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diagrams/layout1.xml" ContentType="application/vnd.openxmlformats-officedocument.drawingml.diagramLayou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data1.xml" ContentType="application/vnd.openxmlformats-officedocument.drawingml.diagramData+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bin" ContentType="application/vnd.openxmlformats-officedocument.oleObject"/>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diagrams/quickStyle1.xml" ContentType="application/vnd.openxmlformats-officedocument.drawingml.diagramStyle+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1"/>
  </p:sldMasterIdLst>
  <p:notesMasterIdLst>
    <p:notesMasterId r:id="rId33"/>
  </p:notesMasterIdLst>
  <p:sldIdLst>
    <p:sldId id="256" r:id="rId2"/>
    <p:sldId id="311" r:id="rId3"/>
    <p:sldId id="400" r:id="rId4"/>
    <p:sldId id="435" r:id="rId5"/>
    <p:sldId id="436" r:id="rId6"/>
    <p:sldId id="437" r:id="rId7"/>
    <p:sldId id="438" r:id="rId8"/>
    <p:sldId id="439" r:id="rId9"/>
    <p:sldId id="440" r:id="rId10"/>
    <p:sldId id="441" r:id="rId11"/>
    <p:sldId id="442" r:id="rId12"/>
    <p:sldId id="443" r:id="rId13"/>
    <p:sldId id="444" r:id="rId14"/>
    <p:sldId id="445" r:id="rId15"/>
    <p:sldId id="446" r:id="rId16"/>
    <p:sldId id="447" r:id="rId17"/>
    <p:sldId id="448" r:id="rId18"/>
    <p:sldId id="449" r:id="rId19"/>
    <p:sldId id="450" r:id="rId20"/>
    <p:sldId id="451" r:id="rId21"/>
    <p:sldId id="452" r:id="rId22"/>
    <p:sldId id="453" r:id="rId23"/>
    <p:sldId id="454" r:id="rId24"/>
    <p:sldId id="455" r:id="rId25"/>
    <p:sldId id="456" r:id="rId26"/>
    <p:sldId id="457" r:id="rId27"/>
    <p:sldId id="458" r:id="rId28"/>
    <p:sldId id="459" r:id="rId29"/>
    <p:sldId id="460" r:id="rId30"/>
    <p:sldId id="461" r:id="rId31"/>
    <p:sldId id="462"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52211"/>
    <a:srgbClr val="660066"/>
    <a:srgbClr val="FF6600"/>
    <a:srgbClr val="CC9900"/>
  </p:clrMru>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14" autoAdjust="0"/>
    <p:restoredTop sz="94624" autoAdjust="0"/>
  </p:normalViewPr>
  <p:slideViewPr>
    <p:cSldViewPr>
      <p:cViewPr varScale="1">
        <p:scale>
          <a:sx n="51" d="100"/>
          <a:sy n="51" d="100"/>
        </p:scale>
        <p:origin x="-1243" y="-72"/>
      </p:cViewPr>
      <p:guideLst>
        <p:guide orient="horz" pos="2160"/>
        <p:guide pos="2880"/>
      </p:guideLst>
    </p:cSldViewPr>
  </p:slideViewPr>
  <p:outlineViewPr>
    <p:cViewPr>
      <p:scale>
        <a:sx n="33" d="100"/>
        <a:sy n="33" d="100"/>
      </p:scale>
      <p:origin x="0" y="10440"/>
    </p:cViewPr>
  </p:outlineViewPr>
  <p:notesTextViewPr>
    <p:cViewPr>
      <p:scale>
        <a:sx n="100" d="100"/>
        <a:sy n="100" d="100"/>
      </p:scale>
      <p:origin x="0" y="0"/>
    </p:cViewPr>
  </p:notesTextViewPr>
  <p:sorterViewPr>
    <p:cViewPr>
      <p:scale>
        <a:sx n="100" d="100"/>
        <a:sy n="100" d="100"/>
      </p:scale>
      <p:origin x="0" y="186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7BFF807-31BB-4164-ADDF-D7D156DEA52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1E2C499F-276F-4965-8EF3-F224D0293B1A}">
      <dgm:prSet/>
      <dgm:spPr/>
      <dgm:t>
        <a:bodyPr/>
        <a:lstStyle/>
        <a:p>
          <a:pPr rtl="0"/>
          <a:r>
            <a:rPr lang="en-US" b="1" dirty="0" smtClean="0"/>
            <a:t>Students and Teachers will be able to</a:t>
          </a:r>
          <a:endParaRPr lang="en-US" b="1" dirty="0"/>
        </a:p>
      </dgm:t>
    </dgm:pt>
    <dgm:pt modelId="{B22FF75B-5D9C-45A7-A33F-F63F6E692C91}" type="parTrans" cxnId="{90684F76-AB76-40E2-AF30-BA977032FECD}">
      <dgm:prSet/>
      <dgm:spPr/>
      <dgm:t>
        <a:bodyPr/>
        <a:lstStyle/>
        <a:p>
          <a:endParaRPr lang="en-US"/>
        </a:p>
      </dgm:t>
    </dgm:pt>
    <dgm:pt modelId="{57ABDD0C-8CF3-4476-A33A-81A8547629C0}" type="sibTrans" cxnId="{90684F76-AB76-40E2-AF30-BA977032FECD}">
      <dgm:prSet/>
      <dgm:spPr/>
      <dgm:t>
        <a:bodyPr/>
        <a:lstStyle/>
        <a:p>
          <a:endParaRPr lang="en-US"/>
        </a:p>
      </dgm:t>
    </dgm:pt>
    <dgm:pt modelId="{00A0DCCC-8829-4951-A4A5-9EAE996C77A9}">
      <dgm:prSet/>
      <dgm:spPr/>
      <dgm:t>
        <a:bodyPr/>
        <a:lstStyle/>
        <a:p>
          <a:pPr rtl="0"/>
          <a:r>
            <a:rPr lang="en-US" dirty="0" smtClean="0"/>
            <a:t>Learn about the types of angles</a:t>
          </a:r>
          <a:endParaRPr lang="en-US" dirty="0"/>
        </a:p>
      </dgm:t>
    </dgm:pt>
    <dgm:pt modelId="{48F4FC22-758D-4C54-8191-4271584B3D33}" type="parTrans" cxnId="{234C8057-548C-4C1F-974B-129E0A35B0FC}">
      <dgm:prSet/>
      <dgm:spPr/>
      <dgm:t>
        <a:bodyPr/>
        <a:lstStyle/>
        <a:p>
          <a:endParaRPr lang="en-US"/>
        </a:p>
      </dgm:t>
    </dgm:pt>
    <dgm:pt modelId="{7B71747A-EF64-4AD5-A762-EEE7714A580C}" type="sibTrans" cxnId="{234C8057-548C-4C1F-974B-129E0A35B0FC}">
      <dgm:prSet/>
      <dgm:spPr/>
      <dgm:t>
        <a:bodyPr/>
        <a:lstStyle/>
        <a:p>
          <a:endParaRPr lang="en-US"/>
        </a:p>
      </dgm:t>
    </dgm:pt>
    <dgm:pt modelId="{E71BABA3-1782-4B5F-B842-522EF0B7ADA2}">
      <dgm:prSet/>
      <dgm:spPr/>
      <dgm:t>
        <a:bodyPr/>
        <a:lstStyle/>
        <a:p>
          <a:pPr rtl="0"/>
          <a:r>
            <a:rPr lang="en-US" dirty="0" smtClean="0"/>
            <a:t>Measure the </a:t>
          </a:r>
          <a:r>
            <a:rPr lang="en-US" dirty="0" smtClean="0"/>
            <a:t>angles </a:t>
          </a:r>
          <a:endParaRPr lang="en-US" dirty="0"/>
        </a:p>
      </dgm:t>
    </dgm:pt>
    <dgm:pt modelId="{AA8C3BCA-AE3B-4F53-913B-B13793B527C8}" type="parTrans" cxnId="{530FE16C-343D-4F4F-8C3F-1FA173FB17A2}">
      <dgm:prSet/>
      <dgm:spPr/>
    </dgm:pt>
    <dgm:pt modelId="{DF5C0D29-B92D-476A-9D4D-42C57AE2914F}" type="sibTrans" cxnId="{530FE16C-343D-4F4F-8C3F-1FA173FB17A2}">
      <dgm:prSet/>
      <dgm:spPr/>
    </dgm:pt>
    <dgm:pt modelId="{CE88F851-28CD-4A09-A2C4-C0B1ACBB73D1}" type="pres">
      <dgm:prSet presAssocID="{87BFF807-31BB-4164-ADDF-D7D156DEA52E}" presName="Name0" presStyleCnt="0">
        <dgm:presLayoutVars>
          <dgm:dir/>
          <dgm:animLvl val="lvl"/>
          <dgm:resizeHandles val="exact"/>
        </dgm:presLayoutVars>
      </dgm:prSet>
      <dgm:spPr/>
      <dgm:t>
        <a:bodyPr/>
        <a:lstStyle/>
        <a:p>
          <a:endParaRPr lang="en-US"/>
        </a:p>
      </dgm:t>
    </dgm:pt>
    <dgm:pt modelId="{D5A9ACCE-90C4-4D54-AF83-18C4A1D57ACF}" type="pres">
      <dgm:prSet presAssocID="{1E2C499F-276F-4965-8EF3-F224D0293B1A}" presName="linNode" presStyleCnt="0"/>
      <dgm:spPr/>
      <dgm:t>
        <a:bodyPr/>
        <a:lstStyle/>
        <a:p>
          <a:endParaRPr lang="en-US"/>
        </a:p>
      </dgm:t>
    </dgm:pt>
    <dgm:pt modelId="{93933E0D-15E0-4B8F-9ADE-6A02380DF805}" type="pres">
      <dgm:prSet presAssocID="{1E2C499F-276F-4965-8EF3-F224D0293B1A}" presName="parentText" presStyleLbl="node1" presStyleIdx="0" presStyleCnt="1">
        <dgm:presLayoutVars>
          <dgm:chMax val="1"/>
          <dgm:bulletEnabled val="1"/>
        </dgm:presLayoutVars>
      </dgm:prSet>
      <dgm:spPr/>
      <dgm:t>
        <a:bodyPr/>
        <a:lstStyle/>
        <a:p>
          <a:endParaRPr lang="en-US"/>
        </a:p>
      </dgm:t>
    </dgm:pt>
    <dgm:pt modelId="{5385EDCF-D356-4B6A-9D2E-B578239DCE61}" type="pres">
      <dgm:prSet presAssocID="{1E2C499F-276F-4965-8EF3-F224D0293B1A}" presName="descendantText" presStyleLbl="alignAccFollowNode1" presStyleIdx="0" presStyleCnt="1" custLinFactNeighborX="787" custLinFactNeighborY="560">
        <dgm:presLayoutVars>
          <dgm:bulletEnabled val="1"/>
        </dgm:presLayoutVars>
      </dgm:prSet>
      <dgm:spPr/>
      <dgm:t>
        <a:bodyPr/>
        <a:lstStyle/>
        <a:p>
          <a:endParaRPr lang="en-US"/>
        </a:p>
      </dgm:t>
    </dgm:pt>
  </dgm:ptLst>
  <dgm:cxnLst>
    <dgm:cxn modelId="{989C6845-CAA0-4B07-A4D8-3EC0B1CB53DD}" type="presOf" srcId="{87BFF807-31BB-4164-ADDF-D7D156DEA52E}" destId="{CE88F851-28CD-4A09-A2C4-C0B1ACBB73D1}" srcOrd="0" destOrd="0" presId="urn:microsoft.com/office/officeart/2005/8/layout/vList5"/>
    <dgm:cxn modelId="{B2234D7D-1374-438A-BD72-F1E0C0B44AAE}" type="presOf" srcId="{1E2C499F-276F-4965-8EF3-F224D0293B1A}" destId="{93933E0D-15E0-4B8F-9ADE-6A02380DF805}" srcOrd="0" destOrd="0" presId="urn:microsoft.com/office/officeart/2005/8/layout/vList5"/>
    <dgm:cxn modelId="{90684F76-AB76-40E2-AF30-BA977032FECD}" srcId="{87BFF807-31BB-4164-ADDF-D7D156DEA52E}" destId="{1E2C499F-276F-4965-8EF3-F224D0293B1A}" srcOrd="0" destOrd="0" parTransId="{B22FF75B-5D9C-45A7-A33F-F63F6E692C91}" sibTransId="{57ABDD0C-8CF3-4476-A33A-81A8547629C0}"/>
    <dgm:cxn modelId="{484E7120-23CB-4C31-A07D-3B63D0B653F5}" type="presOf" srcId="{00A0DCCC-8829-4951-A4A5-9EAE996C77A9}" destId="{5385EDCF-D356-4B6A-9D2E-B578239DCE61}" srcOrd="0" destOrd="0" presId="urn:microsoft.com/office/officeart/2005/8/layout/vList5"/>
    <dgm:cxn modelId="{234C8057-548C-4C1F-974B-129E0A35B0FC}" srcId="{1E2C499F-276F-4965-8EF3-F224D0293B1A}" destId="{00A0DCCC-8829-4951-A4A5-9EAE996C77A9}" srcOrd="0" destOrd="0" parTransId="{48F4FC22-758D-4C54-8191-4271584B3D33}" sibTransId="{7B71747A-EF64-4AD5-A762-EEE7714A580C}"/>
    <dgm:cxn modelId="{530FE16C-343D-4F4F-8C3F-1FA173FB17A2}" srcId="{1E2C499F-276F-4965-8EF3-F224D0293B1A}" destId="{E71BABA3-1782-4B5F-B842-522EF0B7ADA2}" srcOrd="1" destOrd="0" parTransId="{AA8C3BCA-AE3B-4F53-913B-B13793B527C8}" sibTransId="{DF5C0D29-B92D-476A-9D4D-42C57AE2914F}"/>
    <dgm:cxn modelId="{8BE1FCD6-8AEE-4600-BDCB-552D7D998FC6}" type="presOf" srcId="{E71BABA3-1782-4B5F-B842-522EF0B7ADA2}" destId="{5385EDCF-D356-4B6A-9D2E-B578239DCE61}" srcOrd="0" destOrd="1" presId="urn:microsoft.com/office/officeart/2005/8/layout/vList5"/>
    <dgm:cxn modelId="{840F87A4-1BF2-4377-AAF4-D87BFEC27556}" type="presParOf" srcId="{CE88F851-28CD-4A09-A2C4-C0B1ACBB73D1}" destId="{D5A9ACCE-90C4-4D54-AF83-18C4A1D57ACF}" srcOrd="0" destOrd="0" presId="urn:microsoft.com/office/officeart/2005/8/layout/vList5"/>
    <dgm:cxn modelId="{F2355164-12DC-4236-B97A-FFC6C7254ACE}" type="presParOf" srcId="{D5A9ACCE-90C4-4D54-AF83-18C4A1D57ACF}" destId="{93933E0D-15E0-4B8F-9ADE-6A02380DF805}" srcOrd="0" destOrd="0" presId="urn:microsoft.com/office/officeart/2005/8/layout/vList5"/>
    <dgm:cxn modelId="{D0B20022-B112-4ABD-9F99-4723ACF5AA0A}" type="presParOf" srcId="{D5A9ACCE-90C4-4D54-AF83-18C4A1D57ACF}" destId="{5385EDCF-D356-4B6A-9D2E-B578239DCE61}" srcOrd="1" destOrd="0" presId="urn:microsoft.com/office/officeart/2005/8/layout/vList5"/>
  </dgm:cxnLst>
  <dgm:bg/>
  <dgm:whole/>
  <dgm:extLst>
    <a:ext uri="http://schemas.microsoft.com/office/drawing/2008/diagram">
      <dsp:dataModelExt xmlns=""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385EDCF-D356-4B6A-9D2E-B578239DCE61}">
      <dsp:nvSpPr>
        <dsp:cNvPr id="0" name=""/>
        <dsp:cNvSpPr/>
      </dsp:nvSpPr>
      <dsp:spPr>
        <a:xfrm rot="5400000">
          <a:off x="3813048" y="-179819"/>
          <a:ext cx="4084320" cy="5510784"/>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94310" tIns="97155" rIns="194310" bIns="97155" numCol="1" spcCol="1270" anchor="ctr" anchorCtr="0">
          <a:noAutofit/>
        </a:bodyPr>
        <a:lstStyle/>
        <a:p>
          <a:pPr marL="285750" lvl="1" indent="-285750" algn="l" defTabSz="2266950" rtl="0">
            <a:lnSpc>
              <a:spcPct val="90000"/>
            </a:lnSpc>
            <a:spcBef>
              <a:spcPct val="0"/>
            </a:spcBef>
            <a:spcAft>
              <a:spcPct val="15000"/>
            </a:spcAft>
            <a:buChar char="••"/>
          </a:pPr>
          <a:r>
            <a:rPr lang="en-US" sz="5100" kern="1200" dirty="0" smtClean="0"/>
            <a:t>Learn about the types of angles</a:t>
          </a:r>
          <a:endParaRPr lang="en-US" sz="5100" kern="1200" dirty="0"/>
        </a:p>
        <a:p>
          <a:pPr marL="285750" lvl="1" indent="-285750" algn="l" defTabSz="2266950" rtl="0">
            <a:lnSpc>
              <a:spcPct val="90000"/>
            </a:lnSpc>
            <a:spcBef>
              <a:spcPct val="0"/>
            </a:spcBef>
            <a:spcAft>
              <a:spcPct val="15000"/>
            </a:spcAft>
            <a:buChar char="••"/>
          </a:pPr>
          <a:r>
            <a:rPr lang="en-US" sz="5100" kern="1200" dirty="0" smtClean="0"/>
            <a:t>Measure the unknown angles </a:t>
          </a:r>
          <a:endParaRPr lang="en-US" sz="5100" kern="1200" dirty="0"/>
        </a:p>
      </dsp:txBody>
      <dsp:txXfrm rot="5400000">
        <a:off x="3813048" y="-179819"/>
        <a:ext cx="4084320" cy="5510784"/>
      </dsp:txXfrm>
    </dsp:sp>
    <dsp:sp modelId="{93933E0D-15E0-4B8F-9ADE-6A02380DF805}">
      <dsp:nvSpPr>
        <dsp:cNvPr id="0" name=""/>
        <dsp:cNvSpPr/>
      </dsp:nvSpPr>
      <dsp:spPr>
        <a:xfrm>
          <a:off x="0" y="0"/>
          <a:ext cx="3099816" cy="51054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5260" tIns="87630" rIns="175260" bIns="87630" numCol="1" spcCol="1270" anchor="ctr" anchorCtr="0">
          <a:noAutofit/>
        </a:bodyPr>
        <a:lstStyle/>
        <a:p>
          <a:pPr lvl="0" algn="ctr" defTabSz="2044700" rtl="0">
            <a:lnSpc>
              <a:spcPct val="90000"/>
            </a:lnSpc>
            <a:spcBef>
              <a:spcPct val="0"/>
            </a:spcBef>
            <a:spcAft>
              <a:spcPct val="35000"/>
            </a:spcAft>
          </a:pPr>
          <a:r>
            <a:rPr lang="en-US" sz="4600" b="1" kern="1200" dirty="0" smtClean="0"/>
            <a:t>Students and Teachers will be able to</a:t>
          </a:r>
          <a:endParaRPr lang="en-US" sz="4600" b="1" kern="1200" dirty="0"/>
        </a:p>
      </dsp:txBody>
      <dsp:txXfrm>
        <a:off x="0" y="0"/>
        <a:ext cx="3099816" cy="5105400"/>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4.v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image" Target="../media/image6.wmf"/><Relationship Id="rId1" Type="http://schemas.openxmlformats.org/officeDocument/2006/relationships/image" Target="../media/image5.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D34E14-B38B-4521-B076-266EC457C750}" type="datetimeFigureOut">
              <a:rPr lang="en-US" smtClean="0"/>
              <a:pPr/>
              <a:t>6/20/2014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1E494C-64FC-49A7-B215-F1A4ECAC5FA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p>
            <a:fld id="{565DDAAC-62B5-4C52-A285-3BE438ECB639}" type="slidenum">
              <a:rPr lang="en-US"/>
              <a:pPr/>
              <a:t>4</a:t>
            </a:fld>
            <a:endParaRPr 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p:spPr>
        <p:txBody>
          <a:bodyPr/>
          <a:lstStyle/>
          <a:p>
            <a:pPr eaLnBrk="1" hangingPunct="1"/>
            <a:endParaRPr lang="en-US" smtClean="0"/>
          </a:p>
          <a:p>
            <a:pPr eaLnBrk="1" hangingPunct="1"/>
            <a:r>
              <a:rPr lang="en-US" smtClean="0"/>
              <a:t>When two lines meet, they form an angle.  These can be lines that are drawn on a piece of paper, they can be objects that form a line.  Try this– Hold one arm straight above your head.  While keeping that arm in place, stretch your arm straight out toward the wall.  You have just made an angle and your head is right in the middle of it.  </a:t>
            </a:r>
          </a:p>
          <a:p>
            <a:pPr eaLnBrk="1" hangingPunct="1"/>
            <a:endParaRPr lang="en-US" smtClean="0"/>
          </a:p>
          <a:p>
            <a:pPr eaLnBrk="1" hangingPunct="1"/>
            <a:r>
              <a:rPr lang="en-US" smtClean="0"/>
              <a:t>In the picture, you can see an angle drawn.  The girl on the right is forming an angle with her arms.  How many angles can you see around the room?</a:t>
            </a: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B518B537-B635-43E0-9EEF-FAE40E3FBB3C}" type="slidenum">
              <a:rPr lang="en-US"/>
              <a:pPr/>
              <a:t>17</a:t>
            </a:fld>
            <a:endParaRPr lang="en-US"/>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p:spPr>
        <p:txBody>
          <a:bodyPr/>
          <a:lstStyle/>
          <a:p>
            <a:pPr eaLnBrk="1" hangingPunct="1"/>
            <a:r>
              <a:rPr lang="en-US" smtClean="0"/>
              <a:t>Here is a picture of the first day of school in our brand new school.  Notice how all the lines that meet form angles?  I put two of them in red.  There are many many more.  Look around the room where you are.  How many angles can you find?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p>
            <a:fld id="{F1DC4507-88E2-4D51-B8CC-26D954F94C68}" type="slidenum">
              <a:rPr lang="en-US"/>
              <a:pPr/>
              <a:t>19</a:t>
            </a:fld>
            <a:endParaRPr 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p:spPr>
        <p:txBody>
          <a:bodyPr/>
          <a:lstStyle/>
          <a:p>
            <a:pPr eaLnBrk="1" hangingPunct="1"/>
            <a:r>
              <a:rPr lang="en-US" smtClean="0"/>
              <a:t>Angles have different types.  Look at the first angle.  It’s lines are half of a rectangle or a square.  In fact, you could put two of those together and make a square.  It is called a “right Angle”.  </a:t>
            </a:r>
          </a:p>
          <a:p>
            <a:pPr eaLnBrk="1" hangingPunct="1"/>
            <a:endParaRPr lang="en-US" smtClean="0"/>
          </a:p>
          <a:p>
            <a:pPr eaLnBrk="1" hangingPunct="1"/>
            <a:r>
              <a:rPr lang="en-US" smtClean="0"/>
              <a:t>The second angle is smaller, isn’t it.  Don’t you think it’s kind of cute?  We call it an “acute angle”.  Any angle that is smaller than a right angle is an acute angle.</a:t>
            </a:r>
          </a:p>
          <a:p>
            <a:pPr eaLnBrk="1" hangingPunct="1"/>
            <a:endParaRPr lang="en-US" smtClean="0"/>
          </a:p>
          <a:p>
            <a:pPr eaLnBrk="1" hangingPunct="1"/>
            <a:r>
              <a:rPr lang="en-US" smtClean="0"/>
              <a:t>The third angle, it’s real wide.  It’s wider than a right angle, isn’t it.  We call it an Obtuse angle.</a:t>
            </a:r>
          </a:p>
          <a:p>
            <a:pPr eaLnBrk="1" hangingPunct="1"/>
            <a:endParaRPr lang="en-US" smtClean="0"/>
          </a:p>
          <a:p>
            <a:pPr eaLnBrk="1" hangingPunct="1"/>
            <a:r>
              <a:rPr lang="en-US" smtClean="0"/>
              <a:t>Now, before you click to go on, study these angles very carefully.  I’m going to ask you what each of them is.  See if you can get a perfect score.</a:t>
            </a:r>
          </a:p>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p>
            <a:fld id="{0EE4E894-7EA7-4C4E-86F8-41FCFD245F4C}" type="slidenum">
              <a:rPr lang="en-US"/>
              <a:pPr/>
              <a:t>20</a:t>
            </a:fld>
            <a:endParaRPr lang="en-US"/>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p:spPr>
        <p:txBody>
          <a:bodyPr/>
          <a:lstStyle/>
          <a:p>
            <a:pPr eaLnBrk="1" hangingPunct="1"/>
            <a:r>
              <a:rPr lang="en-US" smtClean="0"/>
              <a:t>Look at the angle in this picture.  Is it a Right Angle?  If so, click the number 1 choice.  I is An Acute Angle?  If so, click the number 2 choice.  Or is it an Obtuse angle.  If so, click the number 3 choice.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C3DF3AD1-5D7A-4F3F-AC1C-4C940FC075E6}" type="slidenum">
              <a:rPr lang="en-US"/>
              <a:pPr/>
              <a:t>21</a:t>
            </a:fld>
            <a:endParaRPr lang="en-US"/>
          </a:p>
        </p:txBody>
      </p:sp>
      <p:sp>
        <p:nvSpPr>
          <p:cNvPr id="34819" name="Rectangle 2"/>
          <p:cNvSpPr>
            <a:spLocks noGrp="1" noRot="1" noChangeAspect="1" noChangeArrowheads="1" noTextEdit="1"/>
          </p:cNvSpPr>
          <p:nvPr>
            <p:ph type="sldImg"/>
          </p:nvPr>
        </p:nvSpPr>
        <p:spPr>
          <a:solidFill>
            <a:srgbClr val="FFFFFF"/>
          </a:solidFill>
          <a:ln/>
        </p:spPr>
      </p:sp>
      <p:sp>
        <p:nvSpPr>
          <p:cNvPr id="3482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Look at the angle in this picture.  Is it a Right Angle?  If so, click the number 1 choice.  I is An Acute Angle?  If so, click the number 2 choice.  Or is it an Obtuse angle.  If so, click the number 3 choice.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47818F5-BFA9-424A-81CB-5C73BE571228}" type="slidenum">
              <a:rPr lang="en-US"/>
              <a:pPr/>
              <a:t>22</a:t>
            </a:fld>
            <a:endParaRPr lang="en-US"/>
          </a:p>
        </p:txBody>
      </p:sp>
      <p:sp>
        <p:nvSpPr>
          <p:cNvPr id="37891" name="Rectangle 2"/>
          <p:cNvSpPr>
            <a:spLocks noGrp="1" noRot="1" noChangeAspect="1" noChangeArrowheads="1" noTextEdit="1"/>
          </p:cNvSpPr>
          <p:nvPr>
            <p:ph type="sldImg"/>
          </p:nvPr>
        </p:nvSpPr>
        <p:spPr>
          <a:solidFill>
            <a:srgbClr val="FFFFFF"/>
          </a:solidFill>
          <a:ln/>
        </p:spPr>
      </p:sp>
      <p:sp>
        <p:nvSpPr>
          <p:cNvPr id="3789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Look at the angle in this picture.  Is it a Right Angle?  If so, click the number 1 choice.  I is An Acute Angle?  If so, click the number 2 choice.  Or is it an Obtuse angle.  If so, click the number 3 choice.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p>
            <a:fld id="{00F0A008-BF76-4C83-AC3A-7D3099F5D3F0}" type="slidenum">
              <a:rPr lang="en-US"/>
              <a:pPr/>
              <a:t>23</a:t>
            </a:fld>
            <a:endParaRPr 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p:spPr>
        <p:txBody>
          <a:bodyPr/>
          <a:lstStyle/>
          <a:p>
            <a:pPr eaLnBrk="1" hangingPunct="1"/>
            <a:r>
              <a:rPr lang="en-US" smtClean="0"/>
              <a:t>Now that you know the Right angles, acute angles, and obtuse angles, we are going to learn to measure them.  Angles are measured in degrees.  But these degrees have nothing to do with the temperature.  To measure an angle in degrees, we use a tool called a protractor.  Here is a picture of a protractor.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12D1121E-5BE3-4865-803C-2CBE2FBFB654}" type="slidenum">
              <a:rPr lang="en-US"/>
              <a:pPr/>
              <a:t>24</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p:spPr>
        <p:txBody>
          <a:bodyPr/>
          <a:lstStyle/>
          <a:p>
            <a:pPr eaLnBrk="1" hangingPunct="1"/>
            <a:r>
              <a:rPr lang="en-US" smtClean="0"/>
              <a:t>Protractors are usually made of clear plastic so that you can see right through them.  You just lay the protractor on top of the angle that you wish to measure.  Here’s our old friend, the right angle.  The bottom line is directly over the zero.  We get our reading from the tall line.  It is right over the 90 degree line, isn’t it.  So remember this- A right angle is 90 degrees.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p>
            <a:fld id="{F7AAECFF-39E4-4A94-82A0-FC42FADC6816}" type="slidenum">
              <a:rPr lang="en-US"/>
              <a:pPr/>
              <a:t>25</a:t>
            </a:fld>
            <a:endParaRPr lang="en-US"/>
          </a:p>
        </p:txBody>
      </p:sp>
      <p:sp>
        <p:nvSpPr>
          <p:cNvPr id="43011" name="Rectangle 2"/>
          <p:cNvSpPr>
            <a:spLocks noGrp="1" noRot="1" noChangeAspect="1" noChangeArrowheads="1" noTextEdit="1"/>
          </p:cNvSpPr>
          <p:nvPr>
            <p:ph type="sldImg"/>
          </p:nvPr>
        </p:nvSpPr>
        <p:spPr>
          <a:solidFill>
            <a:srgbClr val="FFFFFF"/>
          </a:solidFill>
          <a:ln/>
        </p:spPr>
      </p:sp>
      <p:sp>
        <p:nvSpPr>
          <p:cNvPr id="43012"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Here’s an acute angle.  Do you see how we line up the tip of the angle with the center of the protractor?  The bottom line is still directly over the zero.  How many degrees is this angle?  An acute angle is less than 90 degrees.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CE9965F1-639A-4DDA-B2C4-4AF9D2E05EEE}" type="slidenum">
              <a:rPr lang="en-US"/>
              <a:pPr/>
              <a:t>26</a:t>
            </a:fld>
            <a:endParaRPr lang="en-US"/>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r>
              <a:rPr lang="en-US" smtClean="0"/>
              <a:t>Here are two more acute angles.  One is much smaller than the other, but as long as they are less than 90 degrees which is the size of the right angle, they are acute.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p>
            <a:fld id="{F6CB5B29-F808-495A-8110-F7E366704EF5}" type="slidenum">
              <a:rPr lang="en-US"/>
              <a:pPr/>
              <a:t>27</a:t>
            </a:fld>
            <a:endParaRPr lang="en-US"/>
          </a:p>
        </p:txBody>
      </p:sp>
      <p:sp>
        <p:nvSpPr>
          <p:cNvPr id="45059" name="Rectangle 2"/>
          <p:cNvSpPr>
            <a:spLocks noGrp="1" noRot="1" noChangeAspect="1" noChangeArrowheads="1" noTextEdit="1"/>
          </p:cNvSpPr>
          <p:nvPr>
            <p:ph type="sldImg"/>
          </p:nvPr>
        </p:nvSpPr>
        <p:spPr>
          <a:solidFill>
            <a:srgbClr val="FFFFFF"/>
          </a:solidFill>
          <a:ln/>
        </p:spPr>
      </p:sp>
      <p:sp>
        <p:nvSpPr>
          <p:cNvPr id="45060"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Here’s an obtuse angle.  It is more than 90 degrees. It’s a bigger angle than the right angle.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9271AD50-345A-4407-8206-CE04C4B8331F}" type="slidenum">
              <a:rPr lang="en-US"/>
              <a:pPr/>
              <a:t>28</a:t>
            </a:fld>
            <a:endParaRPr lang="en-US"/>
          </a:p>
        </p:txBody>
      </p:sp>
      <p:sp>
        <p:nvSpPr>
          <p:cNvPr id="46083" name="Rectangle 2"/>
          <p:cNvSpPr>
            <a:spLocks noGrp="1" noRot="1" noChangeAspect="1" noChangeArrowheads="1" noTextEdit="1"/>
          </p:cNvSpPr>
          <p:nvPr>
            <p:ph type="sldImg"/>
          </p:nvPr>
        </p:nvSpPr>
        <p:spPr>
          <a:solidFill>
            <a:srgbClr val="FFFFFF"/>
          </a:solidFill>
          <a:ln/>
        </p:spPr>
      </p:sp>
      <p:sp>
        <p:nvSpPr>
          <p:cNvPr id="46084"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Here are two more acute angles.  One is much smaller than the other, but as long as they are less than 90 degrees which is the size of the right angle, they are acute.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p>
            <a:fld id="{42E0950A-FB44-4298-8DFD-F11B2E022C6C}" type="slidenum">
              <a:rPr lang="en-US"/>
              <a:pPr/>
              <a:t>29</a:t>
            </a:fld>
            <a:endParaRPr lang="en-US"/>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p:spPr>
        <p:txBody>
          <a:bodyPr/>
          <a:lstStyle/>
          <a:p>
            <a:pPr eaLnBrk="1" hangingPunct="1"/>
            <a:r>
              <a:rPr lang="en-US" smtClean="0"/>
              <a:t>When these two lines cross, four angles are made here, too.  Look at them carefully.  I have named the angles A, B, C, and D by putting the letters inside the angles.  Two of them are small and two of them are larger.  Which two are Acute Angles?  Which two are Obtuse angles?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EBA0127C-B732-41D7-859F-63A68AF9439E}" type="slidenum">
              <a:rPr lang="en-US"/>
              <a:pPr/>
              <a:t>30</a:t>
            </a:fld>
            <a:endParaRPr lang="en-US"/>
          </a:p>
        </p:txBody>
      </p:sp>
      <p:sp>
        <p:nvSpPr>
          <p:cNvPr id="49155" name="Rectangle 2"/>
          <p:cNvSpPr>
            <a:spLocks noGrp="1" noRot="1" noChangeAspect="1" noChangeArrowheads="1" noTextEdit="1"/>
          </p:cNvSpPr>
          <p:nvPr>
            <p:ph type="sldImg"/>
          </p:nvPr>
        </p:nvSpPr>
        <p:spPr>
          <a:solidFill>
            <a:srgbClr val="FFFFFF"/>
          </a:solidFill>
          <a:ln/>
        </p:spPr>
      </p:sp>
      <p:sp>
        <p:nvSpPr>
          <p:cNvPr id="49156" name="Rectangle 3"/>
          <p:cNvSpPr>
            <a:spLocks noGrp="1" noChangeArrowheads="1"/>
          </p:cNvSpPr>
          <p:nvPr>
            <p:ph type="body" idx="1"/>
          </p:nvPr>
        </p:nvSpPr>
        <p:spPr>
          <a:solidFill>
            <a:srgbClr val="FFFFFF"/>
          </a:solidFill>
          <a:ln>
            <a:solidFill>
              <a:srgbClr val="000000"/>
            </a:solidFill>
          </a:ln>
        </p:spPr>
        <p:txBody>
          <a:bodyPr/>
          <a:lstStyle/>
          <a:p>
            <a:pPr eaLnBrk="1" hangingPunct="1"/>
            <a:r>
              <a:rPr lang="en-US" smtClean="0"/>
              <a:t>If you chose A and C as the Acute angles, you are right!  And B and D are the large ones, or the Obtuse Angles.  Pat yourself on the back.</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7C9B81F-C347-4BEF-BFDF-29C42F48304A}" type="datetimeFigureOut">
              <a:rPr lang="en-US" smtClean="0"/>
              <a:pPr/>
              <a:t>6/20/2014</a:t>
            </a:fld>
            <a:endParaRPr lang="en-US"/>
          </a:p>
        </p:txBody>
      </p:sp>
      <p:sp>
        <p:nvSpPr>
          <p:cNvPr id="19" name="Footer Placeholder 18"/>
          <p:cNvSpPr>
            <a:spLocks noGrp="1"/>
          </p:cNvSpPr>
          <p:nvPr>
            <p:ph type="ftr" sz="quarter" idx="11"/>
          </p:nvPr>
        </p:nvSpPr>
        <p:spPr/>
        <p:txBody>
          <a:bodyPr/>
          <a:lstStyle/>
          <a:p>
            <a:endParaRPr kumimoji="0" lang="en-US"/>
          </a:p>
        </p:txBody>
      </p:sp>
      <p:sp>
        <p:nvSpPr>
          <p:cNvPr id="27" name="Slide Number Placeholder 2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7C9B81F-C347-4BEF-BFDF-29C42F48304A}"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overrideClrMapping bg1="dk1" tx1="lt1" bg2="dk2" tx2="lt2" accent1="accent1" accent2="accent2" accent3="accent3" accent4="accent4" accent5="accent5" accent6="accent6" hlink="hlink" folHlink="folHlink"/>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7C9B81F-C347-4BEF-BFDF-29C42F48304A}" type="datetimeFigureOut">
              <a:rPr lang="en-US" smtClean="0"/>
              <a:pPr/>
              <a:t>6/20/2014</a:t>
            </a:fld>
            <a:endParaRPr lang="en-US"/>
          </a:p>
        </p:txBody>
      </p:sp>
      <p:sp>
        <p:nvSpPr>
          <p:cNvPr id="8" name="Footer Placeholder 7"/>
          <p:cNvSpPr>
            <a:spLocks noGrp="1"/>
          </p:cNvSpPr>
          <p:nvPr>
            <p:ph type="ftr" sz="quarter" idx="11"/>
          </p:nvPr>
        </p:nvSpPr>
        <p:spPr/>
        <p:txBody>
          <a:bodyPr/>
          <a:lstStyle/>
          <a:p>
            <a:endParaRPr kumimoji="0" lang="en-US" dirty="0"/>
          </a:p>
        </p:txBody>
      </p:sp>
      <p:sp>
        <p:nvSpPr>
          <p:cNvPr id="9" name="Slide Number Placeholder 8"/>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7C9B81F-C347-4BEF-BFDF-29C42F48304A}" type="datetimeFigureOut">
              <a:rPr lang="en-US" smtClean="0"/>
              <a:pPr/>
              <a:t>6/20/2014</a:t>
            </a:fld>
            <a:endParaRPr lang="en-US"/>
          </a:p>
        </p:txBody>
      </p:sp>
      <p:sp>
        <p:nvSpPr>
          <p:cNvPr id="4" name="Footer Placeholder 3"/>
          <p:cNvSpPr>
            <a:spLocks noGrp="1"/>
          </p:cNvSpPr>
          <p:nvPr>
            <p:ph type="ftr" sz="quarter" idx="11"/>
          </p:nvPr>
        </p:nvSpPr>
        <p:spPr/>
        <p:txBody>
          <a:bodyPr/>
          <a:lstStyle/>
          <a:p>
            <a:endParaRPr kumimoji="0" lang="en-US"/>
          </a:p>
        </p:txBody>
      </p:sp>
      <p:sp>
        <p:nvSpPr>
          <p:cNvPr id="5" name="Slide Number Placeholder 4"/>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C9B81F-C347-4BEF-BFDF-29C42F48304A}" type="datetimeFigureOut">
              <a:rPr lang="en-US" smtClean="0"/>
              <a:pPr/>
              <a:t>6/20/2014</a:t>
            </a:fld>
            <a:endParaRPr lang="en-US"/>
          </a:p>
        </p:txBody>
      </p:sp>
      <p:sp>
        <p:nvSpPr>
          <p:cNvPr id="3" name="Footer Placeholder 2"/>
          <p:cNvSpPr>
            <a:spLocks noGrp="1"/>
          </p:cNvSpPr>
          <p:nvPr>
            <p:ph type="ftr" sz="quarter" idx="11"/>
          </p:nvPr>
        </p:nvSpPr>
        <p:spPr/>
        <p:txBody>
          <a:bodyPr/>
          <a:lstStyle/>
          <a:p>
            <a:endParaRPr kumimoji="0" lang="en-US"/>
          </a:p>
        </p:txBody>
      </p:sp>
      <p:sp>
        <p:nvSpPr>
          <p:cNvPr id="4" name="Slide Number Placeholder 3"/>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7C9B81F-C347-4BEF-BFDF-29C42F48304A}"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7C9B81F-C347-4BEF-BFDF-29C42F48304A}" type="datetimeFigureOut">
              <a:rPr lang="en-US" smtClean="0"/>
              <a:pPr/>
              <a:t>6/20/2014</a:t>
            </a:fld>
            <a:endParaRPr lang="en-US"/>
          </a:p>
        </p:txBody>
      </p:sp>
      <p:sp>
        <p:nvSpPr>
          <p:cNvPr id="6" name="Footer Placeholder 5"/>
          <p:cNvSpPr>
            <a:spLocks noGrp="1"/>
          </p:cNvSpPr>
          <p:nvPr>
            <p:ph type="ftr" sz="quarter" idx="11"/>
          </p:nvPr>
        </p:nvSpPr>
        <p:spPr/>
        <p:txBody>
          <a:bodyPr/>
          <a:lstStyle/>
          <a:p>
            <a:endParaRPr kumimoji="0" lang="en-US"/>
          </a:p>
        </p:txBody>
      </p:sp>
      <p:sp>
        <p:nvSpPr>
          <p:cNvPr id="7" name="Slide Number Placeholder 6"/>
          <p:cNvSpPr>
            <a:spLocks noGrp="1"/>
          </p:cNvSpPr>
          <p:nvPr>
            <p:ph type="sldNum" sz="quarter" idx="12"/>
          </p:nvPr>
        </p:nvSpPr>
        <p:spPr>
          <a:xfrm>
            <a:off x="8077200" y="6356350"/>
            <a:ext cx="609600" cy="365125"/>
          </a:xfrm>
        </p:spPr>
        <p:txBody>
          <a:bodyPr/>
          <a:lstStyle/>
          <a:p>
            <a:fld id="{042AED99-7FB4-404E-8A97-64753DCE42EC}" type="slidenum">
              <a:rPr kumimoji="0" lang="en-US" smtClean="0"/>
              <a:pPr/>
              <a:t>‹#›</a:t>
            </a:fld>
            <a:endParaRPr kumimoji="0"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7C9B81F-C347-4BEF-BFDF-29C42F48304A}" type="datetimeFigureOut">
              <a:rPr lang="en-US" smtClean="0"/>
              <a:pPr/>
              <a:t>6/20/2014</a:t>
            </a:fld>
            <a:endParaRPr lang="en-US"/>
          </a:p>
        </p:txBody>
      </p:sp>
      <p:sp>
        <p:nvSpPr>
          <p:cNvPr id="5" name="Footer Placeholder 4"/>
          <p:cNvSpPr>
            <a:spLocks noGrp="1"/>
          </p:cNvSpPr>
          <p:nvPr>
            <p:ph type="ftr" sz="quarter" idx="11"/>
          </p:nvPr>
        </p:nvSpPr>
        <p:spPr/>
        <p:txBody>
          <a:bodyPr/>
          <a:lstStyle/>
          <a:p>
            <a:endParaRPr kumimoji="0" lang="en-US"/>
          </a:p>
        </p:txBody>
      </p:sp>
      <p:sp>
        <p:nvSpPr>
          <p:cNvPr id="6" name="Slide Number Placeholder 5"/>
          <p:cNvSpPr>
            <a:spLocks noGrp="1"/>
          </p:cNvSpPr>
          <p:nvPr>
            <p:ph type="sldNum" sz="quarter" idx="12"/>
          </p:nvPr>
        </p:nvSpPr>
        <p:spPr/>
        <p:txBody>
          <a:bodyPr/>
          <a:lstStyle/>
          <a:p>
            <a:fld id="{042AED99-7FB4-404E-8A97-64753DCE42EC}" type="slidenum">
              <a:rPr kumimoji="0" lang="en-US" smtClean="0"/>
              <a:pPr/>
              <a:t>‹#›</a:t>
            </a:fld>
            <a:endParaRPr kumimoji="0" lang="en-US"/>
          </a:p>
        </p:txBody>
      </p:sp>
    </p:spTree>
  </p:cSld>
  <p:clrMapOvr>
    <a:masterClrMapping/>
  </p:clrMapOvr>
  <p:transition spd="slow"/>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7C9B81F-C347-4BEF-BFDF-29C42F48304A}" type="datetimeFigureOut">
              <a:rPr lang="en-US" smtClean="0"/>
              <a:pPr/>
              <a:t>6/20/2014</a:t>
            </a:fld>
            <a:endParaRPr lang="en-US" dirty="0">
              <a:solidFill>
                <a:schemeClr val="tx2">
                  <a:shade val="90000"/>
                </a:schemeClr>
              </a:solidFill>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algn="l" eaLnBrk="1" latinLnBrk="0" hangingPunct="1"/>
            <a:endParaRPr kumimoji="0" lang="en-US" dirty="0">
              <a:solidFill>
                <a:schemeClr val="tx2">
                  <a:shade val="90000"/>
                </a:schemeClr>
              </a:solidFill>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042AED99-7FB4-404E-8A97-64753DCE42EC}" type="slidenum">
              <a:rPr kumimoji="0" lang="en-US" smtClean="0"/>
              <a:pPr/>
              <a:t>‹#›</a:t>
            </a:fld>
            <a:endParaRPr kumimoji="0" lang="en-US" dirty="0">
              <a:solidFill>
                <a:schemeClr val="tx2">
                  <a:shade val="90000"/>
                </a:schemeClr>
              </a:solidFill>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ransition spd="slow"/>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wmf"/></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Layout" Target="../slideLayouts/slideLayout2.xml"/><Relationship Id="rId1" Type="http://schemas.openxmlformats.org/officeDocument/2006/relationships/vmlDrawing" Target="../drawings/vmlDrawing6.v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18.jpeg"/></Relationships>
</file>

<file path=ppt/slides/_rels/slide18.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jpeg"/><Relationship Id="rId2" Type="http://schemas.openxmlformats.org/officeDocument/2006/relationships/slideLayout" Target="../slideLayouts/slideLayout1.xml"/><Relationship Id="rId1" Type="http://schemas.openxmlformats.org/officeDocument/2006/relationships/vmlDrawing" Target="../drawings/vmlDrawing11.vml"/><Relationship Id="rId6" Type="http://schemas.openxmlformats.org/officeDocument/2006/relationships/image" Target="../media/image22.png"/><Relationship Id="rId5" Type="http://schemas.openxmlformats.org/officeDocument/2006/relationships/image" Target="../media/image2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8.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8.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2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28.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6.xml"/><Relationship Id="rId1" Type="http://schemas.openxmlformats.org/officeDocument/2006/relationships/vmlDrawing" Target="../drawings/vmlDrawing20.vml"/><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cstate="print">
            <a:lum/>
          </a:blip>
          <a:srcRect/>
          <a:stretch>
            <a:fillRect t="-40000" b="-40000"/>
          </a:stretch>
        </a:blipFill>
        <a:effectLst/>
      </p:bgPr>
    </p:bg>
    <p:spTree>
      <p:nvGrpSpPr>
        <p:cNvPr id="1" name=""/>
        <p:cNvGrpSpPr/>
        <p:nvPr/>
      </p:nvGrpSpPr>
      <p:grpSpPr>
        <a:xfrm>
          <a:off x="0" y="0"/>
          <a:ext cx="0" cy="0"/>
          <a:chOff x="0" y="0"/>
          <a:chExt cx="0" cy="0"/>
        </a:xfrm>
      </p:grpSpPr>
      <p:sp>
        <p:nvSpPr>
          <p:cNvPr id="9" name="Title 1"/>
          <p:cNvSpPr txBox="1">
            <a:spLocks/>
          </p:cNvSpPr>
          <p:nvPr/>
        </p:nvSpPr>
        <p:spPr>
          <a:xfrm>
            <a:off x="0" y="1219200"/>
            <a:ext cx="9144000" cy="1115568"/>
          </a:xfrm>
          <a:prstGeom prst="rect">
            <a:avLst/>
          </a:prstGeom>
          <a:ln>
            <a:noFill/>
          </a:ln>
        </p:spPr>
        <p:txBody>
          <a:bodyPr vert="horz" lIns="0" tIns="0" rIns="18288" bIns="0" anchor="b">
            <a:normAutofit/>
            <a:scene3d>
              <a:camera prst="orthographicFront"/>
              <a:lightRig rig="freezing" dir="t">
                <a:rot lat="0" lon="0" rev="5640000"/>
              </a:lightRig>
            </a:scene3d>
            <a:sp3d prstMaterial="flat">
              <a:bevelT w="38100" h="38100"/>
              <a:contourClr>
                <a:schemeClr val="tx2"/>
              </a:contourClr>
            </a:sp3d>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6000" b="1" i="1" u="none" strike="noStrike" kern="1200" cap="none" spc="0" normalizeH="0" baseline="0" noProof="0" dirty="0" smtClean="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rPr>
              <a:t>General Mathematics</a:t>
            </a:r>
            <a:endParaRPr kumimoji="0" lang="en-US" sz="6000" b="1" i="1" u="none" strike="noStrike" kern="1200" cap="none" spc="0" normalizeH="0" baseline="0" noProof="0" dirty="0">
              <a:ln>
                <a:noFill/>
              </a:ln>
              <a:solidFill>
                <a:schemeClr val="bg1"/>
              </a:solidFill>
              <a:effectLst>
                <a:outerShdw blurRad="50800" dist="38100" dir="8100000" sx="101000" sy="101000" algn="tr" rotWithShape="0">
                  <a:prstClr val="black">
                    <a:alpha val="40000"/>
                  </a:prstClr>
                </a:outerShdw>
              </a:effectLst>
              <a:uLnTx/>
              <a:uFillTx/>
              <a:latin typeface="+mj-lt"/>
              <a:ea typeface="+mj-ea"/>
              <a:cs typeface="+mj-cs"/>
            </a:endParaRPr>
          </a:p>
        </p:txBody>
      </p:sp>
      <p:sp>
        <p:nvSpPr>
          <p:cNvPr id="10" name="Subtitle 2"/>
          <p:cNvSpPr txBox="1">
            <a:spLocks/>
          </p:cNvSpPr>
          <p:nvPr/>
        </p:nvSpPr>
        <p:spPr>
          <a:xfrm>
            <a:off x="304800" y="2286000"/>
            <a:ext cx="8686800" cy="4343400"/>
          </a:xfrm>
          <a:prstGeom prst="rect">
            <a:avLst/>
          </a:prstGeom>
        </p:spPr>
        <p:txBody>
          <a:bodyPr vert="horz" lIns="0" rIns="18288">
            <a:noAutofit/>
          </a:bodyPr>
          <a:lstStyle/>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rPr>
              <a:t>ADE 101</a:t>
            </a: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lang="en-US" sz="4000" dirty="0" smtClean="0">
                <a:ln w="18415" cmpd="sng">
                  <a:solidFill>
                    <a:srgbClr val="FFFFFF"/>
                  </a:solidFill>
                  <a:prstDash val="solid"/>
                </a:ln>
                <a:solidFill>
                  <a:srgbClr val="FF0000"/>
                </a:solidFill>
                <a:effectLst>
                  <a:outerShdw blurRad="63500" dir="3600000" algn="tl" rotWithShape="0">
                    <a:srgbClr val="000000">
                      <a:alpha val="70000"/>
                    </a:srgbClr>
                  </a:outerShdw>
                </a:effectLst>
                <a:latin typeface="Arial Black" pitchFamily="34" charset="0"/>
                <a:cs typeface="Aharoni" pitchFamily="2" charset="-79"/>
              </a:rPr>
              <a:t>Unit 3</a:t>
            </a:r>
            <a:endParaRPr kumimoji="0" lang="en-US" sz="4000" b="0" i="0" u="none" strike="noStrike" kern="1200" cap="none" spc="0" normalizeH="0" baseline="0" noProof="0" dirty="0" smtClean="0">
              <a:ln w="18415" cmpd="sng">
                <a:solidFill>
                  <a:srgbClr val="FFFFFF"/>
                </a:solidFill>
                <a:prstDash val="solid"/>
              </a:ln>
              <a:solidFill>
                <a:srgbClr val="FF0000"/>
              </a:solidFill>
              <a:effectLst>
                <a:outerShdw blurRad="63500" dir="3600000" algn="tl" rotWithShape="0">
                  <a:srgbClr val="000000">
                    <a:alpha val="70000"/>
                  </a:srgbClr>
                </a:outerShdw>
              </a:effectLst>
              <a:uLnTx/>
              <a:uFillTx/>
              <a:latin typeface="Arial Black" pitchFamily="34" charset="0"/>
              <a:ea typeface="+mn-ea"/>
              <a:cs typeface="Aharoni" pitchFamily="2" charset="-79"/>
            </a:endParaRPr>
          </a:p>
          <a:p>
            <a:pPr marL="0" marR="45720" lvl="0" indent="0" algn="ctr" defTabSz="914400" rtl="0" eaLnBrk="1" fontAlgn="auto" latinLnBrk="0" hangingPunct="1">
              <a:lnSpc>
                <a:spcPct val="100000"/>
              </a:lnSpc>
              <a:spcBef>
                <a:spcPct val="20000"/>
              </a:spcBef>
              <a:spcAft>
                <a:spcPts val="0"/>
              </a:spcAft>
              <a:buClr>
                <a:schemeClr val="accent3"/>
              </a:buClr>
              <a:buSzPct val="95000"/>
              <a:buFont typeface="Wingdings 2"/>
              <a:buNone/>
              <a:tabLst/>
              <a:defRPr/>
            </a:pPr>
            <a:r>
              <a:rPr kumimoji="0" lang="en-US" sz="4000" b="0" i="0" u="none" strike="noStrike" kern="1200" cap="none" spc="0" normalizeH="0" baseline="0" noProof="0" dirty="0" smtClean="0">
                <a:ln w="18415" cmpd="sng">
                  <a:solidFill>
                    <a:srgbClr val="FFFFFF"/>
                  </a:solidFill>
                  <a:prstDash val="solid"/>
                </a:ln>
                <a:solidFill>
                  <a:srgbClr val="002060"/>
                </a:solidFill>
                <a:effectLst>
                  <a:outerShdw blurRad="63500" dir="3600000" algn="tl" rotWithShape="0">
                    <a:srgbClr val="000000">
                      <a:alpha val="70000"/>
                    </a:srgbClr>
                  </a:outerShdw>
                </a:effectLst>
                <a:uLnTx/>
                <a:uFillTx/>
                <a:latin typeface="Arial Black" pitchFamily="34" charset="0"/>
                <a:ea typeface="+mn-ea"/>
                <a:cs typeface="Aharoni" pitchFamily="2" charset="-79"/>
              </a:rPr>
              <a:t>LECTURE No. 18</a:t>
            </a:r>
            <a:endParaRPr kumimoji="0" lang="en-US" sz="3200" b="0" i="0" u="none" strike="noStrike" kern="10" cap="none" spc="0" normalizeH="0" noProof="0" dirty="0" smtClean="0">
              <a:ln w="12700">
                <a:solidFill>
                  <a:srgbClr val="EAEAEA"/>
                </a:solidFill>
                <a:round/>
                <a:headEnd/>
                <a:tailEnd/>
              </a:ln>
              <a:solidFill>
                <a:srgbClr val="002060"/>
              </a:solidFill>
              <a:effectLst>
                <a:outerShdw dist="35921" dir="2700000" sy="50000" kx="2115830" algn="bl" rotWithShape="0">
                  <a:srgbClr val="C0C0C0"/>
                </a:outerShdw>
              </a:effectLst>
              <a:uLnTx/>
              <a:uFillTx/>
              <a:latin typeface="Arial Black"/>
              <a:ea typeface="+mn-ea"/>
              <a:cs typeface="+mn-cs"/>
            </a:endParaRP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 </a:t>
            </a:r>
            <a:r>
              <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rPr>
              <a:t> </a:t>
            </a:r>
          </a:p>
          <a:p>
            <a:pPr marL="0" marR="45720" lvl="0" indent="0" algn="ctr" defTabSz="914400" rtl="0" eaLnBrk="1" fontAlgn="auto" latinLnBrk="0" hangingPunct="1">
              <a:lnSpc>
                <a:spcPct val="100000"/>
              </a:lnSpc>
              <a:spcAft>
                <a:spcPts val="0"/>
              </a:spcAft>
              <a:buClr>
                <a:schemeClr val="accent3"/>
              </a:buClr>
              <a:buSzPct val="95000"/>
              <a:buFont typeface="Wingdings 2"/>
              <a:buNone/>
              <a:tabLst/>
              <a:defRPr/>
            </a:pPr>
            <a:r>
              <a:rPr lang="en-US" sz="4800" b="1" kern="10" dirty="0" smtClean="0">
                <a:ln w="12700">
                  <a:solidFill>
                    <a:srgbClr val="EAEAEA"/>
                  </a:solidFill>
                  <a:round/>
                  <a:headEnd/>
                  <a:tailEnd/>
                </a:ln>
                <a:solidFill>
                  <a:srgbClr val="FF0000"/>
                </a:solidFill>
                <a:effectLst>
                  <a:outerShdw dist="35921" dir="2700000" sy="50000" kx="2115830" algn="bl" rotWithShape="0">
                    <a:srgbClr val="C0C0C0"/>
                  </a:outerShdw>
                </a:effectLst>
                <a:latin typeface="Arial Black"/>
              </a:rPr>
              <a:t>Types &amp; Measurements of Angles</a:t>
            </a:r>
            <a:endParaRPr kumimoji="0" lang="en-US" sz="4800" b="1" i="0" u="none" strike="noStrike" kern="10" cap="none" spc="0" normalizeH="0" noProof="0" dirty="0" smtClean="0">
              <a:ln w="12700">
                <a:solidFill>
                  <a:srgbClr val="EAEAEA"/>
                </a:solidFill>
                <a:round/>
                <a:headEnd/>
                <a:tailEnd/>
              </a:ln>
              <a:solidFill>
                <a:srgbClr val="FF0000"/>
              </a:solidFill>
              <a:effectLst>
                <a:outerShdw dist="35921" dir="2700000" sy="50000" kx="2115830" algn="bl" rotWithShape="0">
                  <a:srgbClr val="C0C0C0"/>
                </a:outerShdw>
              </a:effectLst>
              <a:uLnTx/>
              <a:uFillTx/>
              <a:latin typeface="Arial Black"/>
              <a:ea typeface="+mn-ea"/>
              <a:cs typeface="+mn-cs"/>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1143000"/>
          </a:xfrm>
        </p:spPr>
        <p:txBody>
          <a:bodyPr>
            <a:normAutofit/>
          </a:bodyPr>
          <a:lstStyle/>
          <a:p>
            <a:pPr algn="ct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Today’s Objectives</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graphicFrame>
        <p:nvGraphicFramePr>
          <p:cNvPr id="6" name="Content Placeholder 5"/>
          <p:cNvGraphicFramePr>
            <a:graphicFrameLocks noGrp="1"/>
          </p:cNvGraphicFramePr>
          <p:nvPr>
            <p:ph idx="1"/>
          </p:nvPr>
        </p:nvGraphicFramePr>
        <p:xfrm>
          <a:off x="228600" y="1447800"/>
          <a:ext cx="8610600" cy="5105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667512"/>
          </a:xfrm>
        </p:spPr>
        <p:txBody>
          <a:bodyPr>
            <a:normAutofit fontScale="90000"/>
          </a:bodyPr>
          <a:lstStyle/>
          <a:p>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Knowledge Test</a:t>
            </a:r>
            <a:endPar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idx="4294967295"/>
          </p:nvPr>
        </p:nvSpPr>
        <p:spPr>
          <a:xfrm>
            <a:off x="304800" y="381000"/>
            <a:ext cx="7772400" cy="1143000"/>
          </a:xfrm>
        </p:spPr>
        <p:txBody>
          <a:bodyPr/>
          <a:lstStyle/>
          <a:p>
            <a:pP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An Angle?</a:t>
            </a:r>
          </a:p>
        </p:txBody>
      </p:sp>
      <p:sp>
        <p:nvSpPr>
          <p:cNvPr id="4099" name="Rectangle 3" descr="Rectangle: Click to edit Master text styles&#10;Second level&#10;Third level&#10;Fourth level&#10;Fifth level"/>
          <p:cNvSpPr>
            <a:spLocks noGrp="1" noChangeArrowheads="1"/>
          </p:cNvSpPr>
          <p:nvPr>
            <p:ph type="body" idx="4294967295"/>
          </p:nvPr>
        </p:nvSpPr>
        <p:spPr>
          <a:xfrm>
            <a:off x="762000" y="1905000"/>
            <a:ext cx="7848600" cy="4114800"/>
          </a:xfrm>
        </p:spPr>
        <p:txBody>
          <a:bodyPr/>
          <a:lstStyle/>
          <a:p>
            <a:pPr eaLnBrk="1" hangingPunct="1">
              <a:buFont typeface="Wingdings" pitchFamily="2" charset="2"/>
              <a:buNone/>
            </a:pPr>
            <a:r>
              <a:rPr lang="en-US" dirty="0" smtClean="0"/>
              <a:t>When two lines meet or cross, they form an Angle.</a:t>
            </a:r>
          </a:p>
          <a:p>
            <a:pPr eaLnBrk="1" hangingPunct="1">
              <a:buFont typeface="Wingdings" pitchFamily="2" charset="2"/>
              <a:buNone/>
            </a:pPr>
            <a:endParaRPr lang="en-US" dirty="0" smtClean="0"/>
          </a:p>
        </p:txBody>
      </p:sp>
      <p:pic>
        <p:nvPicPr>
          <p:cNvPr id="4100" name="Picture 4" descr="pe00685_"/>
          <p:cNvPicPr>
            <a:picLocks noChangeAspect="1" noChangeArrowheads="1"/>
          </p:cNvPicPr>
          <p:nvPr/>
        </p:nvPicPr>
        <p:blipFill>
          <a:blip r:embed="rId4" cstate="print"/>
          <a:srcRect/>
          <a:stretch>
            <a:fillRect/>
          </a:stretch>
        </p:blipFill>
        <p:spPr bwMode="auto">
          <a:xfrm>
            <a:off x="5181600" y="2743200"/>
            <a:ext cx="2354263" cy="3556000"/>
          </a:xfrm>
          <a:prstGeom prst="rect">
            <a:avLst/>
          </a:prstGeom>
          <a:noFill/>
          <a:ln w="9525">
            <a:noFill/>
            <a:miter lim="800000"/>
            <a:headEnd/>
            <a:tailEnd/>
          </a:ln>
        </p:spPr>
      </p:pic>
      <p:sp>
        <p:nvSpPr>
          <p:cNvPr id="4101" name="Line 5"/>
          <p:cNvSpPr>
            <a:spLocks noChangeShapeType="1"/>
          </p:cNvSpPr>
          <p:nvPr/>
        </p:nvSpPr>
        <p:spPr bwMode="auto">
          <a:xfrm flipV="1">
            <a:off x="6477000" y="2895600"/>
            <a:ext cx="1676400" cy="1600200"/>
          </a:xfrm>
          <a:prstGeom prst="line">
            <a:avLst/>
          </a:prstGeom>
          <a:noFill/>
          <a:ln w="38100">
            <a:solidFill>
              <a:srgbClr val="FF0000"/>
            </a:solidFill>
            <a:round/>
            <a:headEnd/>
            <a:tailEnd/>
          </a:ln>
        </p:spPr>
        <p:txBody>
          <a:bodyPr/>
          <a:lstStyle/>
          <a:p>
            <a:endParaRPr lang="en-US"/>
          </a:p>
        </p:txBody>
      </p:sp>
      <p:sp>
        <p:nvSpPr>
          <p:cNvPr id="4102" name="Line 6"/>
          <p:cNvSpPr>
            <a:spLocks noChangeShapeType="1"/>
          </p:cNvSpPr>
          <p:nvPr/>
        </p:nvSpPr>
        <p:spPr bwMode="auto">
          <a:xfrm flipH="1" flipV="1">
            <a:off x="4419600" y="3276600"/>
            <a:ext cx="2057400" cy="1219200"/>
          </a:xfrm>
          <a:prstGeom prst="line">
            <a:avLst/>
          </a:prstGeom>
          <a:noFill/>
          <a:ln w="38100">
            <a:solidFill>
              <a:srgbClr val="FF0000"/>
            </a:solidFill>
            <a:round/>
            <a:headEnd/>
            <a:tailEnd/>
          </a:ln>
        </p:spPr>
        <p:txBody>
          <a:bodyPr/>
          <a:lstStyle/>
          <a:p>
            <a:endParaRPr lang="en-US"/>
          </a:p>
        </p:txBody>
      </p:sp>
      <p:sp>
        <p:nvSpPr>
          <p:cNvPr id="4103" name="Line 7"/>
          <p:cNvSpPr>
            <a:spLocks noChangeShapeType="1"/>
          </p:cNvSpPr>
          <p:nvPr/>
        </p:nvSpPr>
        <p:spPr bwMode="auto">
          <a:xfrm flipH="1" flipV="1">
            <a:off x="1295400" y="4648200"/>
            <a:ext cx="2133600" cy="838200"/>
          </a:xfrm>
          <a:prstGeom prst="line">
            <a:avLst/>
          </a:prstGeom>
          <a:noFill/>
          <a:ln w="38100">
            <a:solidFill>
              <a:srgbClr val="FF0000"/>
            </a:solidFill>
            <a:round/>
            <a:headEnd/>
            <a:tailEnd/>
          </a:ln>
        </p:spPr>
        <p:txBody>
          <a:bodyPr/>
          <a:lstStyle/>
          <a:p>
            <a:endParaRPr lang="en-US"/>
          </a:p>
        </p:txBody>
      </p:sp>
      <p:sp>
        <p:nvSpPr>
          <p:cNvPr id="4104" name="Line 8"/>
          <p:cNvSpPr>
            <a:spLocks noChangeShapeType="1"/>
          </p:cNvSpPr>
          <p:nvPr/>
        </p:nvSpPr>
        <p:spPr bwMode="auto">
          <a:xfrm flipV="1">
            <a:off x="1295400" y="3581400"/>
            <a:ext cx="2209800" cy="1066800"/>
          </a:xfrm>
          <a:prstGeom prst="line">
            <a:avLst/>
          </a:prstGeom>
          <a:noFill/>
          <a:ln w="28575">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defRPr/>
            </a:pPr>
            <a:r>
              <a:rPr lang="en-US" smtClean="0"/>
              <a:t>And More Basics of Angles</a:t>
            </a:r>
          </a:p>
        </p:txBody>
      </p:sp>
      <p:sp>
        <p:nvSpPr>
          <p:cNvPr id="20483" name="Rectangle 3"/>
          <p:cNvSpPr>
            <a:spLocks noGrp="1" noChangeArrowheads="1"/>
          </p:cNvSpPr>
          <p:nvPr>
            <p:ph type="body" idx="1"/>
          </p:nvPr>
        </p:nvSpPr>
        <p:spPr/>
        <p:txBody>
          <a:bodyPr/>
          <a:lstStyle/>
          <a:p>
            <a:pPr eaLnBrk="1" hangingPunct="1"/>
            <a:r>
              <a:rPr lang="en-US" sz="2800" smtClean="0"/>
              <a:t>All angles have a </a:t>
            </a:r>
            <a:r>
              <a:rPr lang="en-US" sz="2800" b="1" smtClean="0"/>
              <a:t>vertex</a:t>
            </a:r>
            <a:r>
              <a:rPr lang="en-US" sz="2800" smtClean="0"/>
              <a:t>.</a:t>
            </a:r>
          </a:p>
          <a:p>
            <a:pPr eaLnBrk="1" hangingPunct="1"/>
            <a:endParaRPr lang="en-US" sz="2800" smtClean="0"/>
          </a:p>
          <a:p>
            <a:pPr eaLnBrk="1" hangingPunct="1">
              <a:buFontTx/>
              <a:buNone/>
            </a:pPr>
            <a:endParaRPr lang="en-US" sz="2800" smtClean="0"/>
          </a:p>
          <a:p>
            <a:pPr eaLnBrk="1" hangingPunct="1"/>
            <a:r>
              <a:rPr lang="en-US" sz="2800" smtClean="0"/>
              <a:t>The </a:t>
            </a:r>
            <a:r>
              <a:rPr lang="en-US" sz="2800" b="1" smtClean="0"/>
              <a:t>vertex</a:t>
            </a:r>
            <a:r>
              <a:rPr lang="en-US" sz="2800" smtClean="0"/>
              <a:t> is like the “elbow” of the angle.</a:t>
            </a:r>
          </a:p>
        </p:txBody>
      </p:sp>
      <p:grpSp>
        <p:nvGrpSpPr>
          <p:cNvPr id="2" name="Group 28"/>
          <p:cNvGrpSpPr>
            <a:grpSpLocks/>
          </p:cNvGrpSpPr>
          <p:nvPr/>
        </p:nvGrpSpPr>
        <p:grpSpPr bwMode="auto">
          <a:xfrm>
            <a:off x="6858000" y="2282825"/>
            <a:ext cx="1524000" cy="1069975"/>
            <a:chOff x="4656" y="1824"/>
            <a:chExt cx="960" cy="674"/>
          </a:xfrm>
        </p:grpSpPr>
        <p:sp>
          <p:nvSpPr>
            <p:cNvPr id="20488" name="Line 29"/>
            <p:cNvSpPr>
              <a:spLocks noChangeShapeType="1"/>
            </p:cNvSpPr>
            <p:nvPr/>
          </p:nvSpPr>
          <p:spPr bwMode="auto">
            <a:xfrm flipV="1">
              <a:off x="4698" y="1824"/>
              <a:ext cx="751" cy="634"/>
            </a:xfrm>
            <a:prstGeom prst="line">
              <a:avLst/>
            </a:prstGeom>
            <a:noFill/>
            <a:ln w="50800">
              <a:solidFill>
                <a:srgbClr val="FFCC00"/>
              </a:solidFill>
              <a:round/>
              <a:headEnd/>
              <a:tailEnd type="triangle" w="lg" len="med"/>
            </a:ln>
          </p:spPr>
          <p:txBody>
            <a:bodyPr/>
            <a:lstStyle/>
            <a:p>
              <a:endParaRPr lang="en-US"/>
            </a:p>
          </p:txBody>
        </p:sp>
        <p:sp>
          <p:nvSpPr>
            <p:cNvPr id="20489" name="Line 30"/>
            <p:cNvSpPr>
              <a:spLocks noChangeShapeType="1"/>
            </p:cNvSpPr>
            <p:nvPr/>
          </p:nvSpPr>
          <p:spPr bwMode="auto">
            <a:xfrm>
              <a:off x="4698" y="2459"/>
              <a:ext cx="918" cy="1"/>
            </a:xfrm>
            <a:prstGeom prst="line">
              <a:avLst/>
            </a:prstGeom>
            <a:noFill/>
            <a:ln w="50800">
              <a:solidFill>
                <a:srgbClr val="FFCC00"/>
              </a:solidFill>
              <a:round/>
              <a:headEnd/>
              <a:tailEnd type="triangle" w="lg" len="med"/>
            </a:ln>
          </p:spPr>
          <p:txBody>
            <a:bodyPr/>
            <a:lstStyle/>
            <a:p>
              <a:endParaRPr lang="en-US"/>
            </a:p>
          </p:txBody>
        </p:sp>
        <p:sp>
          <p:nvSpPr>
            <p:cNvPr id="20490" name="Oval 31"/>
            <p:cNvSpPr>
              <a:spLocks noChangeArrowheads="1"/>
            </p:cNvSpPr>
            <p:nvPr/>
          </p:nvSpPr>
          <p:spPr bwMode="auto">
            <a:xfrm flipV="1">
              <a:off x="4656" y="2422"/>
              <a:ext cx="85" cy="76"/>
            </a:xfrm>
            <a:prstGeom prst="ellipse">
              <a:avLst/>
            </a:prstGeom>
            <a:solidFill>
              <a:srgbClr val="FFCC00"/>
            </a:solidFill>
            <a:ln w="50800">
              <a:solidFill>
                <a:srgbClr val="FFCC00"/>
              </a:solidFill>
              <a:round/>
              <a:headEnd/>
              <a:tailEnd type="none" w="lg" len="med"/>
            </a:ln>
          </p:spPr>
          <p:txBody>
            <a:bodyPr wrap="none" anchor="ctr"/>
            <a:lstStyle/>
            <a:p>
              <a:endParaRPr lang="en-US"/>
            </a:p>
          </p:txBody>
        </p:sp>
        <p:sp>
          <p:nvSpPr>
            <p:cNvPr id="20491" name="Oval 32"/>
            <p:cNvSpPr>
              <a:spLocks noChangeArrowheads="1"/>
            </p:cNvSpPr>
            <p:nvPr/>
          </p:nvSpPr>
          <p:spPr bwMode="auto">
            <a:xfrm flipV="1">
              <a:off x="5407" y="2422"/>
              <a:ext cx="86" cy="76"/>
            </a:xfrm>
            <a:prstGeom prst="ellipse">
              <a:avLst/>
            </a:prstGeom>
            <a:solidFill>
              <a:srgbClr val="FFCC00"/>
            </a:solidFill>
            <a:ln w="50800">
              <a:solidFill>
                <a:srgbClr val="FFCC00"/>
              </a:solidFill>
              <a:round/>
              <a:headEnd/>
              <a:tailEnd type="none" w="lg" len="med"/>
            </a:ln>
          </p:spPr>
          <p:txBody>
            <a:bodyPr wrap="none" anchor="ctr"/>
            <a:lstStyle/>
            <a:p>
              <a:endParaRPr lang="en-US"/>
            </a:p>
          </p:txBody>
        </p:sp>
        <p:sp>
          <p:nvSpPr>
            <p:cNvPr id="20492" name="Oval 33"/>
            <p:cNvSpPr>
              <a:spLocks noChangeArrowheads="1"/>
            </p:cNvSpPr>
            <p:nvPr/>
          </p:nvSpPr>
          <p:spPr bwMode="auto">
            <a:xfrm flipV="1">
              <a:off x="5282" y="1899"/>
              <a:ext cx="85" cy="76"/>
            </a:xfrm>
            <a:prstGeom prst="ellipse">
              <a:avLst/>
            </a:prstGeom>
            <a:solidFill>
              <a:srgbClr val="FFCC00"/>
            </a:solidFill>
            <a:ln w="50800">
              <a:solidFill>
                <a:srgbClr val="FFCC00"/>
              </a:solidFill>
              <a:round/>
              <a:headEnd/>
              <a:tailEnd type="none" w="lg" len="med"/>
            </a:ln>
          </p:spPr>
          <p:txBody>
            <a:bodyPr wrap="none" anchor="ctr"/>
            <a:lstStyle/>
            <a:p>
              <a:endParaRPr lang="en-US"/>
            </a:p>
          </p:txBody>
        </p:sp>
      </p:grpSp>
      <p:sp>
        <p:nvSpPr>
          <p:cNvPr id="20485" name="AutoShape 37"/>
          <p:cNvSpPr>
            <a:spLocks noChangeArrowheads="1"/>
          </p:cNvSpPr>
          <p:nvPr/>
        </p:nvSpPr>
        <p:spPr bwMode="auto">
          <a:xfrm>
            <a:off x="5486400" y="1901825"/>
            <a:ext cx="1295400" cy="1066800"/>
          </a:xfrm>
          <a:prstGeom prst="wedgeRoundRectCallout">
            <a:avLst>
              <a:gd name="adj1" fmla="val 47060"/>
              <a:gd name="adj2" fmla="val 66069"/>
              <a:gd name="adj3" fmla="val 16667"/>
            </a:avLst>
          </a:prstGeom>
          <a:ln>
            <a:headEnd/>
            <a:tailEnd type="none" w="lg" len="med"/>
          </a:ln>
        </p:spPr>
        <p:style>
          <a:lnRef idx="2">
            <a:schemeClr val="accent1"/>
          </a:lnRef>
          <a:fillRef idx="1">
            <a:schemeClr val="lt1"/>
          </a:fillRef>
          <a:effectRef idx="0">
            <a:schemeClr val="accent1"/>
          </a:effectRef>
          <a:fontRef idx="minor">
            <a:schemeClr val="dk1"/>
          </a:fontRef>
        </p:style>
        <p:txBody>
          <a:bodyPr/>
          <a:lstStyle/>
          <a:p>
            <a:pPr algn="ctr"/>
            <a:r>
              <a:rPr lang="en-US" sz="2400" dirty="0"/>
              <a:t>I’m a vertex.</a:t>
            </a:r>
          </a:p>
        </p:txBody>
      </p:sp>
      <p:pic>
        <p:nvPicPr>
          <p:cNvPr id="20487" name="Picture 39" descr="the_elbow"/>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276600" y="3767138"/>
            <a:ext cx="2324100" cy="171926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199" name="Rectangle 2"/>
          <p:cNvSpPr>
            <a:spLocks noGrp="1" noChangeArrowheads="1"/>
          </p:cNvSpPr>
          <p:nvPr>
            <p:ph type="title"/>
          </p:nvPr>
        </p:nvSpPr>
        <p:spPr>
          <a:xfrm>
            <a:off x="228600" y="304800"/>
            <a:ext cx="8610600" cy="1066800"/>
          </a:xfrm>
        </p:spPr>
        <p:txBody>
          <a:bodyPr/>
          <a:lstStyle/>
          <a:p>
            <a:pP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Angles </a:t>
            </a:r>
          </a:p>
        </p:txBody>
      </p:sp>
      <p:graphicFrame>
        <p:nvGraphicFramePr>
          <p:cNvPr id="8194" name="Object 3"/>
          <p:cNvGraphicFramePr>
            <a:graphicFrameLocks noChangeAspect="1"/>
          </p:cNvGraphicFramePr>
          <p:nvPr/>
        </p:nvGraphicFramePr>
        <p:xfrm>
          <a:off x="3009900" y="1828800"/>
          <a:ext cx="914400" cy="371475"/>
        </p:xfrm>
        <a:graphic>
          <a:graphicData uri="http://schemas.openxmlformats.org/presentationml/2006/ole">
            <p:oleObj spid="_x0000_s146434" name="Equation" r:id="rId3" imgW="914400" imgH="371520" progId="">
              <p:embed/>
            </p:oleObj>
          </a:graphicData>
        </a:graphic>
      </p:graphicFrame>
      <p:sp>
        <p:nvSpPr>
          <p:cNvPr id="8200" name="Text Box 4"/>
          <p:cNvSpPr txBox="1">
            <a:spLocks noChangeArrowheads="1"/>
          </p:cNvSpPr>
          <p:nvPr/>
        </p:nvSpPr>
        <p:spPr bwMode="auto">
          <a:xfrm>
            <a:off x="685800" y="1447800"/>
            <a:ext cx="7848600" cy="1938992"/>
          </a:xfrm>
          <a:prstGeom prst="rect">
            <a:avLst/>
          </a:prstGeom>
          <a:noFill/>
          <a:ln w="9525">
            <a:noFill/>
            <a:miter lim="800000"/>
            <a:headEnd/>
            <a:tailEnd/>
          </a:ln>
        </p:spPr>
        <p:txBody>
          <a:bodyPr>
            <a:spAutoFit/>
          </a:bodyPr>
          <a:lstStyle/>
          <a:p>
            <a:r>
              <a:rPr lang="en-US" sz="2400" dirty="0"/>
              <a:t>An </a:t>
            </a:r>
            <a:r>
              <a:rPr lang="en-US" sz="2400" b="1" dirty="0"/>
              <a:t>angle </a:t>
            </a:r>
            <a:r>
              <a:rPr lang="en-US" sz="2400" dirty="0"/>
              <a:t>is the union of two rays that have a common endpoint.  An angle can be named with the letter marking its </a:t>
            </a:r>
            <a:r>
              <a:rPr lang="en-US" sz="2400" dirty="0" smtClean="0"/>
              <a:t>vertex, and </a:t>
            </a:r>
            <a:r>
              <a:rPr lang="en-US" sz="2400" dirty="0"/>
              <a:t>also with three letters: </a:t>
            </a:r>
            <a:endParaRPr lang="en-US" sz="2400" dirty="0" smtClean="0"/>
          </a:p>
          <a:p>
            <a:pPr>
              <a:buFont typeface="Wingdings" pitchFamily="2" charset="2"/>
              <a:buChar char="v"/>
            </a:pPr>
            <a:r>
              <a:rPr lang="en-US" sz="2400" dirty="0" smtClean="0"/>
              <a:t>  </a:t>
            </a:r>
            <a:r>
              <a:rPr lang="en-US" sz="2400" i="1" dirty="0" smtClean="0"/>
              <a:t>the </a:t>
            </a:r>
            <a:r>
              <a:rPr lang="en-US" sz="2400" i="1" dirty="0"/>
              <a:t>first letter names a point on the side; the second names the vertex; the third names a point on the other side.</a:t>
            </a:r>
            <a:r>
              <a:rPr lang="en-US" sz="2400" dirty="0"/>
              <a:t> </a:t>
            </a:r>
          </a:p>
        </p:txBody>
      </p:sp>
      <p:sp>
        <p:nvSpPr>
          <p:cNvPr id="8201" name="Line 5"/>
          <p:cNvSpPr>
            <a:spLocks noChangeShapeType="1"/>
          </p:cNvSpPr>
          <p:nvPr/>
        </p:nvSpPr>
        <p:spPr bwMode="auto">
          <a:xfrm flipV="1">
            <a:off x="2971800" y="4572000"/>
            <a:ext cx="2133600" cy="838200"/>
          </a:xfrm>
          <a:prstGeom prst="line">
            <a:avLst/>
          </a:prstGeom>
          <a:noFill/>
          <a:ln w="25400">
            <a:solidFill>
              <a:schemeClr val="tx1"/>
            </a:solidFill>
            <a:round/>
            <a:headEnd/>
            <a:tailEnd type="arrow" w="lg" len="lg"/>
          </a:ln>
        </p:spPr>
        <p:txBody>
          <a:bodyPr/>
          <a:lstStyle/>
          <a:p>
            <a:endParaRPr lang="en-US"/>
          </a:p>
        </p:txBody>
      </p:sp>
      <p:sp>
        <p:nvSpPr>
          <p:cNvPr id="8202" name="Line 7"/>
          <p:cNvSpPr>
            <a:spLocks noChangeShapeType="1"/>
          </p:cNvSpPr>
          <p:nvPr/>
        </p:nvSpPr>
        <p:spPr bwMode="auto">
          <a:xfrm>
            <a:off x="2971800" y="5410200"/>
            <a:ext cx="2133600" cy="381000"/>
          </a:xfrm>
          <a:prstGeom prst="line">
            <a:avLst/>
          </a:prstGeom>
          <a:noFill/>
          <a:ln w="25400">
            <a:solidFill>
              <a:schemeClr val="tx1"/>
            </a:solidFill>
            <a:round/>
            <a:headEnd type="oval" w="lg" len="lg"/>
            <a:tailEnd type="arrow" w="lg" len="lg"/>
          </a:ln>
        </p:spPr>
        <p:txBody>
          <a:bodyPr/>
          <a:lstStyle/>
          <a:p>
            <a:endParaRPr lang="en-US"/>
          </a:p>
        </p:txBody>
      </p:sp>
      <p:sp>
        <p:nvSpPr>
          <p:cNvPr id="8203" name="Text Box 8"/>
          <p:cNvSpPr txBox="1">
            <a:spLocks noChangeArrowheads="1"/>
          </p:cNvSpPr>
          <p:nvPr/>
        </p:nvSpPr>
        <p:spPr bwMode="auto">
          <a:xfrm>
            <a:off x="838200" y="5181600"/>
            <a:ext cx="1371600" cy="519113"/>
          </a:xfrm>
          <a:prstGeom prst="rect">
            <a:avLst/>
          </a:prstGeom>
          <a:noFill/>
          <a:ln w="9525">
            <a:noFill/>
            <a:miter lim="800000"/>
            <a:headEnd/>
            <a:tailEnd/>
          </a:ln>
        </p:spPr>
        <p:txBody>
          <a:bodyPr>
            <a:spAutoFit/>
          </a:bodyPr>
          <a:lstStyle/>
          <a:p>
            <a:pPr>
              <a:spcBef>
                <a:spcPct val="50000"/>
              </a:spcBef>
            </a:pPr>
            <a:r>
              <a:rPr lang="en-US" dirty="0"/>
              <a:t>Vertex</a:t>
            </a:r>
          </a:p>
        </p:txBody>
      </p:sp>
      <p:sp>
        <p:nvSpPr>
          <p:cNvPr id="8204" name="Text Box 10"/>
          <p:cNvSpPr txBox="1">
            <a:spLocks noChangeArrowheads="1"/>
          </p:cNvSpPr>
          <p:nvPr/>
        </p:nvSpPr>
        <p:spPr bwMode="auto">
          <a:xfrm>
            <a:off x="2514600" y="5181600"/>
            <a:ext cx="685800" cy="519113"/>
          </a:xfrm>
          <a:prstGeom prst="rect">
            <a:avLst/>
          </a:prstGeom>
          <a:noFill/>
          <a:ln w="9525">
            <a:noFill/>
            <a:miter lim="800000"/>
            <a:headEnd/>
            <a:tailEnd/>
          </a:ln>
        </p:spPr>
        <p:txBody>
          <a:bodyPr>
            <a:spAutoFit/>
          </a:bodyPr>
          <a:lstStyle/>
          <a:p>
            <a:pPr>
              <a:spcBef>
                <a:spcPct val="50000"/>
              </a:spcBef>
            </a:pPr>
            <a:r>
              <a:rPr lang="en-US" i="1"/>
              <a:t>B</a:t>
            </a:r>
          </a:p>
        </p:txBody>
      </p:sp>
      <p:sp>
        <p:nvSpPr>
          <p:cNvPr id="8205" name="Oval 11"/>
          <p:cNvSpPr>
            <a:spLocks noChangeArrowheads="1"/>
          </p:cNvSpPr>
          <p:nvPr/>
        </p:nvSpPr>
        <p:spPr bwMode="auto">
          <a:xfrm>
            <a:off x="4038600" y="4876800"/>
            <a:ext cx="152400" cy="152400"/>
          </a:xfrm>
          <a:prstGeom prst="ellipse">
            <a:avLst/>
          </a:prstGeom>
          <a:solidFill>
            <a:schemeClr val="tx1"/>
          </a:solidFill>
          <a:ln w="9525">
            <a:noFill/>
            <a:round/>
            <a:headEnd/>
            <a:tailEnd/>
          </a:ln>
        </p:spPr>
        <p:txBody>
          <a:bodyPr wrap="none" anchor="ctr"/>
          <a:lstStyle/>
          <a:p>
            <a:endParaRPr lang="en-US"/>
          </a:p>
        </p:txBody>
      </p:sp>
      <p:sp>
        <p:nvSpPr>
          <p:cNvPr id="8206" name="Oval 12"/>
          <p:cNvSpPr>
            <a:spLocks noChangeArrowheads="1"/>
          </p:cNvSpPr>
          <p:nvPr/>
        </p:nvSpPr>
        <p:spPr bwMode="auto">
          <a:xfrm>
            <a:off x="4038600" y="5562600"/>
            <a:ext cx="152400" cy="152400"/>
          </a:xfrm>
          <a:prstGeom prst="ellipse">
            <a:avLst/>
          </a:prstGeom>
          <a:solidFill>
            <a:schemeClr val="tx1"/>
          </a:solidFill>
          <a:ln w="9525">
            <a:noFill/>
            <a:round/>
            <a:headEnd/>
            <a:tailEnd/>
          </a:ln>
        </p:spPr>
        <p:txBody>
          <a:bodyPr wrap="none" anchor="ctr"/>
          <a:lstStyle/>
          <a:p>
            <a:endParaRPr lang="en-US"/>
          </a:p>
        </p:txBody>
      </p:sp>
      <p:sp>
        <p:nvSpPr>
          <p:cNvPr id="8207" name="Text Box 13"/>
          <p:cNvSpPr txBox="1">
            <a:spLocks noChangeArrowheads="1"/>
          </p:cNvSpPr>
          <p:nvPr/>
        </p:nvSpPr>
        <p:spPr bwMode="auto">
          <a:xfrm>
            <a:off x="3962400" y="4419600"/>
            <a:ext cx="685800" cy="519113"/>
          </a:xfrm>
          <a:prstGeom prst="rect">
            <a:avLst/>
          </a:prstGeom>
          <a:noFill/>
          <a:ln w="9525">
            <a:noFill/>
            <a:miter lim="800000"/>
            <a:headEnd/>
            <a:tailEnd/>
          </a:ln>
        </p:spPr>
        <p:txBody>
          <a:bodyPr>
            <a:spAutoFit/>
          </a:bodyPr>
          <a:lstStyle/>
          <a:p>
            <a:pPr>
              <a:spcBef>
                <a:spcPct val="50000"/>
              </a:spcBef>
            </a:pPr>
            <a:r>
              <a:rPr lang="en-US" i="1"/>
              <a:t>A</a:t>
            </a:r>
          </a:p>
        </p:txBody>
      </p:sp>
      <p:sp>
        <p:nvSpPr>
          <p:cNvPr id="8208" name="Text Box 14"/>
          <p:cNvSpPr txBox="1">
            <a:spLocks noChangeArrowheads="1"/>
          </p:cNvSpPr>
          <p:nvPr/>
        </p:nvSpPr>
        <p:spPr bwMode="auto">
          <a:xfrm>
            <a:off x="3962400" y="5715000"/>
            <a:ext cx="685800" cy="519113"/>
          </a:xfrm>
          <a:prstGeom prst="rect">
            <a:avLst/>
          </a:prstGeom>
          <a:noFill/>
          <a:ln w="9525">
            <a:noFill/>
            <a:miter lim="800000"/>
            <a:headEnd/>
            <a:tailEnd/>
          </a:ln>
        </p:spPr>
        <p:txBody>
          <a:bodyPr>
            <a:spAutoFit/>
          </a:bodyPr>
          <a:lstStyle/>
          <a:p>
            <a:pPr>
              <a:spcBef>
                <a:spcPct val="50000"/>
              </a:spcBef>
            </a:pPr>
            <a:r>
              <a:rPr lang="en-US" i="1"/>
              <a:t>C</a:t>
            </a:r>
          </a:p>
        </p:txBody>
      </p:sp>
      <p:graphicFrame>
        <p:nvGraphicFramePr>
          <p:cNvPr id="8195" name="Object 15"/>
          <p:cNvGraphicFramePr>
            <a:graphicFrameLocks noChangeAspect="1"/>
          </p:cNvGraphicFramePr>
          <p:nvPr/>
        </p:nvGraphicFramePr>
        <p:xfrm>
          <a:off x="2667000" y="3657600"/>
          <a:ext cx="1066800" cy="415925"/>
        </p:xfrm>
        <a:graphic>
          <a:graphicData uri="http://schemas.openxmlformats.org/presentationml/2006/ole">
            <p:oleObj spid="_x0000_s146435" name="Equation" r:id="rId4" imgW="457200" imgH="177480" progId="">
              <p:embed/>
            </p:oleObj>
          </a:graphicData>
        </a:graphic>
      </p:graphicFrame>
      <p:graphicFrame>
        <p:nvGraphicFramePr>
          <p:cNvPr id="8196" name="Object 16"/>
          <p:cNvGraphicFramePr>
            <a:graphicFrameLocks noChangeAspect="1"/>
          </p:cNvGraphicFramePr>
          <p:nvPr/>
        </p:nvGraphicFramePr>
        <p:xfrm>
          <a:off x="4724400" y="3657600"/>
          <a:ext cx="685800" cy="477838"/>
        </p:xfrm>
        <a:graphic>
          <a:graphicData uri="http://schemas.openxmlformats.org/presentationml/2006/ole">
            <p:oleObj spid="_x0000_s146436" name="Equation" r:id="rId5" imgW="291960" imgH="203040" progId="">
              <p:embed/>
            </p:oleObj>
          </a:graphicData>
        </a:graphic>
      </p:graphicFrame>
      <p:sp>
        <p:nvSpPr>
          <p:cNvPr id="8209" name="Text Box 17"/>
          <p:cNvSpPr txBox="1">
            <a:spLocks noChangeArrowheads="1"/>
          </p:cNvSpPr>
          <p:nvPr/>
        </p:nvSpPr>
        <p:spPr bwMode="auto">
          <a:xfrm rot="-1152460">
            <a:off x="3048000" y="4572000"/>
            <a:ext cx="1524000" cy="519113"/>
          </a:xfrm>
          <a:prstGeom prst="rect">
            <a:avLst/>
          </a:prstGeom>
          <a:noFill/>
          <a:ln w="9525">
            <a:noFill/>
            <a:miter lim="800000"/>
            <a:headEnd/>
            <a:tailEnd/>
          </a:ln>
        </p:spPr>
        <p:txBody>
          <a:bodyPr>
            <a:spAutoFit/>
          </a:bodyPr>
          <a:lstStyle/>
          <a:p>
            <a:pPr>
              <a:spcBef>
                <a:spcPct val="50000"/>
              </a:spcBef>
            </a:pPr>
            <a:r>
              <a:rPr lang="en-US" dirty="0"/>
              <a:t>Side </a:t>
            </a:r>
          </a:p>
        </p:txBody>
      </p:sp>
      <p:sp>
        <p:nvSpPr>
          <p:cNvPr id="8210" name="Text Box 18"/>
          <p:cNvSpPr txBox="1">
            <a:spLocks noChangeArrowheads="1"/>
          </p:cNvSpPr>
          <p:nvPr/>
        </p:nvSpPr>
        <p:spPr bwMode="auto">
          <a:xfrm rot="695005">
            <a:off x="3048000" y="5486400"/>
            <a:ext cx="1524000" cy="519113"/>
          </a:xfrm>
          <a:prstGeom prst="rect">
            <a:avLst/>
          </a:prstGeom>
          <a:noFill/>
          <a:ln w="9525">
            <a:noFill/>
            <a:miter lim="800000"/>
            <a:headEnd/>
            <a:tailEnd/>
          </a:ln>
        </p:spPr>
        <p:txBody>
          <a:bodyPr>
            <a:spAutoFit/>
          </a:bodyPr>
          <a:lstStyle/>
          <a:p>
            <a:pPr>
              <a:spcBef>
                <a:spcPct val="50000"/>
              </a:spcBef>
            </a:pPr>
            <a:r>
              <a:rPr lang="en-US" dirty="0"/>
              <a:t>Side </a:t>
            </a:r>
          </a:p>
        </p:txBody>
      </p:sp>
      <p:sp>
        <p:nvSpPr>
          <p:cNvPr id="8211" name="Line 19"/>
          <p:cNvSpPr>
            <a:spLocks noChangeShapeType="1"/>
          </p:cNvSpPr>
          <p:nvPr/>
        </p:nvSpPr>
        <p:spPr bwMode="auto">
          <a:xfrm>
            <a:off x="1981200" y="5410200"/>
            <a:ext cx="609600" cy="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8625" y="933450"/>
            <a:ext cx="8229600" cy="1428750"/>
          </a:xfrm>
        </p:spPr>
        <p:txBody>
          <a:bodyPr rtlCol="0">
            <a:normAutofit/>
          </a:bodyPr>
          <a:lstStyle/>
          <a:p>
            <a:pPr eaLnBrk="1" fontAlgn="auto" hangingPunct="1">
              <a:spcAft>
                <a:spcPts val="0"/>
              </a:spcAft>
              <a:buFont typeface="Arial" pitchFamily="34" charset="0"/>
              <a:buNone/>
              <a:defRPr/>
            </a:pPr>
            <a:r>
              <a:rPr lang="en-GB" dirty="0" smtClean="0">
                <a:latin typeface="Arial Black" pitchFamily="34" charset="0"/>
              </a:rPr>
              <a:t>“Hi! We’re the Angles, we’re one family, but all very different, so let us tell you a bit about ourselves!”</a:t>
            </a:r>
          </a:p>
        </p:txBody>
      </p:sp>
      <p:pic>
        <p:nvPicPr>
          <p:cNvPr id="3075" name="Picture 1"/>
          <p:cNvPicPr>
            <a:picLocks noChangeAspect="1" noChangeArrowheads="1"/>
          </p:cNvPicPr>
          <p:nvPr/>
        </p:nvPicPr>
        <p:blipFill>
          <a:blip r:embed="rId2" cstate="print"/>
          <a:srcRect/>
          <a:stretch>
            <a:fillRect/>
          </a:stretch>
        </p:blipFill>
        <p:spPr bwMode="auto">
          <a:xfrm>
            <a:off x="1571625" y="2214563"/>
            <a:ext cx="6000750" cy="3910012"/>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2" descr="http://www.freehomeworkmathhelp.com/Geometry/Geometry_Introduction/geometry_homework_help_obtuse_angle.GIF"/>
          <p:cNvPicPr>
            <a:picLocks noChangeAspect="1" noChangeArrowheads="1"/>
          </p:cNvPicPr>
          <p:nvPr/>
        </p:nvPicPr>
        <p:blipFill>
          <a:blip r:embed="rId3" cstate="print"/>
          <a:srcRect/>
          <a:stretch>
            <a:fillRect/>
          </a:stretch>
        </p:blipFill>
        <p:spPr bwMode="auto">
          <a:xfrm>
            <a:off x="4143374" y="4932587"/>
            <a:ext cx="2790825" cy="1677763"/>
          </a:xfrm>
          <a:prstGeom prst="rect">
            <a:avLst/>
          </a:prstGeom>
          <a:noFill/>
          <a:ln w="9525">
            <a:noFill/>
            <a:miter lim="800000"/>
            <a:headEnd/>
            <a:tailEnd/>
          </a:ln>
        </p:spPr>
      </p:pic>
      <p:pic>
        <p:nvPicPr>
          <p:cNvPr id="4100" name="Picture 3"/>
          <p:cNvPicPr>
            <a:picLocks noChangeAspect="1" noChangeArrowheads="1"/>
          </p:cNvPicPr>
          <p:nvPr/>
        </p:nvPicPr>
        <p:blipFill>
          <a:blip r:embed="rId4" cstate="print"/>
          <a:srcRect/>
          <a:stretch>
            <a:fillRect/>
          </a:stretch>
        </p:blipFill>
        <p:spPr bwMode="auto">
          <a:xfrm rot="527292">
            <a:off x="3353865" y="2063816"/>
            <a:ext cx="5334000" cy="3416300"/>
          </a:xfrm>
          <a:prstGeom prst="rect">
            <a:avLst/>
          </a:prstGeom>
          <a:noFill/>
          <a:ln w="9525">
            <a:noFill/>
            <a:miter lim="800000"/>
            <a:headEnd/>
            <a:tailEnd/>
          </a:ln>
        </p:spPr>
      </p:pic>
      <p:sp>
        <p:nvSpPr>
          <p:cNvPr id="4101" name="TextBox 5"/>
          <p:cNvSpPr txBox="1">
            <a:spLocks noChangeArrowheads="1"/>
          </p:cNvSpPr>
          <p:nvPr/>
        </p:nvSpPr>
        <p:spPr bwMode="auto">
          <a:xfrm>
            <a:off x="304800" y="1600200"/>
            <a:ext cx="3657600" cy="4832092"/>
          </a:xfrm>
          <a:prstGeom prst="rect">
            <a:avLst/>
          </a:prstGeom>
          <a:noFill/>
          <a:ln w="9525">
            <a:noFill/>
            <a:miter lim="800000"/>
            <a:headEnd/>
            <a:tailEnd/>
          </a:ln>
        </p:spPr>
        <p:txBody>
          <a:bodyPr wrap="square">
            <a:spAutoFit/>
          </a:bodyPr>
          <a:lstStyle/>
          <a:p>
            <a:r>
              <a:rPr lang="en-GB" sz="2800" dirty="0">
                <a:latin typeface="Arial" pitchFamily="34" charset="0"/>
                <a:cs typeface="Arial" pitchFamily="34" charset="0"/>
              </a:rPr>
              <a:t>This is Obtuse. He’s the husband of the family. He’s </a:t>
            </a:r>
            <a:r>
              <a:rPr lang="en-GB" sz="2800" i="1" dirty="0">
                <a:latin typeface="Arial" pitchFamily="34" charset="0"/>
                <a:cs typeface="Arial" pitchFamily="34" charset="0"/>
              </a:rPr>
              <a:t>bigger than Right and </a:t>
            </a:r>
            <a:r>
              <a:rPr lang="en-GB" sz="2800" i="1" dirty="0" smtClean="0">
                <a:latin typeface="Arial" pitchFamily="34" charset="0"/>
                <a:cs typeface="Arial" pitchFamily="34" charset="0"/>
              </a:rPr>
              <a:t>Acute</a:t>
            </a:r>
            <a:r>
              <a:rPr lang="en-GB" sz="2800" dirty="0" smtClean="0">
                <a:latin typeface="Arial" pitchFamily="34" charset="0"/>
                <a:cs typeface="Arial" pitchFamily="34" charset="0"/>
              </a:rPr>
              <a:t>. </a:t>
            </a:r>
            <a:r>
              <a:rPr lang="en-GB" sz="2800" dirty="0">
                <a:latin typeface="Arial" pitchFamily="34" charset="0"/>
                <a:cs typeface="Arial" pitchFamily="34" charset="0"/>
              </a:rPr>
              <a:t>He’s always inside, and he always measures between 90° and 180° (depending on how much dinner he’s eaten!)</a:t>
            </a:r>
          </a:p>
        </p:txBody>
      </p:sp>
      <p:sp>
        <p:nvSpPr>
          <p:cNvPr id="4098" name="Title 1"/>
          <p:cNvSpPr>
            <a:spLocks noGrp="1"/>
          </p:cNvSpPr>
          <p:nvPr>
            <p:ph type="title"/>
          </p:nvPr>
        </p:nvSpPr>
        <p:spPr>
          <a:xfrm>
            <a:off x="457200" y="704088"/>
            <a:ext cx="8229600" cy="896112"/>
          </a:xfrm>
        </p:spPr>
        <p:txBody>
          <a:bodyPr/>
          <a:lstStyle/>
          <a:p>
            <a:pPr eaLnBrk="1" hangingPunct="1"/>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Mr. Obtuse Angle</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381000" y="533400"/>
            <a:ext cx="8229600" cy="819912"/>
          </a:xfrm>
        </p:spPr>
        <p:txBody>
          <a:bodyPr>
            <a:noAutofit/>
          </a:bodyPr>
          <a:lstStyle/>
          <a:p>
            <a:pPr eaLnBrk="1" hangingPunct="1"/>
            <a:r>
              <a:rPr lang="en-GB"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Mrs. Right Angle</a:t>
            </a:r>
          </a:p>
        </p:txBody>
      </p:sp>
      <p:pic>
        <p:nvPicPr>
          <p:cNvPr id="5123" name="Picture 2" descr="http://static.newworldencyclopedia.org/thumb/6/6c/Right_angle.svg/600px-Right_angle.svg.png"/>
          <p:cNvPicPr>
            <a:picLocks noChangeAspect="1" noChangeArrowheads="1"/>
          </p:cNvPicPr>
          <p:nvPr/>
        </p:nvPicPr>
        <p:blipFill>
          <a:blip r:embed="rId3" cstate="print"/>
          <a:srcRect/>
          <a:stretch>
            <a:fillRect/>
          </a:stretch>
        </p:blipFill>
        <p:spPr bwMode="auto">
          <a:xfrm>
            <a:off x="914400" y="3733800"/>
            <a:ext cx="2895600" cy="2895599"/>
          </a:xfrm>
          <a:prstGeom prst="rect">
            <a:avLst/>
          </a:prstGeom>
          <a:noFill/>
          <a:ln w="9525">
            <a:noFill/>
            <a:miter lim="800000"/>
            <a:headEnd/>
            <a:tailEnd/>
          </a:ln>
        </p:spPr>
      </p:pic>
      <p:pic>
        <p:nvPicPr>
          <p:cNvPr id="5124" name="Picture 3"/>
          <p:cNvPicPr>
            <a:picLocks noChangeAspect="1" noChangeArrowheads="1"/>
          </p:cNvPicPr>
          <p:nvPr/>
        </p:nvPicPr>
        <p:blipFill>
          <a:blip r:embed="rId4" cstate="print"/>
          <a:srcRect/>
          <a:stretch>
            <a:fillRect/>
          </a:stretch>
        </p:blipFill>
        <p:spPr bwMode="auto">
          <a:xfrm rot="-1883969">
            <a:off x="5144821" y="2457680"/>
            <a:ext cx="3322637" cy="3238500"/>
          </a:xfrm>
          <a:prstGeom prst="rect">
            <a:avLst/>
          </a:prstGeom>
          <a:noFill/>
          <a:ln w="9525">
            <a:noFill/>
            <a:miter lim="800000"/>
            <a:headEnd/>
            <a:tailEnd/>
          </a:ln>
        </p:spPr>
      </p:pic>
      <p:sp>
        <p:nvSpPr>
          <p:cNvPr id="5125" name="TextBox 5"/>
          <p:cNvSpPr txBox="1">
            <a:spLocks noChangeArrowheads="1"/>
          </p:cNvSpPr>
          <p:nvPr/>
        </p:nvSpPr>
        <p:spPr bwMode="auto">
          <a:xfrm>
            <a:off x="381000" y="1428750"/>
            <a:ext cx="4724400" cy="2308324"/>
          </a:xfrm>
          <a:prstGeom prst="rect">
            <a:avLst/>
          </a:prstGeom>
          <a:noFill/>
          <a:ln w="9525">
            <a:noFill/>
            <a:miter lim="800000"/>
            <a:headEnd/>
            <a:tailEnd/>
          </a:ln>
        </p:spPr>
        <p:txBody>
          <a:bodyPr wrap="square">
            <a:spAutoFit/>
          </a:bodyPr>
          <a:lstStyle/>
          <a:p>
            <a:r>
              <a:rPr lang="en-GB" sz="2400" dirty="0">
                <a:latin typeface="Bookman Old Style" pitchFamily="18" charset="0"/>
                <a:cs typeface="Gisha" pitchFamily="34" charset="-79"/>
              </a:rPr>
              <a:t>This is me. I’m Mrs. Right Angle. I </a:t>
            </a:r>
            <a:r>
              <a:rPr lang="en-GB" sz="2400" i="1" dirty="0">
                <a:latin typeface="Bookman Old Style" pitchFamily="18" charset="0"/>
                <a:cs typeface="Gisha" pitchFamily="34" charset="-79"/>
              </a:rPr>
              <a:t>always measure 90</a:t>
            </a:r>
            <a:r>
              <a:rPr lang="en-GB" sz="2400" dirty="0">
                <a:latin typeface="Bookman Old Style" pitchFamily="18" charset="0"/>
                <a:cs typeface="Gisha" pitchFamily="34" charset="-79"/>
              </a:rPr>
              <a:t>°, my favourite shape is a square, and </a:t>
            </a:r>
            <a:r>
              <a:rPr lang="en-GB" sz="2400" dirty="0" smtClean="0">
                <a:latin typeface="Bookman Old Style" pitchFamily="18" charset="0"/>
                <a:cs typeface="Gisha" pitchFamily="34" charset="-79"/>
              </a:rPr>
              <a:t>what's more</a:t>
            </a:r>
            <a:r>
              <a:rPr lang="en-GB" sz="2400" dirty="0">
                <a:latin typeface="Bookman Old Style" pitchFamily="18" charset="0"/>
                <a:cs typeface="Gisha" pitchFamily="34" charset="-79"/>
              </a:rPr>
              <a:t>, no matter what my husband tells you, I’m </a:t>
            </a:r>
            <a:r>
              <a:rPr lang="en-GB" sz="2400" i="1" dirty="0">
                <a:latin typeface="Bookman Old Style" pitchFamily="18" charset="0"/>
                <a:cs typeface="Gisha" pitchFamily="34" charset="-79"/>
              </a:rPr>
              <a:t>always right</a:t>
            </a:r>
            <a:r>
              <a:rPr lang="en-GB" sz="2400" dirty="0">
                <a:latin typeface="Bookman Old Style" pitchFamily="18" charset="0"/>
                <a:cs typeface="Gisha" pitchFamily="34" charset="-79"/>
              </a:rPr>
              <a:t>!</a:t>
            </a:r>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304800" y="533400"/>
            <a:ext cx="8229600" cy="990600"/>
          </a:xfrm>
        </p:spPr>
        <p:txBody>
          <a:bodyPr/>
          <a:lstStyle/>
          <a:p>
            <a:pPr eaLnBrk="1" hangingPunct="1"/>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latin typeface="Arial" pitchFamily="34" charset="0"/>
                <a:cs typeface="Arial" pitchFamily="34" charset="0"/>
              </a:rPr>
              <a:t>Baby Acute Angle</a:t>
            </a:r>
          </a:p>
        </p:txBody>
      </p:sp>
      <p:pic>
        <p:nvPicPr>
          <p:cNvPr id="6147" name="Picture 4" descr="http://www.freehomeworkmathhelp.com/Geometry/Geometry_Introduction/geometry_homework_help_acute_angle.GIF"/>
          <p:cNvPicPr>
            <a:picLocks noChangeAspect="1" noChangeArrowheads="1"/>
          </p:cNvPicPr>
          <p:nvPr/>
        </p:nvPicPr>
        <p:blipFill>
          <a:blip r:embed="rId3" cstate="print"/>
          <a:srcRect/>
          <a:stretch>
            <a:fillRect/>
          </a:stretch>
        </p:blipFill>
        <p:spPr bwMode="auto">
          <a:xfrm>
            <a:off x="714375" y="5194300"/>
            <a:ext cx="2643188" cy="1587500"/>
          </a:xfrm>
          <a:prstGeom prst="rect">
            <a:avLst/>
          </a:prstGeom>
          <a:noFill/>
          <a:ln w="9525">
            <a:noFill/>
            <a:miter lim="800000"/>
            <a:headEnd/>
            <a:tailEnd/>
          </a:ln>
        </p:spPr>
      </p:pic>
      <p:pic>
        <p:nvPicPr>
          <p:cNvPr id="6148" name="Picture 5"/>
          <p:cNvPicPr>
            <a:picLocks noChangeAspect="1" noChangeArrowheads="1"/>
          </p:cNvPicPr>
          <p:nvPr/>
        </p:nvPicPr>
        <p:blipFill>
          <a:blip r:embed="rId4" cstate="print"/>
          <a:srcRect/>
          <a:stretch>
            <a:fillRect/>
          </a:stretch>
        </p:blipFill>
        <p:spPr bwMode="auto">
          <a:xfrm>
            <a:off x="457200" y="1906588"/>
            <a:ext cx="3932237" cy="3579812"/>
          </a:xfrm>
          <a:prstGeom prst="rect">
            <a:avLst/>
          </a:prstGeom>
          <a:noFill/>
          <a:ln w="9525">
            <a:noFill/>
            <a:miter lim="800000"/>
            <a:headEnd/>
            <a:tailEnd/>
          </a:ln>
        </p:spPr>
      </p:pic>
      <p:sp>
        <p:nvSpPr>
          <p:cNvPr id="6149" name="TextBox 6"/>
          <p:cNvSpPr txBox="1">
            <a:spLocks noChangeArrowheads="1"/>
          </p:cNvSpPr>
          <p:nvPr/>
        </p:nvSpPr>
        <p:spPr bwMode="auto">
          <a:xfrm>
            <a:off x="4953000" y="2057400"/>
            <a:ext cx="3733800" cy="3539430"/>
          </a:xfrm>
          <a:prstGeom prst="rect">
            <a:avLst/>
          </a:prstGeom>
          <a:noFill/>
          <a:ln w="9525">
            <a:noFill/>
            <a:miter lim="800000"/>
            <a:headEnd/>
            <a:tailEnd/>
          </a:ln>
        </p:spPr>
        <p:txBody>
          <a:bodyPr wrap="square">
            <a:spAutoFit/>
          </a:bodyPr>
          <a:lstStyle/>
          <a:p>
            <a:r>
              <a:rPr lang="en-GB" sz="2800" dirty="0">
                <a:latin typeface="Arial" pitchFamily="34" charset="0"/>
                <a:cs typeface="Arial" pitchFamily="34" charset="0"/>
              </a:rPr>
              <a:t>This is baby Acute angle. Isn’t he cute?! He loves a hug, and always has his arms out for  cuddles! He’s the </a:t>
            </a:r>
            <a:r>
              <a:rPr lang="en-GB" sz="2800" i="1" u="sng" dirty="0">
                <a:latin typeface="Arial" pitchFamily="34" charset="0"/>
                <a:cs typeface="Arial" pitchFamily="34" charset="0"/>
              </a:rPr>
              <a:t>smallest</a:t>
            </a:r>
            <a:r>
              <a:rPr lang="en-GB" sz="2800" dirty="0">
                <a:latin typeface="Arial" pitchFamily="34" charset="0"/>
                <a:cs typeface="Arial" pitchFamily="34" charset="0"/>
              </a:rPr>
              <a:t> of the family, </a:t>
            </a:r>
            <a:r>
              <a:rPr lang="en-GB" sz="2800" i="1" u="sng" dirty="0">
                <a:latin typeface="Arial" pitchFamily="34" charset="0"/>
                <a:cs typeface="Arial" pitchFamily="34" charset="0"/>
              </a:rPr>
              <a:t>measuring less than 90</a:t>
            </a:r>
            <a:r>
              <a:rPr lang="en-GB" sz="2800" i="1" dirty="0">
                <a:latin typeface="Arial" pitchFamily="34" charset="0"/>
                <a:cs typeface="Arial" pitchFamily="34" charset="0"/>
              </a:rPr>
              <a:t>°. </a:t>
            </a:r>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704088"/>
            <a:ext cx="8229600" cy="972312"/>
          </a:xfrm>
        </p:spPr>
        <p:txBody>
          <a:bodyPr>
            <a:normAutofit/>
          </a:bodyPr>
          <a:lstStyle/>
          <a:p>
            <a:pPr eaLnBrk="1" hangingPunct="1"/>
            <a:r>
              <a:rPr lang="en-GB"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Reflex Angle</a:t>
            </a:r>
          </a:p>
        </p:txBody>
      </p:sp>
      <p:pic>
        <p:nvPicPr>
          <p:cNvPr id="7171" name="Picture 2"/>
          <p:cNvPicPr>
            <a:picLocks noChangeAspect="1" noChangeArrowheads="1"/>
          </p:cNvPicPr>
          <p:nvPr/>
        </p:nvPicPr>
        <p:blipFill>
          <a:blip r:embed="rId3" cstate="print"/>
          <a:srcRect/>
          <a:stretch>
            <a:fillRect/>
          </a:stretch>
        </p:blipFill>
        <p:spPr bwMode="auto">
          <a:xfrm>
            <a:off x="4000500" y="4143375"/>
            <a:ext cx="4262438" cy="2286000"/>
          </a:xfrm>
          <a:prstGeom prst="rect">
            <a:avLst/>
          </a:prstGeom>
          <a:noFill/>
          <a:ln w="9525">
            <a:noFill/>
            <a:miter lim="800000"/>
            <a:headEnd/>
            <a:tailEnd/>
          </a:ln>
        </p:spPr>
      </p:pic>
      <p:pic>
        <p:nvPicPr>
          <p:cNvPr id="7172" name="Picture 4" descr="http://upload.wikimedia.org/wikipedia/commons/thumb/5/59/Reflex_angle.svg/430px-Reflex_angle.svg.png"/>
          <p:cNvPicPr>
            <a:picLocks noChangeAspect="1" noChangeArrowheads="1"/>
          </p:cNvPicPr>
          <p:nvPr/>
        </p:nvPicPr>
        <p:blipFill>
          <a:blip r:embed="rId4" cstate="print"/>
          <a:srcRect/>
          <a:stretch>
            <a:fillRect/>
          </a:stretch>
        </p:blipFill>
        <p:spPr bwMode="auto">
          <a:xfrm rot="244358">
            <a:off x="1016447" y="4116934"/>
            <a:ext cx="1865312" cy="2601912"/>
          </a:xfrm>
          <a:prstGeom prst="rect">
            <a:avLst/>
          </a:prstGeom>
          <a:noFill/>
          <a:ln w="9525">
            <a:noFill/>
            <a:miter lim="800000"/>
            <a:headEnd/>
            <a:tailEnd/>
          </a:ln>
        </p:spPr>
      </p:pic>
      <p:sp>
        <p:nvSpPr>
          <p:cNvPr id="7173" name="TextBox 5"/>
          <p:cNvSpPr txBox="1">
            <a:spLocks noChangeArrowheads="1"/>
          </p:cNvSpPr>
          <p:nvPr/>
        </p:nvSpPr>
        <p:spPr bwMode="auto">
          <a:xfrm>
            <a:off x="762000" y="1905000"/>
            <a:ext cx="7772400" cy="1938992"/>
          </a:xfrm>
          <a:prstGeom prst="rect">
            <a:avLst/>
          </a:prstGeom>
          <a:noFill/>
          <a:ln w="9525">
            <a:noFill/>
            <a:miter lim="800000"/>
            <a:headEnd/>
            <a:tailEnd/>
          </a:ln>
        </p:spPr>
        <p:txBody>
          <a:bodyPr wrap="square">
            <a:spAutoFit/>
          </a:bodyPr>
          <a:lstStyle/>
          <a:p>
            <a:r>
              <a:rPr lang="en-GB" sz="2400" dirty="0">
                <a:latin typeface="Arial" pitchFamily="34" charset="0"/>
                <a:cs typeface="Arial" pitchFamily="34" charset="0"/>
              </a:rPr>
              <a:t>This is our pet dog, Reflex. He’s </a:t>
            </a:r>
            <a:r>
              <a:rPr lang="en-GB" sz="2400" i="1" dirty="0">
                <a:latin typeface="Arial" pitchFamily="34" charset="0"/>
                <a:cs typeface="Arial" pitchFamily="34" charset="0"/>
              </a:rPr>
              <a:t>always outside</a:t>
            </a:r>
            <a:r>
              <a:rPr lang="en-GB" sz="2400" dirty="0">
                <a:latin typeface="Arial" pitchFamily="34" charset="0"/>
                <a:cs typeface="Arial" pitchFamily="34" charset="0"/>
              </a:rPr>
              <a:t>. He’s only a pup at the moment so he </a:t>
            </a:r>
            <a:r>
              <a:rPr lang="en-GB" sz="2400" i="1" dirty="0">
                <a:latin typeface="Arial" pitchFamily="34" charset="0"/>
                <a:cs typeface="Arial" pitchFamily="34" charset="0"/>
              </a:rPr>
              <a:t>measures 180°, but he can grow up to 360 </a:t>
            </a:r>
            <a:r>
              <a:rPr lang="en-GB" sz="2400" dirty="0">
                <a:latin typeface="Arial" pitchFamily="34" charset="0"/>
                <a:cs typeface="Arial" pitchFamily="34" charset="0"/>
              </a:rPr>
              <a:t>°! So he’s definitely the biggest angle. You’ll never see him without that ball in his mouth either, horrid thing! </a:t>
            </a:r>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353312"/>
          </a:xfrm>
        </p:spPr>
        <p:txBody>
          <a:bodyPr rtlCol="0">
            <a:noAutofit/>
          </a:bodyPr>
          <a:lstStyle/>
          <a:p>
            <a:pPr eaLnBrk="1" fontAlgn="auto" hangingPunct="1">
              <a:spcAft>
                <a:spcPts val="0"/>
              </a:spcAft>
              <a:defRPr/>
            </a:pPr>
            <a:r>
              <a:rPr lang="en-GB"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So, now you’ve met us, let’s see how well you know us...</a:t>
            </a:r>
          </a:p>
        </p:txBody>
      </p:sp>
      <p:sp>
        <p:nvSpPr>
          <p:cNvPr id="4" name="TextBox 3"/>
          <p:cNvSpPr txBox="1">
            <a:spLocks noChangeArrowheads="1"/>
          </p:cNvSpPr>
          <p:nvPr/>
        </p:nvSpPr>
        <p:spPr bwMode="auto">
          <a:xfrm>
            <a:off x="838200" y="2362200"/>
            <a:ext cx="3733800" cy="830997"/>
          </a:xfrm>
          <a:prstGeom prst="rect">
            <a:avLst/>
          </a:prstGeom>
          <a:noFill/>
          <a:ln w="9525">
            <a:noFill/>
            <a:miter lim="800000"/>
            <a:headEnd/>
            <a:tailEnd/>
          </a:ln>
        </p:spPr>
        <p:txBody>
          <a:bodyPr wrap="square">
            <a:spAutoFit/>
          </a:bodyPr>
          <a:lstStyle/>
          <a:p>
            <a:r>
              <a:rPr lang="en-GB" sz="4800" i="1" dirty="0">
                <a:latin typeface="Arial" pitchFamily="34" charset="0"/>
                <a:cs typeface="Arial" pitchFamily="34" charset="0"/>
              </a:rPr>
              <a:t>Who am I? </a:t>
            </a:r>
          </a:p>
        </p:txBody>
      </p:sp>
      <p:sp>
        <p:nvSpPr>
          <p:cNvPr id="5" name="TextBox 4"/>
          <p:cNvSpPr txBox="1">
            <a:spLocks noChangeArrowheads="1"/>
          </p:cNvSpPr>
          <p:nvPr/>
        </p:nvSpPr>
        <p:spPr bwMode="auto">
          <a:xfrm>
            <a:off x="838200" y="3857625"/>
            <a:ext cx="6357938" cy="707886"/>
          </a:xfrm>
          <a:prstGeom prst="rect">
            <a:avLst/>
          </a:prstGeom>
          <a:noFill/>
          <a:ln w="9525">
            <a:noFill/>
            <a:miter lim="800000"/>
            <a:headEnd/>
            <a:tailEnd/>
          </a:ln>
        </p:spPr>
        <p:txBody>
          <a:bodyPr>
            <a:spAutoFit/>
          </a:bodyPr>
          <a:lstStyle/>
          <a:p>
            <a:r>
              <a:rPr lang="en-GB" sz="4000" i="1" dirty="0">
                <a:latin typeface="Arial" pitchFamily="34" charset="0"/>
                <a:cs typeface="Arial" pitchFamily="34" charset="0"/>
              </a:rPr>
              <a:t>I’m the smallest angle</a:t>
            </a:r>
          </a:p>
        </p:txBody>
      </p:sp>
      <p:sp>
        <p:nvSpPr>
          <p:cNvPr id="6" name="TextBox 5"/>
          <p:cNvSpPr txBox="1">
            <a:spLocks noChangeArrowheads="1"/>
          </p:cNvSpPr>
          <p:nvPr/>
        </p:nvSpPr>
        <p:spPr bwMode="auto">
          <a:xfrm>
            <a:off x="838200" y="3143250"/>
            <a:ext cx="7315200" cy="707886"/>
          </a:xfrm>
          <a:prstGeom prst="rect">
            <a:avLst/>
          </a:prstGeom>
          <a:noFill/>
          <a:ln w="9525">
            <a:noFill/>
            <a:miter lim="800000"/>
            <a:headEnd/>
            <a:tailEnd/>
          </a:ln>
        </p:spPr>
        <p:txBody>
          <a:bodyPr wrap="square">
            <a:spAutoFit/>
          </a:bodyPr>
          <a:lstStyle/>
          <a:p>
            <a:r>
              <a:rPr lang="en-GB" sz="4000" i="1" dirty="0">
                <a:latin typeface="Arial" pitchFamily="34" charset="0"/>
                <a:cs typeface="Arial" pitchFamily="34" charset="0"/>
              </a:rPr>
              <a:t>I always measure less than 90°</a:t>
            </a:r>
          </a:p>
        </p:txBody>
      </p:sp>
      <p:sp>
        <p:nvSpPr>
          <p:cNvPr id="7" name="TextBox 6"/>
          <p:cNvSpPr txBox="1">
            <a:spLocks noChangeArrowheads="1"/>
          </p:cNvSpPr>
          <p:nvPr/>
        </p:nvSpPr>
        <p:spPr bwMode="auto">
          <a:xfrm>
            <a:off x="838200" y="4572000"/>
            <a:ext cx="3929063" cy="707886"/>
          </a:xfrm>
          <a:prstGeom prst="rect">
            <a:avLst/>
          </a:prstGeom>
          <a:noFill/>
          <a:ln w="9525">
            <a:noFill/>
            <a:miter lim="800000"/>
            <a:headEnd/>
            <a:tailEnd/>
          </a:ln>
        </p:spPr>
        <p:txBody>
          <a:bodyPr>
            <a:spAutoFit/>
          </a:bodyPr>
          <a:lstStyle/>
          <a:p>
            <a:r>
              <a:rPr lang="en-GB" sz="4000" i="1" dirty="0">
                <a:latin typeface="Arial" pitchFamily="34" charset="0"/>
                <a:cs typeface="Arial" pitchFamily="34" charset="0"/>
              </a:rPr>
              <a:t>I’m very cute!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 presetClass="entr" presetSubtype="1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ox(in)">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ppt_x"/>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linds(horizontal)">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allAtOnce"/>
      <p:bldP spid="5" grpId="0"/>
      <p:bldP spid="6" grpId="0"/>
      <p:bldP spid="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normAutofit/>
          </a:bodyPr>
          <a:lstStyle/>
          <a:p>
            <a:pPr eaLnBrk="1" hangingPunct="1"/>
            <a:r>
              <a:rPr lang="en-GB"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I’m....</a:t>
            </a:r>
          </a:p>
        </p:txBody>
      </p:sp>
      <p:pic>
        <p:nvPicPr>
          <p:cNvPr id="4" name="Picture 5"/>
          <p:cNvPicPr>
            <a:picLocks noChangeAspect="1" noChangeArrowheads="1"/>
          </p:cNvPicPr>
          <p:nvPr/>
        </p:nvPicPr>
        <p:blipFill>
          <a:blip r:embed="rId2" cstate="print"/>
          <a:srcRect/>
          <a:stretch>
            <a:fillRect/>
          </a:stretch>
        </p:blipFill>
        <p:spPr bwMode="auto">
          <a:xfrm>
            <a:off x="2500313" y="1928813"/>
            <a:ext cx="3932237" cy="3579812"/>
          </a:xfrm>
          <a:prstGeom prst="rect">
            <a:avLst/>
          </a:prstGeom>
          <a:noFill/>
          <a:ln w="9525">
            <a:noFill/>
            <a:miter lim="800000"/>
            <a:headEnd/>
            <a:tailEnd/>
          </a:ln>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srcRect/>
          <a:stretch>
            <a:fillRect/>
          </a:stretch>
        </p:blipFill>
        <p:spPr bwMode="auto">
          <a:xfrm rot="-211828">
            <a:off x="2159000" y="1316038"/>
            <a:ext cx="5334000" cy="3416300"/>
          </a:xfrm>
          <a:prstGeom prst="rect">
            <a:avLst/>
          </a:prstGeom>
          <a:noFill/>
          <a:ln w="9525">
            <a:noFill/>
            <a:miter lim="800000"/>
            <a:headEnd/>
            <a:tailEnd/>
          </a:ln>
        </p:spPr>
      </p:pic>
      <p:sp>
        <p:nvSpPr>
          <p:cNvPr id="5" name="Title 1"/>
          <p:cNvSpPr>
            <a:spLocks noGrp="1"/>
          </p:cNvSpPr>
          <p:nvPr>
            <p:ph type="title"/>
          </p:nvPr>
        </p:nvSpPr>
        <p:spPr>
          <a:xfrm>
            <a:off x="457200" y="704088"/>
            <a:ext cx="8229600" cy="1143000"/>
          </a:xfrm>
        </p:spPr>
        <p:txBody>
          <a:bodyPr>
            <a:normAutofit/>
          </a:bodyPr>
          <a:lstStyle/>
          <a:p>
            <a:pPr eaLnBrk="1" hangingPunct="1"/>
            <a:r>
              <a:rPr lang="en-GB" sz="60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I’m....</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57200" y="704088"/>
            <a:ext cx="8229600" cy="819912"/>
          </a:xfrm>
        </p:spPr>
        <p:txBody>
          <a:bodyPr/>
          <a:lstStyle/>
          <a:p>
            <a:pPr eaLnBrk="1" hangingPunct="1"/>
            <a:r>
              <a:rPr lang="en-GB"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Who’s left? </a:t>
            </a:r>
          </a:p>
        </p:txBody>
      </p:sp>
      <p:pic>
        <p:nvPicPr>
          <p:cNvPr id="4" name="Picture 3"/>
          <p:cNvPicPr>
            <a:picLocks noChangeAspect="1" noChangeArrowheads="1"/>
          </p:cNvPicPr>
          <p:nvPr/>
        </p:nvPicPr>
        <p:blipFill>
          <a:blip r:embed="rId2" cstate="print"/>
          <a:srcRect/>
          <a:stretch>
            <a:fillRect/>
          </a:stretch>
        </p:blipFill>
        <p:spPr bwMode="auto">
          <a:xfrm rot="-1883969">
            <a:off x="2657741" y="2762020"/>
            <a:ext cx="3322638" cy="3238500"/>
          </a:xfrm>
          <a:prstGeom prst="rect">
            <a:avLst/>
          </a:prstGeom>
          <a:noFill/>
          <a:ln w="9525">
            <a:noFill/>
            <a:miter lim="800000"/>
            <a:headEnd/>
            <a:tailEnd/>
          </a:ln>
        </p:spPr>
      </p:pic>
      <p:sp>
        <p:nvSpPr>
          <p:cNvPr id="5" name="Rectangle 3" descr="Rectangle: Click to edit Master text styles&#10;Second level&#10;Third level&#10;Fourth level&#10;Fifth level"/>
          <p:cNvSpPr txBox="1">
            <a:spLocks noChangeArrowheads="1"/>
          </p:cNvSpPr>
          <p:nvPr/>
        </p:nvSpPr>
        <p:spPr>
          <a:xfrm>
            <a:off x="838200" y="1905000"/>
            <a:ext cx="7772400" cy="4114800"/>
          </a:xfrm>
          <a:prstGeom prst="rect">
            <a:avLst/>
          </a:prstGeom>
        </p:spPr>
        <p:txBody>
          <a:bodyPr vert="horz">
            <a:normAutofit/>
          </a:bodyPr>
          <a:lstStyle/>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pitchFamily="2" charset="2"/>
              <a:buNone/>
              <a:tabLst/>
              <a:defRPr/>
            </a:pPr>
            <a:r>
              <a:rPr kumimoji="0" lang="en-US" sz="2600" b="0" i="0" u="none" strike="noStrike" kern="1200" cap="none" spc="0" normalizeH="0" baseline="0" noProof="0" dirty="0" smtClean="0">
                <a:ln>
                  <a:noFill/>
                </a:ln>
                <a:solidFill>
                  <a:schemeClr val="tx1"/>
                </a:solidFill>
                <a:effectLst/>
                <a:uLnTx/>
                <a:uFillTx/>
                <a:latin typeface="+mn-lt"/>
                <a:ea typeface="+mn-ea"/>
                <a:cs typeface="+mn-cs"/>
              </a:rPr>
              <a:t>When two lines meet or cross, they form an Angle.</a:t>
            </a:r>
          </a:p>
          <a:p>
            <a:pPr marL="274320" marR="0" lvl="0" indent="-274320" algn="l" defTabSz="914400" rtl="0" eaLnBrk="1" fontAlgn="auto" latinLnBrk="0" hangingPunct="1">
              <a:lnSpc>
                <a:spcPct val="100000"/>
              </a:lnSpc>
              <a:spcBef>
                <a:spcPct val="20000"/>
              </a:spcBef>
              <a:spcAft>
                <a:spcPts val="0"/>
              </a:spcAft>
              <a:buClr>
                <a:schemeClr val="accent3"/>
              </a:buClr>
              <a:buSzPct val="95000"/>
              <a:buFont typeface="Wingdings" pitchFamily="2" charset="2"/>
              <a:buNone/>
              <a:tabLst/>
              <a:defRPr/>
            </a:pPr>
            <a:endParaRPr kumimoji="0" lang="en-US" sz="26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457200" y="0"/>
            <a:ext cx="8229600" cy="1143000"/>
          </a:xfrm>
        </p:spPr>
        <p:txBody>
          <a:bodyPr/>
          <a:lstStyle/>
          <a:p>
            <a:pPr eaLnBrk="1" hangingPunct="1">
              <a:defRPr/>
            </a:pPr>
            <a:r>
              <a:rPr lang="en-US" dirty="0" smtClean="0"/>
              <a:t>Angle Diagram</a:t>
            </a:r>
          </a:p>
        </p:txBody>
      </p:sp>
      <p:sp>
        <p:nvSpPr>
          <p:cNvPr id="73737" name="Text Box 9"/>
          <p:cNvSpPr txBox="1">
            <a:spLocks noChangeArrowheads="1"/>
          </p:cNvSpPr>
          <p:nvPr/>
        </p:nvSpPr>
        <p:spPr bwMode="auto">
          <a:xfrm>
            <a:off x="228600" y="5562600"/>
            <a:ext cx="8686800" cy="457200"/>
          </a:xfrm>
          <a:prstGeom prst="rect">
            <a:avLst/>
          </a:prstGeom>
          <a:noFill/>
          <a:ln w="50800">
            <a:noFill/>
            <a:miter lim="800000"/>
            <a:headEnd/>
            <a:tailEnd type="none" w="lg" len="med"/>
          </a:ln>
          <a:effectLst/>
        </p:spPr>
        <p:txBody>
          <a:bodyPr>
            <a:spAutoFit/>
          </a:bodyPr>
          <a:lstStyle/>
          <a:p>
            <a:pPr>
              <a:spcBef>
                <a:spcPct val="50000"/>
              </a:spcBef>
              <a:defRPr/>
            </a:pPr>
            <a:endParaRPr lang="en-US" sz="2400">
              <a:solidFill>
                <a:schemeClr val="tx1"/>
              </a:solidFill>
              <a:effectLst>
                <a:outerShdw blurRad="38100" dist="38100" dir="2700000" algn="tl">
                  <a:srgbClr val="000000"/>
                </a:outerShdw>
              </a:effectLst>
            </a:endParaRPr>
          </a:p>
        </p:txBody>
      </p:sp>
      <p:sp>
        <p:nvSpPr>
          <p:cNvPr id="73738" name="Text Box 10"/>
          <p:cNvSpPr txBox="1">
            <a:spLocks noChangeArrowheads="1"/>
          </p:cNvSpPr>
          <p:nvPr/>
        </p:nvSpPr>
        <p:spPr bwMode="auto">
          <a:xfrm>
            <a:off x="228600" y="1143000"/>
            <a:ext cx="2286000" cy="5121275"/>
          </a:xfrm>
          <a:prstGeom prst="rect">
            <a:avLst/>
          </a:prstGeom>
          <a:noFill/>
          <a:ln w="50800">
            <a:noFill/>
            <a:miter lim="800000"/>
            <a:headEnd/>
            <a:tailEnd type="none" w="lg" len="med"/>
          </a:ln>
          <a:effectLst/>
        </p:spPr>
        <p:txBody>
          <a:bodyPr>
            <a:spAutoFit/>
          </a:bodyPr>
          <a:lstStyle/>
          <a:p>
            <a:pPr>
              <a:spcBef>
                <a:spcPct val="50000"/>
              </a:spcBef>
              <a:buFontTx/>
              <a:buChar char="•"/>
              <a:defRPr/>
            </a:pPr>
            <a:r>
              <a:rPr lang="en-US" sz="2000">
                <a:solidFill>
                  <a:schemeClr val="tx1"/>
                </a:solidFill>
                <a:effectLst>
                  <a:outerShdw blurRad="38100" dist="38100" dir="2700000" algn="tl">
                    <a:srgbClr val="000000"/>
                  </a:outerShdw>
                </a:effectLst>
              </a:rPr>
              <a:t>This diagram shows the different types of angles from the starting point.</a:t>
            </a:r>
          </a:p>
          <a:p>
            <a:pPr>
              <a:spcBef>
                <a:spcPct val="50000"/>
              </a:spcBef>
              <a:buFontTx/>
              <a:buChar char="•"/>
              <a:defRPr/>
            </a:pPr>
            <a:r>
              <a:rPr lang="en-US" sz="2000">
                <a:solidFill>
                  <a:srgbClr val="FF0000"/>
                </a:solidFill>
                <a:effectLst>
                  <a:outerShdw blurRad="38100" dist="38100" dir="2700000" algn="tl">
                    <a:srgbClr val="000000"/>
                  </a:outerShdw>
                </a:effectLst>
              </a:rPr>
              <a:t>Red shows acute angles.</a:t>
            </a:r>
          </a:p>
          <a:p>
            <a:pPr>
              <a:spcBef>
                <a:spcPct val="50000"/>
              </a:spcBef>
              <a:buFontTx/>
              <a:buChar char="•"/>
              <a:defRPr/>
            </a:pPr>
            <a:r>
              <a:rPr lang="en-US" sz="2000">
                <a:solidFill>
                  <a:srgbClr val="009900"/>
                </a:solidFill>
                <a:effectLst>
                  <a:outerShdw blurRad="38100" dist="38100" dir="2700000" algn="tl">
                    <a:srgbClr val="000000"/>
                  </a:outerShdw>
                </a:effectLst>
              </a:rPr>
              <a:t>Green shows obtuse angles.</a:t>
            </a:r>
          </a:p>
          <a:p>
            <a:pPr>
              <a:spcBef>
                <a:spcPct val="50000"/>
              </a:spcBef>
              <a:buFontTx/>
              <a:buChar char="•"/>
              <a:defRPr/>
            </a:pPr>
            <a:r>
              <a:rPr lang="en-US" sz="2000">
                <a:solidFill>
                  <a:srgbClr val="CC00CC"/>
                </a:solidFill>
                <a:effectLst>
                  <a:outerShdw blurRad="38100" dist="38100" dir="2700000" algn="tl">
                    <a:srgbClr val="000000"/>
                  </a:outerShdw>
                </a:effectLst>
              </a:rPr>
              <a:t>Purple shows reflex angles.</a:t>
            </a:r>
          </a:p>
          <a:p>
            <a:pPr>
              <a:spcBef>
                <a:spcPct val="50000"/>
              </a:spcBef>
              <a:buFontTx/>
              <a:buChar char="•"/>
              <a:defRPr/>
            </a:pPr>
            <a:r>
              <a:rPr lang="en-US" sz="2000">
                <a:solidFill>
                  <a:srgbClr val="FFCC00"/>
                </a:solidFill>
                <a:effectLst>
                  <a:outerShdw blurRad="38100" dist="38100" dir="2700000" algn="tl">
                    <a:srgbClr val="000000"/>
                  </a:outerShdw>
                </a:effectLst>
              </a:rPr>
              <a:t>Yellow shows a right angle.</a:t>
            </a:r>
          </a:p>
          <a:p>
            <a:pPr>
              <a:spcBef>
                <a:spcPct val="50000"/>
              </a:spcBef>
              <a:buFontTx/>
              <a:buChar char="•"/>
              <a:defRPr/>
            </a:pPr>
            <a:endParaRPr lang="en-US" sz="2000">
              <a:solidFill>
                <a:srgbClr val="FFCC00"/>
              </a:solidFill>
              <a:effectLst>
                <a:outerShdw blurRad="38100" dist="38100" dir="2700000" algn="tl">
                  <a:srgbClr val="000000"/>
                </a:outerShdw>
              </a:effectLst>
            </a:endParaRPr>
          </a:p>
        </p:txBody>
      </p:sp>
      <p:graphicFrame>
        <p:nvGraphicFramePr>
          <p:cNvPr id="1026" name="Object 3"/>
          <p:cNvGraphicFramePr>
            <a:graphicFrameLocks noChangeAspect="1"/>
          </p:cNvGraphicFramePr>
          <p:nvPr>
            <p:ph idx="1"/>
          </p:nvPr>
        </p:nvGraphicFramePr>
        <p:xfrm>
          <a:off x="2743200" y="2722563"/>
          <a:ext cx="6400800" cy="3717925"/>
        </p:xfrm>
        <a:graphic>
          <a:graphicData uri="http://schemas.openxmlformats.org/presentationml/2006/ole">
            <p:oleObj spid="_x0000_s147458" name="Worksheet" r:id="rId3" imgW="5591135" imgH="3247949" progId="Excel.Sheet.8">
              <p:embed/>
            </p:oleObj>
          </a:graphicData>
        </a:graphic>
      </p:graphicFrame>
      <p:sp>
        <p:nvSpPr>
          <p:cNvPr id="1030" name="Line 4"/>
          <p:cNvSpPr>
            <a:spLocks noChangeShapeType="1"/>
          </p:cNvSpPr>
          <p:nvPr/>
        </p:nvSpPr>
        <p:spPr bwMode="auto">
          <a:xfrm flipV="1">
            <a:off x="5943600" y="2514600"/>
            <a:ext cx="0" cy="2133600"/>
          </a:xfrm>
          <a:prstGeom prst="line">
            <a:avLst/>
          </a:prstGeom>
          <a:noFill/>
          <a:ln w="203200">
            <a:solidFill>
              <a:srgbClr val="FFCC00"/>
            </a:solidFill>
            <a:round/>
            <a:headEnd/>
            <a:tailEnd type="triangle" w="lg" len="med"/>
          </a:ln>
        </p:spPr>
        <p:txBody>
          <a:bodyPr/>
          <a:lstStyle/>
          <a:p>
            <a:endParaRPr lang="en-US"/>
          </a:p>
        </p:txBody>
      </p:sp>
      <p:sp>
        <p:nvSpPr>
          <p:cNvPr id="73733" name="Text Box 5"/>
          <p:cNvSpPr txBox="1">
            <a:spLocks noChangeArrowheads="1"/>
          </p:cNvSpPr>
          <p:nvPr/>
        </p:nvSpPr>
        <p:spPr bwMode="auto">
          <a:xfrm>
            <a:off x="6324600" y="3525838"/>
            <a:ext cx="1143000" cy="457200"/>
          </a:xfrm>
          <a:prstGeom prst="rect">
            <a:avLst/>
          </a:prstGeom>
          <a:noFill/>
          <a:ln w="50800">
            <a:noFill/>
            <a:miter lim="800000"/>
            <a:headEnd/>
            <a:tailEnd type="none" w="lg" len="med"/>
          </a:ln>
          <a:effectLst/>
        </p:spPr>
        <p:txBody>
          <a:bodyPr>
            <a:spAutoFit/>
          </a:bodyPr>
          <a:lstStyle/>
          <a:p>
            <a:pPr>
              <a:spcBef>
                <a:spcPct val="50000"/>
              </a:spcBef>
              <a:defRPr/>
            </a:pPr>
            <a:r>
              <a:rPr lang="en-US" sz="2400">
                <a:solidFill>
                  <a:schemeClr val="tx1"/>
                </a:solidFill>
                <a:effectLst>
                  <a:outerShdw blurRad="38100" dist="38100" dir="2700000" algn="tl">
                    <a:srgbClr val="000000"/>
                  </a:outerShdw>
                </a:effectLst>
              </a:rPr>
              <a:t>Acute</a:t>
            </a:r>
          </a:p>
        </p:txBody>
      </p:sp>
      <p:sp>
        <p:nvSpPr>
          <p:cNvPr id="73734" name="Text Box 6"/>
          <p:cNvSpPr txBox="1">
            <a:spLocks noChangeArrowheads="1"/>
          </p:cNvSpPr>
          <p:nvPr/>
        </p:nvSpPr>
        <p:spPr bwMode="auto">
          <a:xfrm>
            <a:off x="4572000" y="3525838"/>
            <a:ext cx="1371600" cy="457200"/>
          </a:xfrm>
          <a:prstGeom prst="rect">
            <a:avLst/>
          </a:prstGeom>
          <a:noFill/>
          <a:ln w="50800">
            <a:noFill/>
            <a:miter lim="800000"/>
            <a:headEnd/>
            <a:tailEnd type="none" w="lg" len="med"/>
          </a:ln>
          <a:effectLst/>
        </p:spPr>
        <p:txBody>
          <a:bodyPr>
            <a:spAutoFit/>
          </a:bodyPr>
          <a:lstStyle/>
          <a:p>
            <a:pPr>
              <a:spcBef>
                <a:spcPct val="50000"/>
              </a:spcBef>
              <a:defRPr/>
            </a:pPr>
            <a:r>
              <a:rPr lang="en-US" sz="2400">
                <a:solidFill>
                  <a:schemeClr val="tx1"/>
                </a:solidFill>
                <a:effectLst>
                  <a:outerShdw blurRad="38100" dist="38100" dir="2700000" algn="tl">
                    <a:srgbClr val="000000"/>
                  </a:outerShdw>
                </a:effectLst>
              </a:rPr>
              <a:t>Obtuse</a:t>
            </a:r>
          </a:p>
        </p:txBody>
      </p:sp>
      <p:sp>
        <p:nvSpPr>
          <p:cNvPr id="73735" name="Text Box 7"/>
          <p:cNvSpPr txBox="1">
            <a:spLocks noChangeArrowheads="1"/>
          </p:cNvSpPr>
          <p:nvPr/>
        </p:nvSpPr>
        <p:spPr bwMode="auto">
          <a:xfrm>
            <a:off x="5486400" y="4973638"/>
            <a:ext cx="1066800" cy="457200"/>
          </a:xfrm>
          <a:prstGeom prst="rect">
            <a:avLst/>
          </a:prstGeom>
          <a:noFill/>
          <a:ln w="50800">
            <a:noFill/>
            <a:miter lim="800000"/>
            <a:headEnd/>
            <a:tailEnd type="none" w="lg" len="med"/>
          </a:ln>
          <a:effectLst/>
        </p:spPr>
        <p:txBody>
          <a:bodyPr>
            <a:spAutoFit/>
          </a:bodyPr>
          <a:lstStyle/>
          <a:p>
            <a:pPr>
              <a:spcBef>
                <a:spcPct val="50000"/>
              </a:spcBef>
              <a:defRPr/>
            </a:pPr>
            <a:r>
              <a:rPr lang="en-US" sz="2400">
                <a:solidFill>
                  <a:schemeClr val="tx1"/>
                </a:solidFill>
                <a:effectLst>
                  <a:outerShdw blurRad="38100" dist="38100" dir="2700000" algn="tl">
                    <a:srgbClr val="000000"/>
                  </a:outerShdw>
                </a:effectLst>
              </a:rPr>
              <a:t>Reflex</a:t>
            </a:r>
          </a:p>
        </p:txBody>
      </p:sp>
      <p:sp>
        <p:nvSpPr>
          <p:cNvPr id="1034" name="AutoShape 8"/>
          <p:cNvSpPr>
            <a:spLocks noChangeArrowheads="1"/>
          </p:cNvSpPr>
          <p:nvPr/>
        </p:nvSpPr>
        <p:spPr bwMode="auto">
          <a:xfrm>
            <a:off x="6705600" y="533400"/>
            <a:ext cx="1143000" cy="1524000"/>
          </a:xfrm>
          <a:prstGeom prst="wedgeRoundRectCallout">
            <a:avLst>
              <a:gd name="adj1" fmla="val -103750"/>
              <a:gd name="adj2" fmla="val 69065"/>
              <a:gd name="adj3" fmla="val 16667"/>
            </a:avLst>
          </a:prstGeom>
          <a:solidFill>
            <a:schemeClr val="tx2"/>
          </a:solidFill>
          <a:ln w="50800">
            <a:solidFill>
              <a:schemeClr val="bg2"/>
            </a:solidFill>
            <a:miter lim="800000"/>
            <a:headEnd/>
            <a:tailEnd type="none" w="lg" len="med"/>
          </a:ln>
        </p:spPr>
        <p:txBody>
          <a:bodyPr/>
          <a:lstStyle/>
          <a:p>
            <a:pPr algn="ctr"/>
            <a:r>
              <a:rPr lang="en-US" sz="2400">
                <a:solidFill>
                  <a:schemeClr val="bg2"/>
                </a:solidFill>
              </a:rPr>
              <a:t>I’m a right angle.</a:t>
            </a:r>
          </a:p>
        </p:txBody>
      </p:sp>
      <p:sp>
        <p:nvSpPr>
          <p:cNvPr id="1035" name="Line 11"/>
          <p:cNvSpPr>
            <a:spLocks noChangeShapeType="1"/>
          </p:cNvSpPr>
          <p:nvPr/>
        </p:nvSpPr>
        <p:spPr bwMode="auto">
          <a:xfrm>
            <a:off x="5867400" y="4572000"/>
            <a:ext cx="2590800" cy="0"/>
          </a:xfrm>
          <a:prstGeom prst="line">
            <a:avLst/>
          </a:prstGeom>
          <a:noFill/>
          <a:ln w="203200">
            <a:solidFill>
              <a:srgbClr val="000000"/>
            </a:solidFill>
            <a:round/>
            <a:headEnd/>
            <a:tailEnd type="triangle" w="lg" len="med"/>
          </a:ln>
        </p:spPr>
        <p:txBody>
          <a:bodyPr/>
          <a:lstStyle/>
          <a:p>
            <a:endParaRPr lang="en-US"/>
          </a:p>
        </p:txBody>
      </p:sp>
      <p:sp>
        <p:nvSpPr>
          <p:cNvPr id="73740" name="Text Box 12"/>
          <p:cNvSpPr txBox="1">
            <a:spLocks noChangeArrowheads="1"/>
          </p:cNvSpPr>
          <p:nvPr/>
        </p:nvSpPr>
        <p:spPr bwMode="auto">
          <a:xfrm>
            <a:off x="6400800" y="4419600"/>
            <a:ext cx="1219200" cy="274638"/>
          </a:xfrm>
          <a:prstGeom prst="rect">
            <a:avLst/>
          </a:prstGeom>
          <a:noFill/>
          <a:ln w="50800">
            <a:noFill/>
            <a:miter lim="800000"/>
            <a:headEnd/>
            <a:tailEnd type="none" w="lg" len="med"/>
          </a:ln>
          <a:effectLst/>
        </p:spPr>
        <p:txBody>
          <a:bodyPr>
            <a:spAutoFit/>
          </a:bodyPr>
          <a:lstStyle/>
          <a:p>
            <a:pPr>
              <a:spcBef>
                <a:spcPct val="50000"/>
              </a:spcBef>
              <a:defRPr/>
            </a:pPr>
            <a:r>
              <a:rPr lang="en-US" sz="1200">
                <a:solidFill>
                  <a:schemeClr val="tx1"/>
                </a:solidFill>
                <a:effectLst>
                  <a:outerShdw blurRad="38100" dist="38100" dir="2700000" algn="tl">
                    <a:srgbClr val="000000"/>
                  </a:outerShdw>
                </a:effectLst>
              </a:rPr>
              <a:t>Starting Line</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685800" y="381000"/>
            <a:ext cx="7772400" cy="914400"/>
          </a:xfrm>
        </p:spPr>
        <p:txBody>
          <a:bodyPr/>
          <a:lstStyle/>
          <a:p>
            <a:pP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Check out These Angles</a:t>
            </a:r>
          </a:p>
        </p:txBody>
      </p:sp>
      <p:pic>
        <p:nvPicPr>
          <p:cNvPr id="5123" name="Picture 5" descr="inside_med"/>
          <p:cNvPicPr>
            <a:picLocks noChangeAspect="1" noChangeArrowheads="1"/>
          </p:cNvPicPr>
          <p:nvPr/>
        </p:nvPicPr>
        <p:blipFill>
          <a:blip r:embed="rId4" cstate="print"/>
          <a:srcRect/>
          <a:stretch>
            <a:fillRect/>
          </a:stretch>
        </p:blipFill>
        <p:spPr bwMode="auto">
          <a:xfrm>
            <a:off x="1371600" y="1431925"/>
            <a:ext cx="6629400" cy="4965700"/>
          </a:xfrm>
          <a:prstGeom prst="rect">
            <a:avLst/>
          </a:prstGeom>
          <a:noFill/>
          <a:ln w="38100">
            <a:solidFill>
              <a:srgbClr val="000000"/>
            </a:solidFill>
            <a:miter lim="800000"/>
            <a:headEnd/>
            <a:tailEnd/>
          </a:ln>
        </p:spPr>
      </p:pic>
      <p:sp>
        <p:nvSpPr>
          <p:cNvPr id="5124" name="Line 7"/>
          <p:cNvSpPr>
            <a:spLocks noChangeShapeType="1"/>
          </p:cNvSpPr>
          <p:nvPr/>
        </p:nvSpPr>
        <p:spPr bwMode="auto">
          <a:xfrm>
            <a:off x="6248400" y="3276600"/>
            <a:ext cx="0" cy="762000"/>
          </a:xfrm>
          <a:prstGeom prst="line">
            <a:avLst/>
          </a:prstGeom>
          <a:noFill/>
          <a:ln w="76200">
            <a:solidFill>
              <a:srgbClr val="FF0000"/>
            </a:solidFill>
            <a:round/>
            <a:headEnd/>
            <a:tailEnd/>
          </a:ln>
        </p:spPr>
        <p:txBody>
          <a:bodyPr/>
          <a:lstStyle/>
          <a:p>
            <a:endParaRPr lang="en-US"/>
          </a:p>
        </p:txBody>
      </p:sp>
      <p:sp>
        <p:nvSpPr>
          <p:cNvPr id="5125" name="Line 8"/>
          <p:cNvSpPr>
            <a:spLocks noChangeShapeType="1"/>
          </p:cNvSpPr>
          <p:nvPr/>
        </p:nvSpPr>
        <p:spPr bwMode="auto">
          <a:xfrm>
            <a:off x="6248400" y="3276600"/>
            <a:ext cx="609600" cy="0"/>
          </a:xfrm>
          <a:prstGeom prst="line">
            <a:avLst/>
          </a:prstGeom>
          <a:noFill/>
          <a:ln w="76200">
            <a:solidFill>
              <a:srgbClr val="FF0000"/>
            </a:solidFill>
            <a:round/>
            <a:headEnd/>
            <a:tailEnd/>
          </a:ln>
        </p:spPr>
        <p:txBody>
          <a:bodyPr/>
          <a:lstStyle/>
          <a:p>
            <a:endParaRPr lang="en-US"/>
          </a:p>
        </p:txBody>
      </p:sp>
      <p:sp>
        <p:nvSpPr>
          <p:cNvPr id="5126" name="Line 9"/>
          <p:cNvSpPr>
            <a:spLocks noChangeShapeType="1"/>
          </p:cNvSpPr>
          <p:nvPr/>
        </p:nvSpPr>
        <p:spPr bwMode="auto">
          <a:xfrm flipH="1">
            <a:off x="3886200" y="1524000"/>
            <a:ext cx="3048000" cy="609600"/>
          </a:xfrm>
          <a:prstGeom prst="line">
            <a:avLst/>
          </a:prstGeom>
          <a:noFill/>
          <a:ln w="76200">
            <a:solidFill>
              <a:srgbClr val="FF0000"/>
            </a:solidFill>
            <a:round/>
            <a:headEnd/>
            <a:tailEnd/>
          </a:ln>
        </p:spPr>
        <p:txBody>
          <a:bodyPr/>
          <a:lstStyle/>
          <a:p>
            <a:endParaRPr lang="en-US"/>
          </a:p>
        </p:txBody>
      </p:sp>
      <p:sp>
        <p:nvSpPr>
          <p:cNvPr id="5127" name="Line 10"/>
          <p:cNvSpPr>
            <a:spLocks noChangeShapeType="1"/>
          </p:cNvSpPr>
          <p:nvPr/>
        </p:nvSpPr>
        <p:spPr bwMode="auto">
          <a:xfrm>
            <a:off x="2438400" y="1828800"/>
            <a:ext cx="1447800" cy="304800"/>
          </a:xfrm>
          <a:prstGeom prst="line">
            <a:avLst/>
          </a:prstGeom>
          <a:noFill/>
          <a:ln w="76200">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4"/>
          <p:cNvSpPr>
            <a:spLocks noChangeArrowheads="1"/>
          </p:cNvSpPr>
          <p:nvPr/>
        </p:nvSpPr>
        <p:spPr bwMode="auto">
          <a:xfrm>
            <a:off x="0" y="-76200"/>
            <a:ext cx="9372600" cy="7010400"/>
          </a:xfrm>
          <a:prstGeom prst="rect">
            <a:avLst/>
          </a:prstGeom>
          <a:solidFill>
            <a:schemeClr val="tx1"/>
          </a:solidFill>
          <a:ln w="50800">
            <a:solidFill>
              <a:schemeClr val="tx1"/>
            </a:solidFill>
            <a:miter lim="800000"/>
            <a:headEnd/>
            <a:tailEnd type="none" w="med" len="sm"/>
          </a:ln>
        </p:spPr>
        <p:txBody>
          <a:bodyPr wrap="none" anchor="ctr"/>
          <a:lstStyle/>
          <a:p>
            <a:pPr algn="ctr"/>
            <a:endParaRPr lang="en-US">
              <a:solidFill>
                <a:schemeClr val="tx1"/>
              </a:solidFill>
            </a:endParaRPr>
          </a:p>
        </p:txBody>
      </p:sp>
      <p:sp>
        <p:nvSpPr>
          <p:cNvPr id="62467" name="Line 2"/>
          <p:cNvSpPr>
            <a:spLocks noChangeShapeType="1"/>
          </p:cNvSpPr>
          <p:nvPr/>
        </p:nvSpPr>
        <p:spPr bwMode="auto">
          <a:xfrm>
            <a:off x="4495800" y="0"/>
            <a:ext cx="0" cy="6858000"/>
          </a:xfrm>
          <a:prstGeom prst="line">
            <a:avLst/>
          </a:prstGeom>
          <a:noFill/>
          <a:ln w="9525">
            <a:solidFill>
              <a:schemeClr val="tx1"/>
            </a:solidFill>
            <a:round/>
            <a:headEnd/>
            <a:tailEnd/>
          </a:ln>
        </p:spPr>
        <p:txBody>
          <a:bodyPr/>
          <a:lstStyle/>
          <a:p>
            <a:endParaRPr lang="en-US"/>
          </a:p>
        </p:txBody>
      </p:sp>
      <p:sp>
        <p:nvSpPr>
          <p:cNvPr id="62468" name="Line 3"/>
          <p:cNvSpPr>
            <a:spLocks noChangeShapeType="1"/>
          </p:cNvSpPr>
          <p:nvPr/>
        </p:nvSpPr>
        <p:spPr bwMode="auto">
          <a:xfrm>
            <a:off x="0" y="3505200"/>
            <a:ext cx="9144000" cy="0"/>
          </a:xfrm>
          <a:prstGeom prst="line">
            <a:avLst/>
          </a:prstGeom>
          <a:noFill/>
          <a:ln w="9525">
            <a:solidFill>
              <a:schemeClr val="tx1"/>
            </a:solidFill>
            <a:round/>
            <a:headEnd/>
            <a:tailEnd/>
          </a:ln>
        </p:spPr>
        <p:txBody>
          <a:bodyPr/>
          <a:lstStyle/>
          <a:p>
            <a:endParaRPr lang="en-US"/>
          </a:p>
        </p:txBody>
      </p:sp>
      <p:sp>
        <p:nvSpPr>
          <p:cNvPr id="62469" name="Text Box 4"/>
          <p:cNvSpPr txBox="1">
            <a:spLocks noChangeArrowheads="1"/>
          </p:cNvSpPr>
          <p:nvPr/>
        </p:nvSpPr>
        <p:spPr bwMode="auto">
          <a:xfrm>
            <a:off x="152400" y="152400"/>
            <a:ext cx="838200" cy="396875"/>
          </a:xfrm>
          <a:prstGeom prst="rect">
            <a:avLst/>
          </a:prstGeom>
          <a:noFill/>
          <a:ln w="50800">
            <a:noFill/>
            <a:miter lim="800000"/>
            <a:headEnd/>
            <a:tailEnd type="none" w="med" len="sm"/>
          </a:ln>
        </p:spPr>
        <p:txBody>
          <a:bodyPr>
            <a:spAutoFit/>
          </a:bodyPr>
          <a:lstStyle/>
          <a:p>
            <a:pPr eaLnBrk="1" hangingPunct="1"/>
            <a:r>
              <a:rPr lang="en-US" sz="2000"/>
              <a:t>Right</a:t>
            </a:r>
            <a:endParaRPr lang="en-US" sz="1800">
              <a:solidFill>
                <a:schemeClr val="tx1"/>
              </a:solidFill>
            </a:endParaRPr>
          </a:p>
        </p:txBody>
      </p:sp>
      <p:sp>
        <p:nvSpPr>
          <p:cNvPr id="62470" name="Text Box 5"/>
          <p:cNvSpPr txBox="1">
            <a:spLocks noChangeArrowheads="1"/>
          </p:cNvSpPr>
          <p:nvPr/>
        </p:nvSpPr>
        <p:spPr bwMode="auto">
          <a:xfrm>
            <a:off x="4724400" y="3641725"/>
            <a:ext cx="1066800" cy="396875"/>
          </a:xfrm>
          <a:prstGeom prst="rect">
            <a:avLst/>
          </a:prstGeom>
          <a:noFill/>
          <a:ln w="50800">
            <a:noFill/>
            <a:miter lim="800000"/>
            <a:headEnd/>
            <a:tailEnd type="none" w="med" len="sm"/>
          </a:ln>
        </p:spPr>
        <p:txBody>
          <a:bodyPr>
            <a:spAutoFit/>
          </a:bodyPr>
          <a:lstStyle/>
          <a:p>
            <a:pPr eaLnBrk="1" hangingPunct="1"/>
            <a:r>
              <a:rPr lang="en-US" sz="2000"/>
              <a:t>Reflex</a:t>
            </a:r>
            <a:endParaRPr lang="en-US" sz="1800">
              <a:solidFill>
                <a:schemeClr val="tx1"/>
              </a:solidFill>
            </a:endParaRPr>
          </a:p>
        </p:txBody>
      </p:sp>
      <p:sp>
        <p:nvSpPr>
          <p:cNvPr id="62471" name="Text Box 6"/>
          <p:cNvSpPr txBox="1">
            <a:spLocks noChangeArrowheads="1"/>
          </p:cNvSpPr>
          <p:nvPr/>
        </p:nvSpPr>
        <p:spPr bwMode="auto">
          <a:xfrm>
            <a:off x="152400" y="3657600"/>
            <a:ext cx="1066800" cy="396875"/>
          </a:xfrm>
          <a:prstGeom prst="rect">
            <a:avLst/>
          </a:prstGeom>
          <a:noFill/>
          <a:ln w="50800">
            <a:noFill/>
            <a:miter lim="800000"/>
            <a:headEnd/>
            <a:tailEnd type="none" w="med" len="sm"/>
          </a:ln>
        </p:spPr>
        <p:txBody>
          <a:bodyPr>
            <a:spAutoFit/>
          </a:bodyPr>
          <a:lstStyle/>
          <a:p>
            <a:pPr eaLnBrk="1" hangingPunct="1"/>
            <a:r>
              <a:rPr lang="en-US" sz="2000"/>
              <a:t>Obtuse</a:t>
            </a:r>
            <a:endParaRPr lang="en-US" sz="1800">
              <a:solidFill>
                <a:schemeClr val="tx1"/>
              </a:solidFill>
            </a:endParaRPr>
          </a:p>
        </p:txBody>
      </p:sp>
      <p:sp>
        <p:nvSpPr>
          <p:cNvPr id="62472" name="Text Box 7"/>
          <p:cNvSpPr txBox="1">
            <a:spLocks noChangeArrowheads="1"/>
          </p:cNvSpPr>
          <p:nvPr/>
        </p:nvSpPr>
        <p:spPr bwMode="auto">
          <a:xfrm>
            <a:off x="4724400" y="152400"/>
            <a:ext cx="838200" cy="396875"/>
          </a:xfrm>
          <a:prstGeom prst="rect">
            <a:avLst/>
          </a:prstGeom>
          <a:noFill/>
          <a:ln w="50800">
            <a:noFill/>
            <a:miter lim="800000"/>
            <a:headEnd/>
            <a:tailEnd type="none" w="med" len="sm"/>
          </a:ln>
        </p:spPr>
        <p:txBody>
          <a:bodyPr>
            <a:spAutoFit/>
          </a:bodyPr>
          <a:lstStyle/>
          <a:p>
            <a:pPr eaLnBrk="1" hangingPunct="1"/>
            <a:r>
              <a:rPr lang="en-US" sz="2000"/>
              <a:t>Acute</a:t>
            </a:r>
            <a:endParaRPr lang="en-US" sz="1800">
              <a:solidFill>
                <a:schemeClr val="tx1"/>
              </a:solidFill>
            </a:endParaRPr>
          </a:p>
        </p:txBody>
      </p:sp>
      <p:grpSp>
        <p:nvGrpSpPr>
          <p:cNvPr id="2" name="Group 8"/>
          <p:cNvGrpSpPr>
            <a:grpSpLocks/>
          </p:cNvGrpSpPr>
          <p:nvPr/>
        </p:nvGrpSpPr>
        <p:grpSpPr bwMode="auto">
          <a:xfrm>
            <a:off x="304800" y="838200"/>
            <a:ext cx="1190625" cy="1122363"/>
            <a:chOff x="240" y="2592"/>
            <a:chExt cx="1470" cy="1386"/>
          </a:xfrm>
        </p:grpSpPr>
        <p:pic>
          <p:nvPicPr>
            <p:cNvPr id="62511" name="Picture 9" descr="girl_raisedhand2"/>
            <p:cNvPicPr>
              <a:picLocks noChangeAspect="1" noChangeArrowheads="1"/>
            </p:cNvPicPr>
            <p:nvPr/>
          </p:nvPicPr>
          <p:blipFill>
            <a:blip r:embed="rId3" cstate="print"/>
            <a:srcRect/>
            <a:stretch>
              <a:fillRect/>
            </a:stretch>
          </p:blipFill>
          <p:spPr bwMode="auto">
            <a:xfrm>
              <a:off x="240" y="2592"/>
              <a:ext cx="1470" cy="1386"/>
            </a:xfrm>
            <a:prstGeom prst="rect">
              <a:avLst/>
            </a:prstGeom>
            <a:noFill/>
            <a:ln w="9525">
              <a:noFill/>
              <a:miter lim="800000"/>
              <a:headEnd/>
              <a:tailEnd/>
            </a:ln>
          </p:spPr>
        </p:pic>
        <p:sp>
          <p:nvSpPr>
            <p:cNvPr id="62512" name="Line 10"/>
            <p:cNvSpPr>
              <a:spLocks noChangeShapeType="1"/>
            </p:cNvSpPr>
            <p:nvPr/>
          </p:nvSpPr>
          <p:spPr bwMode="auto">
            <a:xfrm flipV="1">
              <a:off x="1584" y="3072"/>
              <a:ext cx="0" cy="528"/>
            </a:xfrm>
            <a:prstGeom prst="line">
              <a:avLst/>
            </a:prstGeom>
            <a:noFill/>
            <a:ln w="50800">
              <a:solidFill>
                <a:srgbClr val="800080"/>
              </a:solidFill>
              <a:round/>
              <a:headEnd/>
              <a:tailEnd type="triangle" w="med" len="sm"/>
            </a:ln>
          </p:spPr>
          <p:txBody>
            <a:bodyPr/>
            <a:lstStyle/>
            <a:p>
              <a:endParaRPr lang="en-US"/>
            </a:p>
          </p:txBody>
        </p:sp>
        <p:sp>
          <p:nvSpPr>
            <p:cNvPr id="62513" name="Line 11"/>
            <p:cNvSpPr>
              <a:spLocks noChangeShapeType="1"/>
            </p:cNvSpPr>
            <p:nvPr/>
          </p:nvSpPr>
          <p:spPr bwMode="auto">
            <a:xfrm flipH="1">
              <a:off x="1248" y="3600"/>
              <a:ext cx="336" cy="0"/>
            </a:xfrm>
            <a:prstGeom prst="line">
              <a:avLst/>
            </a:prstGeom>
            <a:noFill/>
            <a:ln w="50800">
              <a:solidFill>
                <a:srgbClr val="800080"/>
              </a:solidFill>
              <a:round/>
              <a:headEnd/>
              <a:tailEnd type="triangle" w="med" len="sm"/>
            </a:ln>
          </p:spPr>
          <p:txBody>
            <a:bodyPr/>
            <a:lstStyle/>
            <a:p>
              <a:endParaRPr lang="en-US"/>
            </a:p>
          </p:txBody>
        </p:sp>
      </p:grpSp>
      <p:grpSp>
        <p:nvGrpSpPr>
          <p:cNvPr id="3" name="Group 12"/>
          <p:cNvGrpSpPr>
            <a:grpSpLocks/>
          </p:cNvGrpSpPr>
          <p:nvPr/>
        </p:nvGrpSpPr>
        <p:grpSpPr bwMode="auto">
          <a:xfrm>
            <a:off x="2362200" y="1676400"/>
            <a:ext cx="1828800" cy="1387475"/>
            <a:chOff x="3360" y="1008"/>
            <a:chExt cx="2160" cy="1638"/>
          </a:xfrm>
        </p:grpSpPr>
        <p:pic>
          <p:nvPicPr>
            <p:cNvPr id="62508" name="Picture 13" descr="blackboard4"/>
            <p:cNvPicPr>
              <a:picLocks noChangeAspect="1" noChangeArrowheads="1"/>
            </p:cNvPicPr>
            <p:nvPr/>
          </p:nvPicPr>
          <p:blipFill>
            <a:blip r:embed="rId4" cstate="print"/>
            <a:srcRect/>
            <a:stretch>
              <a:fillRect/>
            </a:stretch>
          </p:blipFill>
          <p:spPr bwMode="auto">
            <a:xfrm>
              <a:off x="3360" y="1008"/>
              <a:ext cx="2160" cy="1638"/>
            </a:xfrm>
            <a:prstGeom prst="rect">
              <a:avLst/>
            </a:prstGeom>
            <a:noFill/>
            <a:ln w="9525">
              <a:noFill/>
              <a:miter lim="800000"/>
              <a:headEnd/>
              <a:tailEnd/>
            </a:ln>
          </p:spPr>
        </p:pic>
        <p:sp>
          <p:nvSpPr>
            <p:cNvPr id="62509" name="Line 14"/>
            <p:cNvSpPr>
              <a:spLocks noChangeShapeType="1"/>
            </p:cNvSpPr>
            <p:nvPr/>
          </p:nvSpPr>
          <p:spPr bwMode="auto">
            <a:xfrm flipH="1">
              <a:off x="4320" y="1104"/>
              <a:ext cx="1104" cy="0"/>
            </a:xfrm>
            <a:prstGeom prst="line">
              <a:avLst/>
            </a:prstGeom>
            <a:noFill/>
            <a:ln w="50800">
              <a:solidFill>
                <a:srgbClr val="00FF00"/>
              </a:solidFill>
              <a:round/>
              <a:headEnd/>
              <a:tailEnd type="triangle" w="med" len="sm"/>
            </a:ln>
          </p:spPr>
          <p:txBody>
            <a:bodyPr/>
            <a:lstStyle/>
            <a:p>
              <a:endParaRPr lang="en-US"/>
            </a:p>
          </p:txBody>
        </p:sp>
        <p:sp>
          <p:nvSpPr>
            <p:cNvPr id="62510" name="Line 15"/>
            <p:cNvSpPr>
              <a:spLocks noChangeShapeType="1"/>
            </p:cNvSpPr>
            <p:nvPr/>
          </p:nvSpPr>
          <p:spPr bwMode="auto">
            <a:xfrm>
              <a:off x="5424" y="1104"/>
              <a:ext cx="0" cy="1056"/>
            </a:xfrm>
            <a:prstGeom prst="line">
              <a:avLst/>
            </a:prstGeom>
            <a:noFill/>
            <a:ln w="50800">
              <a:solidFill>
                <a:srgbClr val="00FF00"/>
              </a:solidFill>
              <a:round/>
              <a:headEnd/>
              <a:tailEnd type="triangle" w="med" len="sm"/>
            </a:ln>
          </p:spPr>
          <p:txBody>
            <a:bodyPr/>
            <a:lstStyle/>
            <a:p>
              <a:endParaRPr lang="en-US"/>
            </a:p>
          </p:txBody>
        </p:sp>
      </p:grpSp>
      <p:grpSp>
        <p:nvGrpSpPr>
          <p:cNvPr id="4" name="Group 16"/>
          <p:cNvGrpSpPr>
            <a:grpSpLocks/>
          </p:cNvGrpSpPr>
          <p:nvPr/>
        </p:nvGrpSpPr>
        <p:grpSpPr bwMode="auto">
          <a:xfrm>
            <a:off x="1295400" y="3733800"/>
            <a:ext cx="1609725" cy="1230313"/>
            <a:chOff x="1392" y="1728"/>
            <a:chExt cx="2118" cy="1620"/>
          </a:xfrm>
        </p:grpSpPr>
        <p:pic>
          <p:nvPicPr>
            <p:cNvPr id="62505" name="Picture 17" descr="knee"/>
            <p:cNvPicPr>
              <a:picLocks noChangeAspect="1" noChangeArrowheads="1"/>
            </p:cNvPicPr>
            <p:nvPr/>
          </p:nvPicPr>
          <p:blipFill>
            <a:blip r:embed="rId5" cstate="print">
              <a:clrChange>
                <a:clrFrom>
                  <a:srgbClr val="FCFEFC"/>
                </a:clrFrom>
                <a:clrTo>
                  <a:srgbClr val="FCFEFC">
                    <a:alpha val="0"/>
                  </a:srgbClr>
                </a:clrTo>
              </a:clrChange>
            </a:blip>
            <a:srcRect/>
            <a:stretch>
              <a:fillRect/>
            </a:stretch>
          </p:blipFill>
          <p:spPr bwMode="auto">
            <a:xfrm>
              <a:off x="1392" y="1728"/>
              <a:ext cx="2118" cy="1620"/>
            </a:xfrm>
            <a:prstGeom prst="rect">
              <a:avLst/>
            </a:prstGeom>
            <a:noFill/>
            <a:ln w="9525">
              <a:noFill/>
              <a:miter lim="800000"/>
              <a:headEnd/>
              <a:tailEnd/>
            </a:ln>
          </p:spPr>
        </p:pic>
        <p:sp>
          <p:nvSpPr>
            <p:cNvPr id="62506" name="Line 18"/>
            <p:cNvSpPr>
              <a:spLocks noChangeShapeType="1"/>
            </p:cNvSpPr>
            <p:nvPr/>
          </p:nvSpPr>
          <p:spPr bwMode="auto">
            <a:xfrm>
              <a:off x="2544" y="2304"/>
              <a:ext cx="240" cy="720"/>
            </a:xfrm>
            <a:prstGeom prst="line">
              <a:avLst/>
            </a:prstGeom>
            <a:noFill/>
            <a:ln w="50800">
              <a:solidFill>
                <a:srgbClr val="FF6600"/>
              </a:solidFill>
              <a:round/>
              <a:headEnd/>
              <a:tailEnd type="triangle" w="med" len="sm"/>
            </a:ln>
          </p:spPr>
          <p:txBody>
            <a:bodyPr/>
            <a:lstStyle/>
            <a:p>
              <a:endParaRPr lang="en-US"/>
            </a:p>
          </p:txBody>
        </p:sp>
        <p:sp>
          <p:nvSpPr>
            <p:cNvPr id="62507" name="Line 19"/>
            <p:cNvSpPr>
              <a:spLocks noChangeShapeType="1"/>
            </p:cNvSpPr>
            <p:nvPr/>
          </p:nvSpPr>
          <p:spPr bwMode="auto">
            <a:xfrm flipH="1" flipV="1">
              <a:off x="1872" y="1968"/>
              <a:ext cx="672" cy="336"/>
            </a:xfrm>
            <a:prstGeom prst="line">
              <a:avLst/>
            </a:prstGeom>
            <a:noFill/>
            <a:ln w="50800">
              <a:solidFill>
                <a:srgbClr val="FF6600"/>
              </a:solidFill>
              <a:round/>
              <a:headEnd/>
              <a:tailEnd type="triangle" w="med" len="sm"/>
            </a:ln>
          </p:spPr>
          <p:txBody>
            <a:bodyPr/>
            <a:lstStyle/>
            <a:p>
              <a:endParaRPr lang="en-US"/>
            </a:p>
          </p:txBody>
        </p:sp>
      </p:grpSp>
      <p:pic>
        <p:nvPicPr>
          <p:cNvPr id="62476" name="Picture 21" descr="chair_kids"/>
          <p:cNvPicPr>
            <a:picLocks noChangeAspect="1" noChangeArrowheads="1"/>
          </p:cNvPicPr>
          <p:nvPr/>
        </p:nvPicPr>
        <p:blipFill>
          <a:blip r:embed="rId6" cstate="print"/>
          <a:srcRect/>
          <a:stretch>
            <a:fillRect/>
          </a:stretch>
        </p:blipFill>
        <p:spPr bwMode="auto">
          <a:xfrm>
            <a:off x="5029200" y="609600"/>
            <a:ext cx="1381125" cy="1666875"/>
          </a:xfrm>
          <a:prstGeom prst="rect">
            <a:avLst/>
          </a:prstGeom>
          <a:noFill/>
          <a:ln w="9525">
            <a:noFill/>
            <a:miter lim="800000"/>
            <a:headEnd/>
            <a:tailEnd/>
          </a:ln>
        </p:spPr>
      </p:pic>
      <p:sp>
        <p:nvSpPr>
          <p:cNvPr id="62477" name="Line 22"/>
          <p:cNvSpPr>
            <a:spLocks noChangeShapeType="1"/>
          </p:cNvSpPr>
          <p:nvPr/>
        </p:nvSpPr>
        <p:spPr bwMode="auto">
          <a:xfrm flipV="1">
            <a:off x="5181600" y="1143000"/>
            <a:ext cx="762000" cy="228600"/>
          </a:xfrm>
          <a:prstGeom prst="line">
            <a:avLst/>
          </a:prstGeom>
          <a:noFill/>
          <a:ln w="50800">
            <a:solidFill>
              <a:srgbClr val="FF0000"/>
            </a:solidFill>
            <a:round/>
            <a:headEnd/>
            <a:tailEnd type="triangle" w="med" len="sm"/>
          </a:ln>
        </p:spPr>
        <p:txBody>
          <a:bodyPr/>
          <a:lstStyle/>
          <a:p>
            <a:endParaRPr lang="en-US"/>
          </a:p>
        </p:txBody>
      </p:sp>
      <p:sp>
        <p:nvSpPr>
          <p:cNvPr id="62478" name="Line 23"/>
          <p:cNvSpPr>
            <a:spLocks noChangeShapeType="1"/>
          </p:cNvSpPr>
          <p:nvPr/>
        </p:nvSpPr>
        <p:spPr bwMode="auto">
          <a:xfrm>
            <a:off x="5181600" y="1371600"/>
            <a:ext cx="762000" cy="152400"/>
          </a:xfrm>
          <a:prstGeom prst="line">
            <a:avLst/>
          </a:prstGeom>
          <a:noFill/>
          <a:ln w="50800">
            <a:solidFill>
              <a:srgbClr val="FF0000"/>
            </a:solidFill>
            <a:round/>
            <a:headEnd/>
            <a:tailEnd type="triangle" w="med" len="sm"/>
          </a:ln>
        </p:spPr>
        <p:txBody>
          <a:bodyPr/>
          <a:lstStyle/>
          <a:p>
            <a:endParaRPr lang="en-US"/>
          </a:p>
        </p:txBody>
      </p:sp>
      <p:sp>
        <p:nvSpPr>
          <p:cNvPr id="62479" name="Line 28"/>
          <p:cNvSpPr>
            <a:spLocks noChangeShapeType="1"/>
          </p:cNvSpPr>
          <p:nvPr/>
        </p:nvSpPr>
        <p:spPr bwMode="auto">
          <a:xfrm>
            <a:off x="-76200" y="3505200"/>
            <a:ext cx="9525000" cy="0"/>
          </a:xfrm>
          <a:prstGeom prst="line">
            <a:avLst/>
          </a:prstGeom>
          <a:noFill/>
          <a:ln w="50800">
            <a:solidFill>
              <a:srgbClr val="000000"/>
            </a:solidFill>
            <a:round/>
            <a:headEnd/>
            <a:tailEnd type="none" w="med" len="sm"/>
          </a:ln>
        </p:spPr>
        <p:txBody>
          <a:bodyPr/>
          <a:lstStyle/>
          <a:p>
            <a:endParaRPr lang="en-US"/>
          </a:p>
        </p:txBody>
      </p:sp>
      <p:sp>
        <p:nvSpPr>
          <p:cNvPr id="62480" name="Line 29"/>
          <p:cNvSpPr>
            <a:spLocks noChangeShapeType="1"/>
          </p:cNvSpPr>
          <p:nvPr/>
        </p:nvSpPr>
        <p:spPr bwMode="auto">
          <a:xfrm>
            <a:off x="4724400" y="0"/>
            <a:ext cx="0" cy="7086600"/>
          </a:xfrm>
          <a:prstGeom prst="line">
            <a:avLst/>
          </a:prstGeom>
          <a:noFill/>
          <a:ln w="50800">
            <a:solidFill>
              <a:srgbClr val="000000"/>
            </a:solidFill>
            <a:round/>
            <a:headEnd/>
            <a:tailEnd type="none" w="med" len="sm"/>
          </a:ln>
        </p:spPr>
        <p:txBody>
          <a:bodyPr/>
          <a:lstStyle/>
          <a:p>
            <a:endParaRPr lang="en-US"/>
          </a:p>
        </p:txBody>
      </p:sp>
      <p:pic>
        <p:nvPicPr>
          <p:cNvPr id="62481" name="Picture 31" descr="pacman"/>
          <p:cNvPicPr>
            <a:picLocks noChangeAspect="1" noChangeArrowheads="1"/>
          </p:cNvPicPr>
          <p:nvPr/>
        </p:nvPicPr>
        <p:blipFill>
          <a:blip r:embed="rId7" cstate="print"/>
          <a:srcRect/>
          <a:stretch>
            <a:fillRect/>
          </a:stretch>
        </p:blipFill>
        <p:spPr bwMode="auto">
          <a:xfrm>
            <a:off x="7543800" y="0"/>
            <a:ext cx="1763713" cy="2286000"/>
          </a:xfrm>
          <a:prstGeom prst="rect">
            <a:avLst/>
          </a:prstGeom>
          <a:noFill/>
          <a:ln w="9525">
            <a:noFill/>
            <a:miter lim="800000"/>
            <a:headEnd/>
            <a:tailEnd/>
          </a:ln>
        </p:spPr>
      </p:pic>
      <p:grpSp>
        <p:nvGrpSpPr>
          <p:cNvPr id="5" name="Group 32"/>
          <p:cNvGrpSpPr>
            <a:grpSpLocks/>
          </p:cNvGrpSpPr>
          <p:nvPr/>
        </p:nvGrpSpPr>
        <p:grpSpPr bwMode="auto">
          <a:xfrm>
            <a:off x="8312150" y="763588"/>
            <a:ext cx="630238" cy="696912"/>
            <a:chOff x="4080" y="1968"/>
            <a:chExt cx="912" cy="1008"/>
          </a:xfrm>
        </p:grpSpPr>
        <p:sp>
          <p:nvSpPr>
            <p:cNvPr id="62502" name="Line 33"/>
            <p:cNvSpPr>
              <a:spLocks noChangeShapeType="1"/>
            </p:cNvSpPr>
            <p:nvPr/>
          </p:nvSpPr>
          <p:spPr bwMode="auto">
            <a:xfrm flipV="1">
              <a:off x="4122" y="1968"/>
              <a:ext cx="751" cy="632"/>
            </a:xfrm>
            <a:prstGeom prst="line">
              <a:avLst/>
            </a:prstGeom>
            <a:noFill/>
            <a:ln w="44450">
              <a:solidFill>
                <a:srgbClr val="00FF00"/>
              </a:solidFill>
              <a:round/>
              <a:headEnd/>
              <a:tailEnd type="triangle" w="lg" len="med"/>
            </a:ln>
          </p:spPr>
          <p:txBody>
            <a:bodyPr/>
            <a:lstStyle/>
            <a:p>
              <a:endParaRPr lang="en-US"/>
            </a:p>
          </p:txBody>
        </p:sp>
        <p:sp>
          <p:nvSpPr>
            <p:cNvPr id="62503" name="Line 34"/>
            <p:cNvSpPr>
              <a:spLocks noChangeShapeType="1"/>
            </p:cNvSpPr>
            <p:nvPr/>
          </p:nvSpPr>
          <p:spPr bwMode="auto">
            <a:xfrm>
              <a:off x="4122" y="2601"/>
              <a:ext cx="870" cy="375"/>
            </a:xfrm>
            <a:prstGeom prst="line">
              <a:avLst/>
            </a:prstGeom>
            <a:noFill/>
            <a:ln w="44450">
              <a:solidFill>
                <a:srgbClr val="00FF00"/>
              </a:solidFill>
              <a:round/>
              <a:headEnd/>
              <a:tailEnd type="triangle" w="lg" len="med"/>
            </a:ln>
          </p:spPr>
          <p:txBody>
            <a:bodyPr/>
            <a:lstStyle/>
            <a:p>
              <a:endParaRPr lang="en-US"/>
            </a:p>
          </p:txBody>
        </p:sp>
        <p:sp>
          <p:nvSpPr>
            <p:cNvPr id="62504" name="Oval 35"/>
            <p:cNvSpPr>
              <a:spLocks noChangeArrowheads="1"/>
            </p:cNvSpPr>
            <p:nvPr/>
          </p:nvSpPr>
          <p:spPr bwMode="auto">
            <a:xfrm flipV="1">
              <a:off x="4080" y="2564"/>
              <a:ext cx="85" cy="76"/>
            </a:xfrm>
            <a:prstGeom prst="ellipse">
              <a:avLst/>
            </a:prstGeom>
            <a:solidFill>
              <a:srgbClr val="00FF00"/>
            </a:solidFill>
            <a:ln w="44450">
              <a:solidFill>
                <a:srgbClr val="00FF00"/>
              </a:solidFill>
              <a:round/>
              <a:headEnd/>
              <a:tailEnd type="none" w="lg" len="med"/>
            </a:ln>
          </p:spPr>
          <p:txBody>
            <a:bodyPr wrap="none" anchor="ctr"/>
            <a:lstStyle/>
            <a:p>
              <a:endParaRPr lang="en-US"/>
            </a:p>
          </p:txBody>
        </p:sp>
      </p:grpSp>
      <p:sp>
        <p:nvSpPr>
          <p:cNvPr id="62483" name="Rectangle 36"/>
          <p:cNvSpPr>
            <a:spLocks noChangeArrowheads="1"/>
          </p:cNvSpPr>
          <p:nvPr/>
        </p:nvSpPr>
        <p:spPr bwMode="auto">
          <a:xfrm>
            <a:off x="3884613" y="1754188"/>
            <a:ext cx="228600" cy="301625"/>
          </a:xfrm>
          <a:prstGeom prst="rect">
            <a:avLst/>
          </a:prstGeom>
          <a:noFill/>
          <a:ln w="50800">
            <a:solidFill>
              <a:srgbClr val="00FF00"/>
            </a:solidFill>
            <a:miter lim="800000"/>
            <a:headEnd/>
            <a:tailEnd type="none" w="med" len="sm"/>
          </a:ln>
        </p:spPr>
        <p:txBody>
          <a:bodyPr wrap="none" anchor="ctr"/>
          <a:lstStyle/>
          <a:p>
            <a:endParaRPr lang="en-US"/>
          </a:p>
        </p:txBody>
      </p:sp>
      <p:sp>
        <p:nvSpPr>
          <p:cNvPr id="62484" name="Line 39"/>
          <p:cNvSpPr>
            <a:spLocks noChangeShapeType="1"/>
          </p:cNvSpPr>
          <p:nvPr/>
        </p:nvSpPr>
        <p:spPr bwMode="auto">
          <a:xfrm flipV="1">
            <a:off x="1295400" y="1524000"/>
            <a:ext cx="0" cy="152400"/>
          </a:xfrm>
          <a:prstGeom prst="line">
            <a:avLst/>
          </a:prstGeom>
          <a:noFill/>
          <a:ln w="50800">
            <a:solidFill>
              <a:srgbClr val="800080"/>
            </a:solidFill>
            <a:round/>
            <a:headEnd/>
            <a:tailEnd type="none" w="med" len="sm"/>
          </a:ln>
        </p:spPr>
        <p:txBody>
          <a:bodyPr/>
          <a:lstStyle/>
          <a:p>
            <a:endParaRPr lang="en-US"/>
          </a:p>
        </p:txBody>
      </p:sp>
      <p:sp>
        <p:nvSpPr>
          <p:cNvPr id="62485" name="Line 40"/>
          <p:cNvSpPr>
            <a:spLocks noChangeShapeType="1"/>
          </p:cNvSpPr>
          <p:nvPr/>
        </p:nvSpPr>
        <p:spPr bwMode="auto">
          <a:xfrm>
            <a:off x="1295400" y="1524000"/>
            <a:ext cx="76200" cy="0"/>
          </a:xfrm>
          <a:prstGeom prst="line">
            <a:avLst/>
          </a:prstGeom>
          <a:noFill/>
          <a:ln w="50800">
            <a:solidFill>
              <a:srgbClr val="800080"/>
            </a:solidFill>
            <a:round/>
            <a:headEnd/>
            <a:tailEnd type="none" w="med" len="sm"/>
          </a:ln>
        </p:spPr>
        <p:txBody>
          <a:bodyPr/>
          <a:lstStyle/>
          <a:p>
            <a:endParaRPr lang="en-US"/>
          </a:p>
        </p:txBody>
      </p:sp>
      <p:sp>
        <p:nvSpPr>
          <p:cNvPr id="62486" name="Freeform 42"/>
          <p:cNvSpPr>
            <a:spLocks/>
          </p:cNvSpPr>
          <p:nvPr/>
        </p:nvSpPr>
        <p:spPr bwMode="auto">
          <a:xfrm>
            <a:off x="1828800" y="4102100"/>
            <a:ext cx="393700" cy="393700"/>
          </a:xfrm>
          <a:custGeom>
            <a:avLst/>
            <a:gdLst>
              <a:gd name="T0" fmla="*/ 20161251 w 248"/>
              <a:gd name="T1" fmla="*/ 0 h 248"/>
              <a:gd name="T2" fmla="*/ 20161251 w 248"/>
              <a:gd name="T3" fmla="*/ 241935040 h 248"/>
              <a:gd name="T4" fmla="*/ 141128765 w 248"/>
              <a:gd name="T5" fmla="*/ 483870079 h 248"/>
              <a:gd name="T6" fmla="*/ 383063755 w 248"/>
              <a:gd name="T7" fmla="*/ 604837550 h 248"/>
              <a:gd name="T8" fmla="*/ 624998795 w 248"/>
              <a:gd name="T9" fmla="*/ 604837550 h 248"/>
              <a:gd name="T10" fmla="*/ 0 60000 65536"/>
              <a:gd name="T11" fmla="*/ 0 60000 65536"/>
              <a:gd name="T12" fmla="*/ 0 60000 65536"/>
              <a:gd name="T13" fmla="*/ 0 60000 65536"/>
              <a:gd name="T14" fmla="*/ 0 60000 65536"/>
              <a:gd name="T15" fmla="*/ 0 w 248"/>
              <a:gd name="T16" fmla="*/ 0 h 248"/>
              <a:gd name="T17" fmla="*/ 248 w 248"/>
              <a:gd name="T18" fmla="*/ 248 h 248"/>
            </a:gdLst>
            <a:ahLst/>
            <a:cxnLst>
              <a:cxn ang="T10">
                <a:pos x="T0" y="T1"/>
              </a:cxn>
              <a:cxn ang="T11">
                <a:pos x="T2" y="T3"/>
              </a:cxn>
              <a:cxn ang="T12">
                <a:pos x="T4" y="T5"/>
              </a:cxn>
              <a:cxn ang="T13">
                <a:pos x="T6" y="T7"/>
              </a:cxn>
              <a:cxn ang="T14">
                <a:pos x="T8" y="T9"/>
              </a:cxn>
            </a:cxnLst>
            <a:rect l="T15" t="T16" r="T17" b="T18"/>
            <a:pathLst>
              <a:path w="248" h="248">
                <a:moveTo>
                  <a:pt x="8" y="0"/>
                </a:moveTo>
                <a:cubicBezTo>
                  <a:pt x="4" y="32"/>
                  <a:pt x="0" y="64"/>
                  <a:pt x="8" y="96"/>
                </a:cubicBezTo>
                <a:cubicBezTo>
                  <a:pt x="16" y="128"/>
                  <a:pt x="32" y="168"/>
                  <a:pt x="56" y="192"/>
                </a:cubicBezTo>
                <a:cubicBezTo>
                  <a:pt x="80" y="216"/>
                  <a:pt x="120" y="232"/>
                  <a:pt x="152" y="240"/>
                </a:cubicBezTo>
                <a:cubicBezTo>
                  <a:pt x="184" y="248"/>
                  <a:pt x="232" y="240"/>
                  <a:pt x="248" y="240"/>
                </a:cubicBezTo>
              </a:path>
            </a:pathLst>
          </a:custGeom>
          <a:noFill/>
          <a:ln w="25400">
            <a:solidFill>
              <a:srgbClr val="FF0000"/>
            </a:solidFill>
            <a:round/>
            <a:headEnd/>
            <a:tailEnd type="triangle" w="med" len="sm"/>
          </a:ln>
        </p:spPr>
        <p:txBody>
          <a:bodyPr/>
          <a:lstStyle/>
          <a:p>
            <a:endParaRPr lang="en-US"/>
          </a:p>
        </p:txBody>
      </p:sp>
      <p:sp>
        <p:nvSpPr>
          <p:cNvPr id="62487" name="Freeform 45"/>
          <p:cNvSpPr>
            <a:spLocks/>
          </p:cNvSpPr>
          <p:nvPr/>
        </p:nvSpPr>
        <p:spPr bwMode="auto">
          <a:xfrm>
            <a:off x="5638800" y="1295400"/>
            <a:ext cx="88900" cy="152400"/>
          </a:xfrm>
          <a:custGeom>
            <a:avLst/>
            <a:gdLst>
              <a:gd name="T0" fmla="*/ 120967517 w 56"/>
              <a:gd name="T1" fmla="*/ 241935022 h 96"/>
              <a:gd name="T2" fmla="*/ 120967517 w 56"/>
              <a:gd name="T3" fmla="*/ 120967511 h 96"/>
              <a:gd name="T4" fmla="*/ 0 w 56"/>
              <a:gd name="T5" fmla="*/ 0 h 96"/>
              <a:gd name="T6" fmla="*/ 0 60000 65536"/>
              <a:gd name="T7" fmla="*/ 0 60000 65536"/>
              <a:gd name="T8" fmla="*/ 0 60000 65536"/>
              <a:gd name="T9" fmla="*/ 0 w 56"/>
              <a:gd name="T10" fmla="*/ 0 h 96"/>
              <a:gd name="T11" fmla="*/ 56 w 56"/>
              <a:gd name="T12" fmla="*/ 96 h 96"/>
            </a:gdLst>
            <a:ahLst/>
            <a:cxnLst>
              <a:cxn ang="T6">
                <a:pos x="T0" y="T1"/>
              </a:cxn>
              <a:cxn ang="T7">
                <a:pos x="T2" y="T3"/>
              </a:cxn>
              <a:cxn ang="T8">
                <a:pos x="T4" y="T5"/>
              </a:cxn>
            </a:cxnLst>
            <a:rect l="T9" t="T10" r="T11" b="T12"/>
            <a:pathLst>
              <a:path w="56" h="96">
                <a:moveTo>
                  <a:pt x="48" y="96"/>
                </a:moveTo>
                <a:cubicBezTo>
                  <a:pt x="52" y="80"/>
                  <a:pt x="56" y="64"/>
                  <a:pt x="48" y="48"/>
                </a:cubicBezTo>
                <a:cubicBezTo>
                  <a:pt x="40" y="32"/>
                  <a:pt x="8" y="8"/>
                  <a:pt x="0" y="0"/>
                </a:cubicBezTo>
              </a:path>
            </a:pathLst>
          </a:custGeom>
          <a:noFill/>
          <a:ln w="50800">
            <a:solidFill>
              <a:srgbClr val="00FF00"/>
            </a:solidFill>
            <a:round/>
            <a:headEnd/>
            <a:tailEnd type="triangle" w="med" len="sm"/>
          </a:ln>
        </p:spPr>
        <p:txBody>
          <a:bodyPr/>
          <a:lstStyle/>
          <a:p>
            <a:endParaRPr lang="en-US"/>
          </a:p>
        </p:txBody>
      </p:sp>
      <p:sp>
        <p:nvSpPr>
          <p:cNvPr id="62488" name="Freeform 46"/>
          <p:cNvSpPr>
            <a:spLocks/>
          </p:cNvSpPr>
          <p:nvPr/>
        </p:nvSpPr>
        <p:spPr bwMode="auto">
          <a:xfrm rot="-1015650">
            <a:off x="8534400" y="1066800"/>
            <a:ext cx="88900" cy="228600"/>
          </a:xfrm>
          <a:custGeom>
            <a:avLst/>
            <a:gdLst>
              <a:gd name="T0" fmla="*/ 0 w 56"/>
              <a:gd name="T1" fmla="*/ 362902445 h 144"/>
              <a:gd name="T2" fmla="*/ 120967517 w 56"/>
              <a:gd name="T3" fmla="*/ 241934997 h 144"/>
              <a:gd name="T4" fmla="*/ 120967517 w 56"/>
              <a:gd name="T5" fmla="*/ 120967498 h 144"/>
              <a:gd name="T6" fmla="*/ 0 w 56"/>
              <a:gd name="T7" fmla="*/ 0 h 144"/>
              <a:gd name="T8" fmla="*/ 0 60000 65536"/>
              <a:gd name="T9" fmla="*/ 0 60000 65536"/>
              <a:gd name="T10" fmla="*/ 0 60000 65536"/>
              <a:gd name="T11" fmla="*/ 0 60000 65536"/>
              <a:gd name="T12" fmla="*/ 0 w 56"/>
              <a:gd name="T13" fmla="*/ 0 h 144"/>
              <a:gd name="T14" fmla="*/ 56 w 56"/>
              <a:gd name="T15" fmla="*/ 144 h 144"/>
            </a:gdLst>
            <a:ahLst/>
            <a:cxnLst>
              <a:cxn ang="T8">
                <a:pos x="T0" y="T1"/>
              </a:cxn>
              <a:cxn ang="T9">
                <a:pos x="T2" y="T3"/>
              </a:cxn>
              <a:cxn ang="T10">
                <a:pos x="T4" y="T5"/>
              </a:cxn>
              <a:cxn ang="T11">
                <a:pos x="T6" y="T7"/>
              </a:cxn>
            </a:cxnLst>
            <a:rect l="T12" t="T13" r="T14" b="T15"/>
            <a:pathLst>
              <a:path w="56" h="144">
                <a:moveTo>
                  <a:pt x="0" y="144"/>
                </a:moveTo>
                <a:cubicBezTo>
                  <a:pt x="20" y="128"/>
                  <a:pt x="40" y="112"/>
                  <a:pt x="48" y="96"/>
                </a:cubicBezTo>
                <a:cubicBezTo>
                  <a:pt x="56" y="80"/>
                  <a:pt x="56" y="64"/>
                  <a:pt x="48" y="48"/>
                </a:cubicBezTo>
                <a:cubicBezTo>
                  <a:pt x="40" y="32"/>
                  <a:pt x="8" y="8"/>
                  <a:pt x="0" y="0"/>
                </a:cubicBezTo>
              </a:path>
            </a:pathLst>
          </a:custGeom>
          <a:noFill/>
          <a:ln w="50800">
            <a:solidFill>
              <a:srgbClr val="FF6600"/>
            </a:solidFill>
            <a:round/>
            <a:headEnd/>
            <a:tailEnd type="triangle" w="med" len="sm"/>
          </a:ln>
        </p:spPr>
        <p:txBody>
          <a:bodyPr/>
          <a:lstStyle/>
          <a:p>
            <a:endParaRPr lang="en-US"/>
          </a:p>
        </p:txBody>
      </p:sp>
      <p:pic>
        <p:nvPicPr>
          <p:cNvPr id="62489" name="Picture 47" descr="desk"/>
          <p:cNvPicPr>
            <a:picLocks noChangeAspect="1" noChangeArrowheads="1"/>
          </p:cNvPicPr>
          <p:nvPr/>
        </p:nvPicPr>
        <p:blipFill>
          <a:blip r:embed="rId8" cstate="print"/>
          <a:srcRect/>
          <a:stretch>
            <a:fillRect/>
          </a:stretch>
        </p:blipFill>
        <p:spPr bwMode="auto">
          <a:xfrm>
            <a:off x="5181600" y="5638800"/>
            <a:ext cx="1676400" cy="1192213"/>
          </a:xfrm>
          <a:prstGeom prst="rect">
            <a:avLst/>
          </a:prstGeom>
          <a:noFill/>
          <a:ln w="9525">
            <a:noFill/>
            <a:miter lim="800000"/>
            <a:headEnd/>
            <a:tailEnd/>
          </a:ln>
        </p:spPr>
      </p:pic>
      <p:pic>
        <p:nvPicPr>
          <p:cNvPr id="62490" name="Picture 48" descr="arm"/>
          <p:cNvPicPr>
            <a:picLocks noChangeAspect="1" noChangeArrowheads="1"/>
          </p:cNvPicPr>
          <p:nvPr/>
        </p:nvPicPr>
        <p:blipFill>
          <a:blip r:embed="rId9" cstate="print"/>
          <a:srcRect/>
          <a:stretch>
            <a:fillRect/>
          </a:stretch>
        </p:blipFill>
        <p:spPr bwMode="auto">
          <a:xfrm>
            <a:off x="6705600" y="3886200"/>
            <a:ext cx="2133600" cy="1587500"/>
          </a:xfrm>
          <a:prstGeom prst="rect">
            <a:avLst/>
          </a:prstGeom>
          <a:noFill/>
          <a:ln w="9525">
            <a:noFill/>
            <a:miter lim="800000"/>
            <a:headEnd/>
            <a:tailEnd/>
          </a:ln>
        </p:spPr>
      </p:pic>
      <p:sp>
        <p:nvSpPr>
          <p:cNvPr id="62491" name="Line 50"/>
          <p:cNvSpPr>
            <a:spLocks noChangeShapeType="1"/>
          </p:cNvSpPr>
          <p:nvPr/>
        </p:nvSpPr>
        <p:spPr bwMode="auto">
          <a:xfrm flipV="1">
            <a:off x="8077200" y="3657600"/>
            <a:ext cx="457200" cy="1447800"/>
          </a:xfrm>
          <a:prstGeom prst="line">
            <a:avLst/>
          </a:prstGeom>
          <a:noFill/>
          <a:ln w="50800">
            <a:solidFill>
              <a:srgbClr val="0000FF"/>
            </a:solidFill>
            <a:round/>
            <a:headEnd/>
            <a:tailEnd type="triangle" w="med" len="sm"/>
          </a:ln>
        </p:spPr>
        <p:txBody>
          <a:bodyPr/>
          <a:lstStyle/>
          <a:p>
            <a:endParaRPr lang="en-US"/>
          </a:p>
        </p:txBody>
      </p:sp>
      <p:sp>
        <p:nvSpPr>
          <p:cNvPr id="62492" name="Line 51"/>
          <p:cNvSpPr>
            <a:spLocks noChangeShapeType="1"/>
          </p:cNvSpPr>
          <p:nvPr/>
        </p:nvSpPr>
        <p:spPr bwMode="auto">
          <a:xfrm flipH="1" flipV="1">
            <a:off x="6934200" y="4343400"/>
            <a:ext cx="1143000" cy="762000"/>
          </a:xfrm>
          <a:prstGeom prst="line">
            <a:avLst/>
          </a:prstGeom>
          <a:noFill/>
          <a:ln w="50800">
            <a:solidFill>
              <a:srgbClr val="0000FF"/>
            </a:solidFill>
            <a:round/>
            <a:headEnd/>
            <a:tailEnd type="triangle" w="med" len="sm"/>
          </a:ln>
        </p:spPr>
        <p:txBody>
          <a:bodyPr/>
          <a:lstStyle/>
          <a:p>
            <a:endParaRPr lang="en-US"/>
          </a:p>
        </p:txBody>
      </p:sp>
      <p:sp>
        <p:nvSpPr>
          <p:cNvPr id="62493" name="Freeform 52"/>
          <p:cNvSpPr>
            <a:spLocks/>
          </p:cNvSpPr>
          <p:nvPr/>
        </p:nvSpPr>
        <p:spPr bwMode="auto">
          <a:xfrm rot="-223199">
            <a:off x="7607300" y="4876800"/>
            <a:ext cx="889000" cy="635000"/>
          </a:xfrm>
          <a:custGeom>
            <a:avLst/>
            <a:gdLst>
              <a:gd name="T0" fmla="*/ 141128738 w 560"/>
              <a:gd name="T1" fmla="*/ 0 h 400"/>
              <a:gd name="T2" fmla="*/ 20161247 w 560"/>
              <a:gd name="T3" fmla="*/ 483870051 h 400"/>
              <a:gd name="T4" fmla="*/ 262096235 w 560"/>
              <a:gd name="T5" fmla="*/ 846772638 h 400"/>
              <a:gd name="T6" fmla="*/ 866933769 w 560"/>
              <a:gd name="T7" fmla="*/ 967740102 h 400"/>
              <a:gd name="T8" fmla="*/ 1350803558 w 560"/>
              <a:gd name="T9" fmla="*/ 604837514 h 400"/>
              <a:gd name="T10" fmla="*/ 1229836111 w 560"/>
              <a:gd name="T11" fmla="*/ 120967513 h 400"/>
              <a:gd name="T12" fmla="*/ 987901216 w 560"/>
              <a:gd name="T13" fmla="*/ 0 h 400"/>
              <a:gd name="T14" fmla="*/ 0 60000 65536"/>
              <a:gd name="T15" fmla="*/ 0 60000 65536"/>
              <a:gd name="T16" fmla="*/ 0 60000 65536"/>
              <a:gd name="T17" fmla="*/ 0 60000 65536"/>
              <a:gd name="T18" fmla="*/ 0 60000 65536"/>
              <a:gd name="T19" fmla="*/ 0 60000 65536"/>
              <a:gd name="T20" fmla="*/ 0 60000 65536"/>
              <a:gd name="T21" fmla="*/ 0 w 560"/>
              <a:gd name="T22" fmla="*/ 0 h 400"/>
              <a:gd name="T23" fmla="*/ 560 w 560"/>
              <a:gd name="T24" fmla="*/ 400 h 4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0" h="400">
                <a:moveTo>
                  <a:pt x="56" y="0"/>
                </a:moveTo>
                <a:cubicBezTo>
                  <a:pt x="28" y="68"/>
                  <a:pt x="0" y="136"/>
                  <a:pt x="8" y="192"/>
                </a:cubicBezTo>
                <a:cubicBezTo>
                  <a:pt x="16" y="248"/>
                  <a:pt x="48" y="304"/>
                  <a:pt x="104" y="336"/>
                </a:cubicBezTo>
                <a:cubicBezTo>
                  <a:pt x="160" y="368"/>
                  <a:pt x="272" y="400"/>
                  <a:pt x="344" y="384"/>
                </a:cubicBezTo>
                <a:cubicBezTo>
                  <a:pt x="416" y="368"/>
                  <a:pt x="512" y="296"/>
                  <a:pt x="536" y="240"/>
                </a:cubicBezTo>
                <a:cubicBezTo>
                  <a:pt x="560" y="184"/>
                  <a:pt x="512" y="88"/>
                  <a:pt x="488" y="48"/>
                </a:cubicBezTo>
                <a:cubicBezTo>
                  <a:pt x="464" y="8"/>
                  <a:pt x="428" y="4"/>
                  <a:pt x="392" y="0"/>
                </a:cubicBezTo>
              </a:path>
            </a:pathLst>
          </a:custGeom>
          <a:noFill/>
          <a:ln w="50800">
            <a:solidFill>
              <a:srgbClr val="800080"/>
            </a:solidFill>
            <a:round/>
            <a:headEnd/>
            <a:tailEnd type="triangle" w="med" len="sm"/>
          </a:ln>
        </p:spPr>
        <p:txBody>
          <a:bodyPr/>
          <a:lstStyle/>
          <a:p>
            <a:endParaRPr lang="en-US"/>
          </a:p>
        </p:txBody>
      </p:sp>
      <p:sp>
        <p:nvSpPr>
          <p:cNvPr id="62494" name="Line 53"/>
          <p:cNvSpPr>
            <a:spLocks noChangeShapeType="1"/>
          </p:cNvSpPr>
          <p:nvPr/>
        </p:nvSpPr>
        <p:spPr bwMode="auto">
          <a:xfrm>
            <a:off x="5562600" y="5638800"/>
            <a:ext cx="1143000" cy="152400"/>
          </a:xfrm>
          <a:prstGeom prst="line">
            <a:avLst/>
          </a:prstGeom>
          <a:noFill/>
          <a:ln w="50800">
            <a:solidFill>
              <a:srgbClr val="00FF00"/>
            </a:solidFill>
            <a:round/>
            <a:headEnd/>
            <a:tailEnd type="triangle" w="med" len="sm"/>
          </a:ln>
        </p:spPr>
        <p:txBody>
          <a:bodyPr/>
          <a:lstStyle/>
          <a:p>
            <a:endParaRPr lang="en-US"/>
          </a:p>
        </p:txBody>
      </p:sp>
      <p:sp>
        <p:nvSpPr>
          <p:cNvPr id="62495" name="Line 54"/>
          <p:cNvSpPr>
            <a:spLocks noChangeShapeType="1"/>
          </p:cNvSpPr>
          <p:nvPr/>
        </p:nvSpPr>
        <p:spPr bwMode="auto">
          <a:xfrm flipH="1">
            <a:off x="4876800" y="5638800"/>
            <a:ext cx="685800" cy="228600"/>
          </a:xfrm>
          <a:prstGeom prst="line">
            <a:avLst/>
          </a:prstGeom>
          <a:noFill/>
          <a:ln w="50800">
            <a:solidFill>
              <a:srgbClr val="00FF00"/>
            </a:solidFill>
            <a:round/>
            <a:headEnd/>
            <a:tailEnd type="triangle" w="med" len="sm"/>
          </a:ln>
        </p:spPr>
        <p:txBody>
          <a:bodyPr/>
          <a:lstStyle/>
          <a:p>
            <a:endParaRPr lang="en-US"/>
          </a:p>
        </p:txBody>
      </p:sp>
      <p:sp>
        <p:nvSpPr>
          <p:cNvPr id="62496" name="Freeform 55"/>
          <p:cNvSpPr>
            <a:spLocks/>
          </p:cNvSpPr>
          <p:nvPr/>
        </p:nvSpPr>
        <p:spPr bwMode="auto">
          <a:xfrm>
            <a:off x="5054600" y="5245100"/>
            <a:ext cx="825500" cy="546100"/>
          </a:xfrm>
          <a:custGeom>
            <a:avLst/>
            <a:gdLst>
              <a:gd name="T0" fmla="*/ 1290319791 w 520"/>
              <a:gd name="T1" fmla="*/ 624998727 h 344"/>
              <a:gd name="T2" fmla="*/ 1290319791 w 520"/>
              <a:gd name="T3" fmla="*/ 504031270 h 344"/>
              <a:gd name="T4" fmla="*/ 1169352348 w 520"/>
              <a:gd name="T5" fmla="*/ 141128750 h 344"/>
              <a:gd name="T6" fmla="*/ 564514933 w 520"/>
              <a:gd name="T7" fmla="*/ 20161249 h 344"/>
              <a:gd name="T8" fmla="*/ 80644987 w 520"/>
              <a:gd name="T9" fmla="*/ 262096256 h 344"/>
              <a:gd name="T10" fmla="*/ 80644987 w 520"/>
              <a:gd name="T11" fmla="*/ 866933839 h 344"/>
              <a:gd name="T12" fmla="*/ 0 60000 65536"/>
              <a:gd name="T13" fmla="*/ 0 60000 65536"/>
              <a:gd name="T14" fmla="*/ 0 60000 65536"/>
              <a:gd name="T15" fmla="*/ 0 60000 65536"/>
              <a:gd name="T16" fmla="*/ 0 60000 65536"/>
              <a:gd name="T17" fmla="*/ 0 60000 65536"/>
              <a:gd name="T18" fmla="*/ 0 w 520"/>
              <a:gd name="T19" fmla="*/ 0 h 344"/>
              <a:gd name="T20" fmla="*/ 520 w 520"/>
              <a:gd name="T21" fmla="*/ 344 h 344"/>
            </a:gdLst>
            <a:ahLst/>
            <a:cxnLst>
              <a:cxn ang="T12">
                <a:pos x="T0" y="T1"/>
              </a:cxn>
              <a:cxn ang="T13">
                <a:pos x="T2" y="T3"/>
              </a:cxn>
              <a:cxn ang="T14">
                <a:pos x="T4" y="T5"/>
              </a:cxn>
              <a:cxn ang="T15">
                <a:pos x="T6" y="T7"/>
              </a:cxn>
              <a:cxn ang="T16">
                <a:pos x="T8" y="T9"/>
              </a:cxn>
              <a:cxn ang="T17">
                <a:pos x="T10" y="T11"/>
              </a:cxn>
            </a:cxnLst>
            <a:rect l="T18" t="T19" r="T20" b="T21"/>
            <a:pathLst>
              <a:path w="520" h="344">
                <a:moveTo>
                  <a:pt x="512" y="248"/>
                </a:moveTo>
                <a:cubicBezTo>
                  <a:pt x="516" y="240"/>
                  <a:pt x="520" y="232"/>
                  <a:pt x="512" y="200"/>
                </a:cubicBezTo>
                <a:cubicBezTo>
                  <a:pt x="504" y="168"/>
                  <a:pt x="512" y="88"/>
                  <a:pt x="464" y="56"/>
                </a:cubicBezTo>
                <a:cubicBezTo>
                  <a:pt x="416" y="24"/>
                  <a:pt x="296" y="0"/>
                  <a:pt x="224" y="8"/>
                </a:cubicBezTo>
                <a:cubicBezTo>
                  <a:pt x="152" y="16"/>
                  <a:pt x="64" y="48"/>
                  <a:pt x="32" y="104"/>
                </a:cubicBezTo>
                <a:cubicBezTo>
                  <a:pt x="0" y="160"/>
                  <a:pt x="16" y="252"/>
                  <a:pt x="32" y="344"/>
                </a:cubicBezTo>
              </a:path>
            </a:pathLst>
          </a:custGeom>
          <a:noFill/>
          <a:ln w="50800">
            <a:solidFill>
              <a:srgbClr val="FF6600"/>
            </a:solidFill>
            <a:round/>
            <a:headEnd/>
            <a:tailEnd type="triangle" w="med" len="sm"/>
          </a:ln>
        </p:spPr>
        <p:txBody>
          <a:bodyPr/>
          <a:lstStyle/>
          <a:p>
            <a:endParaRPr lang="en-US"/>
          </a:p>
        </p:txBody>
      </p:sp>
      <p:pic>
        <p:nvPicPr>
          <p:cNvPr id="62497" name="Picture 58" descr="passenger_asleep"/>
          <p:cNvPicPr>
            <a:picLocks noChangeAspect="1" noChangeArrowheads="1"/>
          </p:cNvPicPr>
          <p:nvPr/>
        </p:nvPicPr>
        <p:blipFill>
          <a:blip r:embed="rId10" cstate="print">
            <a:clrChange>
              <a:clrFrom>
                <a:srgbClr val="FCFEFC"/>
              </a:clrFrom>
              <a:clrTo>
                <a:srgbClr val="FCFEFC">
                  <a:alpha val="0"/>
                </a:srgbClr>
              </a:clrTo>
            </a:clrChange>
          </a:blip>
          <a:srcRect/>
          <a:stretch>
            <a:fillRect/>
          </a:stretch>
        </p:blipFill>
        <p:spPr bwMode="auto">
          <a:xfrm>
            <a:off x="2133600" y="4724400"/>
            <a:ext cx="2333625" cy="2219325"/>
          </a:xfrm>
          <a:prstGeom prst="rect">
            <a:avLst/>
          </a:prstGeom>
          <a:noFill/>
          <a:ln w="9525">
            <a:noFill/>
            <a:miter lim="800000"/>
            <a:headEnd/>
            <a:tailEnd/>
          </a:ln>
        </p:spPr>
      </p:pic>
      <p:sp>
        <p:nvSpPr>
          <p:cNvPr id="62498" name="Line 59"/>
          <p:cNvSpPr>
            <a:spLocks noChangeShapeType="1"/>
          </p:cNvSpPr>
          <p:nvPr/>
        </p:nvSpPr>
        <p:spPr bwMode="auto">
          <a:xfrm flipV="1">
            <a:off x="3886200" y="5105400"/>
            <a:ext cx="304800" cy="914400"/>
          </a:xfrm>
          <a:prstGeom prst="line">
            <a:avLst/>
          </a:prstGeom>
          <a:noFill/>
          <a:ln w="50800">
            <a:solidFill>
              <a:srgbClr val="00FF00"/>
            </a:solidFill>
            <a:round/>
            <a:headEnd/>
            <a:tailEnd type="triangle" w="med" len="sm"/>
          </a:ln>
        </p:spPr>
        <p:txBody>
          <a:bodyPr/>
          <a:lstStyle/>
          <a:p>
            <a:endParaRPr lang="en-US"/>
          </a:p>
        </p:txBody>
      </p:sp>
      <p:sp>
        <p:nvSpPr>
          <p:cNvPr id="62499" name="Line 60"/>
          <p:cNvSpPr>
            <a:spLocks noChangeShapeType="1"/>
          </p:cNvSpPr>
          <p:nvPr/>
        </p:nvSpPr>
        <p:spPr bwMode="auto">
          <a:xfrm flipH="1">
            <a:off x="3124200" y="6019800"/>
            <a:ext cx="762000" cy="0"/>
          </a:xfrm>
          <a:prstGeom prst="line">
            <a:avLst/>
          </a:prstGeom>
          <a:noFill/>
          <a:ln w="50800">
            <a:solidFill>
              <a:srgbClr val="00FF00"/>
            </a:solidFill>
            <a:round/>
            <a:headEnd/>
            <a:tailEnd type="triangle" w="med" len="sm"/>
          </a:ln>
        </p:spPr>
        <p:txBody>
          <a:bodyPr/>
          <a:lstStyle/>
          <a:p>
            <a:endParaRPr lang="en-US"/>
          </a:p>
        </p:txBody>
      </p:sp>
      <p:sp>
        <p:nvSpPr>
          <p:cNvPr id="62500" name="Freeform 61"/>
          <p:cNvSpPr>
            <a:spLocks/>
          </p:cNvSpPr>
          <p:nvPr/>
        </p:nvSpPr>
        <p:spPr bwMode="auto">
          <a:xfrm>
            <a:off x="3505200" y="5537200"/>
            <a:ext cx="533400" cy="482600"/>
          </a:xfrm>
          <a:custGeom>
            <a:avLst/>
            <a:gdLst>
              <a:gd name="T0" fmla="*/ 0 w 336"/>
              <a:gd name="T1" fmla="*/ 766127391 h 304"/>
              <a:gd name="T2" fmla="*/ 120967506 w 336"/>
              <a:gd name="T3" fmla="*/ 282257486 h 304"/>
              <a:gd name="T4" fmla="*/ 483870023 w 336"/>
              <a:gd name="T5" fmla="*/ 40322496 h 304"/>
              <a:gd name="T6" fmla="*/ 846772589 w 336"/>
              <a:gd name="T7" fmla="*/ 40322496 h 304"/>
              <a:gd name="T8" fmla="*/ 0 60000 65536"/>
              <a:gd name="T9" fmla="*/ 0 60000 65536"/>
              <a:gd name="T10" fmla="*/ 0 60000 65536"/>
              <a:gd name="T11" fmla="*/ 0 60000 65536"/>
              <a:gd name="T12" fmla="*/ 0 w 336"/>
              <a:gd name="T13" fmla="*/ 0 h 304"/>
              <a:gd name="T14" fmla="*/ 336 w 336"/>
              <a:gd name="T15" fmla="*/ 304 h 304"/>
            </a:gdLst>
            <a:ahLst/>
            <a:cxnLst>
              <a:cxn ang="T8">
                <a:pos x="T0" y="T1"/>
              </a:cxn>
              <a:cxn ang="T9">
                <a:pos x="T2" y="T3"/>
              </a:cxn>
              <a:cxn ang="T10">
                <a:pos x="T4" y="T5"/>
              </a:cxn>
              <a:cxn ang="T11">
                <a:pos x="T6" y="T7"/>
              </a:cxn>
            </a:cxnLst>
            <a:rect l="T12" t="T13" r="T14" b="T15"/>
            <a:pathLst>
              <a:path w="336" h="304">
                <a:moveTo>
                  <a:pt x="0" y="304"/>
                </a:moveTo>
                <a:cubicBezTo>
                  <a:pt x="8" y="232"/>
                  <a:pt x="16" y="160"/>
                  <a:pt x="48" y="112"/>
                </a:cubicBezTo>
                <a:cubicBezTo>
                  <a:pt x="80" y="64"/>
                  <a:pt x="144" y="32"/>
                  <a:pt x="192" y="16"/>
                </a:cubicBezTo>
                <a:cubicBezTo>
                  <a:pt x="240" y="0"/>
                  <a:pt x="288" y="8"/>
                  <a:pt x="336" y="16"/>
                </a:cubicBezTo>
              </a:path>
            </a:pathLst>
          </a:custGeom>
          <a:noFill/>
          <a:ln w="50800">
            <a:solidFill>
              <a:srgbClr val="FF0000"/>
            </a:solidFill>
            <a:round/>
            <a:headEnd/>
            <a:tailEnd type="triangle" w="med" len="sm"/>
          </a:ln>
        </p:spPr>
        <p:txBody>
          <a:bodyPr/>
          <a:lstStyle/>
          <a:p>
            <a:endParaRPr lang="en-US"/>
          </a:p>
        </p:txBody>
      </p:sp>
      <p:sp>
        <p:nvSpPr>
          <p:cNvPr id="104510" name="AutoShape 62">
            <a:hlinkClick r:id="" action="ppaction://hlinkshowjump?jump=nextslide" highlightClick="1"/>
          </p:cNvPr>
          <p:cNvSpPr>
            <a:spLocks noChangeArrowheads="1"/>
          </p:cNvSpPr>
          <p:nvPr/>
        </p:nvSpPr>
        <p:spPr bwMode="auto">
          <a:xfrm>
            <a:off x="7848600" y="5715000"/>
            <a:ext cx="1295400" cy="990600"/>
          </a:xfrm>
          <a:prstGeom prst="actionButtonForwardNext">
            <a:avLst/>
          </a:prstGeom>
          <a:solidFill>
            <a:schemeClr val="accent1"/>
          </a:solidFill>
          <a:ln w="50800">
            <a:noFill/>
            <a:miter lim="800000"/>
            <a:headEnd/>
            <a:tailEnd type="none" w="med" len="sm"/>
          </a:ln>
        </p:spPr>
        <p:txBody>
          <a:bodyPr wrap="none" anchor="ctr"/>
          <a:lstStyle/>
          <a:p>
            <a:endParaRPr lang="en-US"/>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5000"/>
                                  </p:stCondLst>
                                  <p:childTnLst>
                                    <p:set>
                                      <p:cBhvr>
                                        <p:cTn id="6" dur="1" fill="hold">
                                          <p:stCondLst>
                                            <p:cond delay="0"/>
                                          </p:stCondLst>
                                        </p:cTn>
                                        <p:tgtEl>
                                          <p:spTgt spid="1045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51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a:xfrm>
            <a:off x="685800" y="609600"/>
            <a:ext cx="8001000" cy="1143000"/>
          </a:xfrm>
        </p:spPr>
        <p:txBody>
          <a:bodyPr/>
          <a:lstStyle/>
          <a:p>
            <a:pPr eaLnBrk="1" hangingPunct="1"/>
            <a:r>
              <a:rPr lang="en-US"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The Three Types of Angles</a:t>
            </a:r>
          </a:p>
        </p:txBody>
      </p:sp>
      <p:sp>
        <p:nvSpPr>
          <p:cNvPr id="6147" name="Rectangle 3" descr="Rectangle: Click to edit Master text styles&#10;Second level&#10;Third level&#10;Fourth level&#10;Fifth level"/>
          <p:cNvSpPr>
            <a:spLocks noGrp="1" noChangeArrowheads="1"/>
          </p:cNvSpPr>
          <p:nvPr>
            <p:ph type="body" idx="1"/>
          </p:nvPr>
        </p:nvSpPr>
        <p:spPr/>
        <p:txBody>
          <a:bodyPr>
            <a:normAutofit/>
          </a:bodyPr>
          <a:lstStyle/>
          <a:p>
            <a:pPr marL="682625" indent="-682625" eaLnBrk="1" hangingPunct="1">
              <a:buClr>
                <a:srgbClr val="C00000"/>
              </a:buClr>
              <a:buFont typeface="Wingdings" pitchFamily="2" charset="2"/>
              <a:buChar char="v"/>
            </a:pPr>
            <a:r>
              <a:rPr lang="en-US" sz="4400" dirty="0" smtClean="0"/>
              <a:t>The Right Angle </a:t>
            </a:r>
          </a:p>
          <a:p>
            <a:pPr marL="682625" indent="-682625" eaLnBrk="1" hangingPunct="1">
              <a:buClr>
                <a:srgbClr val="C00000"/>
              </a:buClr>
              <a:buNone/>
            </a:pPr>
            <a:endParaRPr lang="en-US" sz="2000" dirty="0" smtClean="0"/>
          </a:p>
          <a:p>
            <a:pPr marL="682625" indent="-682625" eaLnBrk="1" hangingPunct="1">
              <a:buClr>
                <a:srgbClr val="C00000"/>
              </a:buClr>
              <a:buFont typeface="Wingdings" pitchFamily="2" charset="2"/>
              <a:buChar char="v"/>
            </a:pPr>
            <a:r>
              <a:rPr lang="en-US" sz="4400" dirty="0" smtClean="0"/>
              <a:t>The Acute Angle</a:t>
            </a:r>
          </a:p>
          <a:p>
            <a:pPr marL="682625" indent="-682625">
              <a:buClr>
                <a:srgbClr val="C00000"/>
              </a:buClr>
              <a:buNone/>
            </a:pPr>
            <a:endParaRPr lang="en-US" sz="2000" dirty="0" smtClean="0"/>
          </a:p>
          <a:p>
            <a:pPr marL="682625" indent="-682625" eaLnBrk="1" hangingPunct="1">
              <a:buClr>
                <a:srgbClr val="C00000"/>
              </a:buClr>
              <a:buFont typeface="Wingdings" pitchFamily="2" charset="2"/>
              <a:buChar char="v"/>
            </a:pPr>
            <a:r>
              <a:rPr lang="en-US" sz="4400" dirty="0" smtClean="0"/>
              <a:t>The Obtuse Angle</a:t>
            </a:r>
          </a:p>
        </p:txBody>
      </p:sp>
      <p:sp>
        <p:nvSpPr>
          <p:cNvPr id="6148" name="Line 4"/>
          <p:cNvSpPr>
            <a:spLocks noChangeShapeType="1"/>
          </p:cNvSpPr>
          <p:nvPr/>
        </p:nvSpPr>
        <p:spPr bwMode="auto">
          <a:xfrm>
            <a:off x="7162800" y="2286000"/>
            <a:ext cx="0" cy="609600"/>
          </a:xfrm>
          <a:prstGeom prst="line">
            <a:avLst/>
          </a:prstGeom>
          <a:noFill/>
          <a:ln w="28575">
            <a:solidFill>
              <a:srgbClr val="FF0000"/>
            </a:solidFill>
            <a:round/>
            <a:headEnd/>
            <a:tailEnd/>
          </a:ln>
        </p:spPr>
        <p:txBody>
          <a:bodyPr/>
          <a:lstStyle/>
          <a:p>
            <a:endParaRPr lang="en-US"/>
          </a:p>
        </p:txBody>
      </p:sp>
      <p:sp>
        <p:nvSpPr>
          <p:cNvPr id="6149" name="Line 5"/>
          <p:cNvSpPr>
            <a:spLocks noChangeShapeType="1"/>
          </p:cNvSpPr>
          <p:nvPr/>
        </p:nvSpPr>
        <p:spPr bwMode="auto">
          <a:xfrm>
            <a:off x="7162800" y="2895600"/>
            <a:ext cx="609600" cy="0"/>
          </a:xfrm>
          <a:prstGeom prst="line">
            <a:avLst/>
          </a:prstGeom>
          <a:noFill/>
          <a:ln w="28575">
            <a:solidFill>
              <a:srgbClr val="FF0000"/>
            </a:solidFill>
            <a:round/>
            <a:headEnd/>
            <a:tailEnd/>
          </a:ln>
        </p:spPr>
        <p:txBody>
          <a:bodyPr/>
          <a:lstStyle/>
          <a:p>
            <a:endParaRPr lang="en-US"/>
          </a:p>
        </p:txBody>
      </p:sp>
      <p:sp>
        <p:nvSpPr>
          <p:cNvPr id="6150" name="Line 6"/>
          <p:cNvSpPr>
            <a:spLocks noChangeShapeType="1"/>
          </p:cNvSpPr>
          <p:nvPr/>
        </p:nvSpPr>
        <p:spPr bwMode="auto">
          <a:xfrm flipH="1">
            <a:off x="6781800" y="3276600"/>
            <a:ext cx="990600" cy="304800"/>
          </a:xfrm>
          <a:prstGeom prst="line">
            <a:avLst/>
          </a:prstGeom>
          <a:noFill/>
          <a:ln w="28575">
            <a:solidFill>
              <a:srgbClr val="FF0000"/>
            </a:solidFill>
            <a:round/>
            <a:headEnd/>
            <a:tailEnd/>
          </a:ln>
        </p:spPr>
        <p:txBody>
          <a:bodyPr/>
          <a:lstStyle/>
          <a:p>
            <a:endParaRPr lang="en-US"/>
          </a:p>
        </p:txBody>
      </p:sp>
      <p:sp>
        <p:nvSpPr>
          <p:cNvPr id="6151" name="Line 7"/>
          <p:cNvSpPr>
            <a:spLocks noChangeShapeType="1"/>
          </p:cNvSpPr>
          <p:nvPr/>
        </p:nvSpPr>
        <p:spPr bwMode="auto">
          <a:xfrm flipH="1">
            <a:off x="6781800" y="3581400"/>
            <a:ext cx="1066800" cy="0"/>
          </a:xfrm>
          <a:prstGeom prst="line">
            <a:avLst/>
          </a:prstGeom>
          <a:noFill/>
          <a:ln w="28575">
            <a:solidFill>
              <a:srgbClr val="FF0000"/>
            </a:solidFill>
            <a:round/>
            <a:headEnd/>
            <a:tailEnd/>
          </a:ln>
        </p:spPr>
        <p:txBody>
          <a:bodyPr/>
          <a:lstStyle/>
          <a:p>
            <a:endParaRPr lang="en-US"/>
          </a:p>
        </p:txBody>
      </p:sp>
      <p:sp>
        <p:nvSpPr>
          <p:cNvPr id="6152" name="Line 8"/>
          <p:cNvSpPr>
            <a:spLocks noChangeShapeType="1"/>
          </p:cNvSpPr>
          <p:nvPr/>
        </p:nvSpPr>
        <p:spPr bwMode="auto">
          <a:xfrm flipH="1">
            <a:off x="7391400" y="4876800"/>
            <a:ext cx="1219200" cy="0"/>
          </a:xfrm>
          <a:prstGeom prst="line">
            <a:avLst/>
          </a:prstGeom>
          <a:noFill/>
          <a:ln w="19050">
            <a:solidFill>
              <a:srgbClr val="FF0000"/>
            </a:solidFill>
            <a:round/>
            <a:headEnd/>
            <a:tailEnd/>
          </a:ln>
        </p:spPr>
        <p:txBody>
          <a:bodyPr/>
          <a:lstStyle/>
          <a:p>
            <a:endParaRPr lang="en-US"/>
          </a:p>
        </p:txBody>
      </p:sp>
      <p:sp>
        <p:nvSpPr>
          <p:cNvPr id="6153" name="Line 9"/>
          <p:cNvSpPr>
            <a:spLocks noChangeShapeType="1"/>
          </p:cNvSpPr>
          <p:nvPr/>
        </p:nvSpPr>
        <p:spPr bwMode="auto">
          <a:xfrm flipH="1" flipV="1">
            <a:off x="6553200" y="4343400"/>
            <a:ext cx="838200" cy="533400"/>
          </a:xfrm>
          <a:prstGeom prst="line">
            <a:avLst/>
          </a:prstGeom>
          <a:noFill/>
          <a:ln w="28575">
            <a:solidFill>
              <a:srgbClr val="FF0000"/>
            </a:solidFill>
            <a:round/>
            <a:headEnd/>
            <a:tailEnd/>
          </a:ln>
        </p:spPr>
        <p:txBody>
          <a:bodyPr/>
          <a:lstStyle/>
          <a:p>
            <a:endParaRPr lang="en-US"/>
          </a:p>
        </p:txBody>
      </p:sp>
      <p:sp>
        <p:nvSpPr>
          <p:cNvPr id="6154" name="Line 14"/>
          <p:cNvSpPr>
            <a:spLocks noChangeShapeType="1"/>
          </p:cNvSpPr>
          <p:nvPr/>
        </p:nvSpPr>
        <p:spPr bwMode="auto">
          <a:xfrm flipH="1">
            <a:off x="7391400" y="3962400"/>
            <a:ext cx="533400" cy="533400"/>
          </a:xfrm>
          <a:prstGeom prst="line">
            <a:avLst/>
          </a:prstGeom>
          <a:noFill/>
          <a:ln w="9525">
            <a:solidFill>
              <a:schemeClr val="tx1"/>
            </a:solidFill>
            <a:round/>
            <a:headEnd/>
            <a:tailEnd type="triangle" w="med" len="med"/>
          </a:ln>
        </p:spPr>
        <p:txBody>
          <a:bodyPr/>
          <a:lstStyle/>
          <a:p>
            <a:endParaRPr lang="en-US"/>
          </a:p>
        </p:txBody>
      </p:sp>
      <p:sp>
        <p:nvSpPr>
          <p:cNvPr id="6155" name="Line 15"/>
          <p:cNvSpPr>
            <a:spLocks noChangeShapeType="1"/>
          </p:cNvSpPr>
          <p:nvPr/>
        </p:nvSpPr>
        <p:spPr bwMode="auto">
          <a:xfrm flipH="1">
            <a:off x="7620000" y="3352800"/>
            <a:ext cx="609600" cy="76200"/>
          </a:xfrm>
          <a:prstGeom prst="line">
            <a:avLst/>
          </a:prstGeom>
          <a:noFill/>
          <a:ln w="9525">
            <a:solidFill>
              <a:schemeClr val="tx1"/>
            </a:solidFill>
            <a:round/>
            <a:headEnd/>
            <a:tailEnd type="triangle" w="med" len="med"/>
          </a:ln>
        </p:spPr>
        <p:txBody>
          <a:bodyPr/>
          <a:lstStyle/>
          <a:p>
            <a:endParaRPr lang="en-US"/>
          </a:p>
        </p:txBody>
      </p:sp>
      <p:sp>
        <p:nvSpPr>
          <p:cNvPr id="6156" name="Line 16"/>
          <p:cNvSpPr>
            <a:spLocks noChangeShapeType="1"/>
          </p:cNvSpPr>
          <p:nvPr/>
        </p:nvSpPr>
        <p:spPr bwMode="auto">
          <a:xfrm flipH="1">
            <a:off x="7391400" y="2057400"/>
            <a:ext cx="533400" cy="533400"/>
          </a:xfrm>
          <a:prstGeom prst="line">
            <a:avLst/>
          </a:prstGeom>
          <a:noFill/>
          <a:ln w="9525">
            <a:solidFill>
              <a:schemeClr val="tx1"/>
            </a:solidFill>
            <a:round/>
            <a:headEnd/>
            <a:tailEnd type="triangle" w="med" len="med"/>
          </a:ln>
        </p:spPr>
        <p:txBody>
          <a:bodyPr/>
          <a:lstStyle/>
          <a:p>
            <a:endParaRPr lang="en-US"/>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533400" y="685800"/>
            <a:ext cx="7772400" cy="990600"/>
          </a:xfrm>
        </p:spPr>
        <p:txBody>
          <a:bodyPr>
            <a:normAutofit fontScale="90000"/>
          </a:bodyPr>
          <a:lstStyle/>
          <a:p>
            <a:pPr eaLnBrk="1" hangingPunct="1"/>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this Angle?</a:t>
            </a:r>
          </a:p>
        </p:txBody>
      </p:sp>
      <p:sp>
        <p:nvSpPr>
          <p:cNvPr id="7171" name="Line 4"/>
          <p:cNvSpPr>
            <a:spLocks noChangeShapeType="1"/>
          </p:cNvSpPr>
          <p:nvPr/>
        </p:nvSpPr>
        <p:spPr bwMode="auto">
          <a:xfrm flipH="1">
            <a:off x="2590800" y="1524000"/>
            <a:ext cx="4343400" cy="1600200"/>
          </a:xfrm>
          <a:prstGeom prst="line">
            <a:avLst/>
          </a:prstGeom>
          <a:noFill/>
          <a:ln w="38100">
            <a:solidFill>
              <a:srgbClr val="FF0000"/>
            </a:solidFill>
            <a:round/>
            <a:headEnd/>
            <a:tailEnd/>
          </a:ln>
        </p:spPr>
        <p:txBody>
          <a:bodyPr/>
          <a:lstStyle/>
          <a:p>
            <a:endParaRPr lang="en-US"/>
          </a:p>
        </p:txBody>
      </p:sp>
      <p:sp>
        <p:nvSpPr>
          <p:cNvPr id="7172" name="Line 5"/>
          <p:cNvSpPr>
            <a:spLocks noChangeShapeType="1"/>
          </p:cNvSpPr>
          <p:nvPr/>
        </p:nvSpPr>
        <p:spPr bwMode="auto">
          <a:xfrm>
            <a:off x="2590800" y="3124200"/>
            <a:ext cx="4648200" cy="0"/>
          </a:xfrm>
          <a:prstGeom prst="line">
            <a:avLst/>
          </a:prstGeom>
          <a:noFill/>
          <a:ln w="38100">
            <a:solidFill>
              <a:srgbClr val="FF0000"/>
            </a:solidFill>
            <a:round/>
            <a:headEnd/>
            <a:tailEnd/>
          </a:ln>
        </p:spPr>
        <p:txBody>
          <a:bodyPr/>
          <a:lstStyle/>
          <a:p>
            <a:endParaRPr lang="en-US"/>
          </a:p>
        </p:txBody>
      </p:sp>
      <p:sp>
        <p:nvSpPr>
          <p:cNvPr id="7173" name="Text Box 6"/>
          <p:cNvSpPr txBox="1">
            <a:spLocks noChangeArrowheads="1"/>
          </p:cNvSpPr>
          <p:nvPr/>
        </p:nvSpPr>
        <p:spPr bwMode="auto">
          <a:xfrm>
            <a:off x="1295400" y="3276600"/>
            <a:ext cx="6019800" cy="2462213"/>
          </a:xfrm>
          <a:prstGeom prst="rect">
            <a:avLst/>
          </a:prstGeom>
          <a:noFill/>
          <a:ln w="9525">
            <a:noFill/>
            <a:miter lim="800000"/>
            <a:headEnd/>
            <a:tailEnd/>
          </a:ln>
        </p:spPr>
        <p:txBody>
          <a:bodyPr wrap="square">
            <a:spAutoFit/>
          </a:bodyPr>
          <a:lstStyle/>
          <a:p>
            <a:pPr marL="457200" indent="-457200">
              <a:spcBef>
                <a:spcPct val="50000"/>
              </a:spcBef>
            </a:pPr>
            <a:r>
              <a:rPr lang="en-US" sz="2800" b="1" dirty="0">
                <a:latin typeface="Times New Roman" pitchFamily="18" charset="0"/>
              </a:rPr>
              <a:t>Click on the correct answer below</a:t>
            </a:r>
          </a:p>
          <a:p>
            <a:pPr marL="914400" lvl="1" indent="-457200">
              <a:spcBef>
                <a:spcPct val="50000"/>
              </a:spcBef>
              <a:buAutoNum type="arabicPeriod"/>
            </a:pPr>
            <a:r>
              <a:rPr lang="en-US" sz="2800" dirty="0" smtClean="0">
                <a:solidFill>
                  <a:schemeClr val="tx1">
                    <a:lumMod val="95000"/>
                    <a:lumOff val="5000"/>
                  </a:schemeClr>
                </a:solidFill>
                <a:latin typeface="Times New Roman" pitchFamily="18" charset="0"/>
              </a:rPr>
              <a:t>A </a:t>
            </a:r>
            <a:r>
              <a:rPr lang="en-US" sz="2800" dirty="0">
                <a:solidFill>
                  <a:schemeClr val="tx1">
                    <a:lumMod val="95000"/>
                    <a:lumOff val="5000"/>
                  </a:schemeClr>
                </a:solidFill>
                <a:latin typeface="Times New Roman" pitchFamily="18" charset="0"/>
              </a:rPr>
              <a:t>Right </a:t>
            </a:r>
            <a:r>
              <a:rPr lang="en-US" sz="2800" dirty="0" smtClean="0">
                <a:solidFill>
                  <a:schemeClr val="tx1">
                    <a:lumMod val="95000"/>
                    <a:lumOff val="5000"/>
                  </a:schemeClr>
                </a:solidFill>
                <a:latin typeface="Times New Roman" pitchFamily="18" charset="0"/>
              </a:rPr>
              <a:t>Angle</a:t>
            </a:r>
          </a:p>
          <a:p>
            <a:pPr marL="914400" lvl="1" indent="-457200">
              <a:spcBef>
                <a:spcPct val="50000"/>
              </a:spcBef>
              <a:buFontTx/>
              <a:buAutoNum type="arabicPeriod"/>
            </a:pPr>
            <a:r>
              <a:rPr lang="en-US" sz="2800" dirty="0" smtClean="0">
                <a:solidFill>
                  <a:schemeClr val="tx1">
                    <a:lumMod val="95000"/>
                    <a:lumOff val="5000"/>
                  </a:schemeClr>
                </a:solidFill>
                <a:latin typeface="Times New Roman" pitchFamily="18" charset="0"/>
              </a:rPr>
              <a:t>An Acute Angle</a:t>
            </a:r>
          </a:p>
          <a:p>
            <a:pPr marL="914400" lvl="1" indent="-457200">
              <a:spcBef>
                <a:spcPct val="50000"/>
              </a:spcBef>
              <a:buFontTx/>
              <a:buAutoNum type="arabicPeriod"/>
            </a:pPr>
            <a:r>
              <a:rPr lang="en-US" sz="2800" dirty="0" smtClean="0">
                <a:solidFill>
                  <a:schemeClr val="tx1">
                    <a:lumMod val="95000"/>
                    <a:lumOff val="5000"/>
                  </a:schemeClr>
                </a:solidFill>
                <a:latin typeface="Times New Roman" pitchFamily="18" charset="0"/>
              </a:rPr>
              <a:t>An Obtuse Angle</a:t>
            </a: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33400" y="304800"/>
            <a:ext cx="7772400" cy="1143000"/>
          </a:xfrm>
        </p:spPr>
        <p:txBody>
          <a:bodyPr/>
          <a:lstStyle/>
          <a:p>
            <a:pPr eaLnBrk="1" hangingPunct="1"/>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this Angle?</a:t>
            </a:r>
          </a:p>
        </p:txBody>
      </p:sp>
      <p:sp>
        <p:nvSpPr>
          <p:cNvPr id="10243" name="Line 3"/>
          <p:cNvSpPr>
            <a:spLocks noChangeShapeType="1"/>
          </p:cNvSpPr>
          <p:nvPr/>
        </p:nvSpPr>
        <p:spPr bwMode="auto">
          <a:xfrm flipH="1">
            <a:off x="2590800" y="1828800"/>
            <a:ext cx="0" cy="2286000"/>
          </a:xfrm>
          <a:prstGeom prst="line">
            <a:avLst/>
          </a:prstGeom>
          <a:noFill/>
          <a:ln w="38100">
            <a:solidFill>
              <a:srgbClr val="FF0000"/>
            </a:solidFill>
            <a:round/>
            <a:headEnd/>
            <a:tailEnd/>
          </a:ln>
        </p:spPr>
        <p:txBody>
          <a:bodyPr/>
          <a:lstStyle/>
          <a:p>
            <a:endParaRPr lang="en-US"/>
          </a:p>
        </p:txBody>
      </p:sp>
      <p:sp>
        <p:nvSpPr>
          <p:cNvPr id="10244" name="Line 4"/>
          <p:cNvSpPr>
            <a:spLocks noChangeShapeType="1"/>
          </p:cNvSpPr>
          <p:nvPr/>
        </p:nvSpPr>
        <p:spPr bwMode="auto">
          <a:xfrm>
            <a:off x="2590800" y="4114800"/>
            <a:ext cx="3200400" cy="0"/>
          </a:xfrm>
          <a:prstGeom prst="line">
            <a:avLst/>
          </a:prstGeom>
          <a:noFill/>
          <a:ln w="38100">
            <a:solidFill>
              <a:srgbClr val="FF0000"/>
            </a:solidFill>
            <a:round/>
            <a:headEnd/>
            <a:tailEnd/>
          </a:ln>
        </p:spPr>
        <p:txBody>
          <a:bodyPr/>
          <a:lstStyle/>
          <a:p>
            <a:endParaRPr lang="en-US"/>
          </a:p>
        </p:txBody>
      </p:sp>
      <p:sp>
        <p:nvSpPr>
          <p:cNvPr id="10245" name="Text Box 5"/>
          <p:cNvSpPr txBox="1">
            <a:spLocks noChangeArrowheads="1"/>
          </p:cNvSpPr>
          <p:nvPr/>
        </p:nvSpPr>
        <p:spPr bwMode="auto">
          <a:xfrm>
            <a:off x="1295400" y="4495800"/>
            <a:ext cx="6019800" cy="2123658"/>
          </a:xfrm>
          <a:prstGeom prst="rect">
            <a:avLst/>
          </a:prstGeom>
          <a:noFill/>
          <a:ln w="9525">
            <a:noFill/>
            <a:miter lim="800000"/>
            <a:headEnd/>
            <a:tailEnd/>
          </a:ln>
        </p:spPr>
        <p:txBody>
          <a:bodyPr>
            <a:spAutoFit/>
          </a:bodyPr>
          <a:lstStyle/>
          <a:p>
            <a:pPr marL="457200" indent="-457200">
              <a:spcBef>
                <a:spcPct val="50000"/>
              </a:spcBef>
            </a:pPr>
            <a:r>
              <a:rPr lang="en-US" sz="2400" b="1" dirty="0">
                <a:latin typeface="Times New Roman" pitchFamily="18" charset="0"/>
              </a:rPr>
              <a:t>Click on the correct answer below</a:t>
            </a:r>
          </a:p>
          <a:p>
            <a:pPr marL="914400" lvl="1" indent="-457200">
              <a:spcBef>
                <a:spcPct val="50000"/>
              </a:spcBef>
              <a:buAutoNum type="arabicPeriod"/>
            </a:pPr>
            <a:r>
              <a:rPr lang="en-US" sz="2400" dirty="0" smtClean="0">
                <a:latin typeface="Times New Roman" pitchFamily="18" charset="0"/>
              </a:rPr>
              <a:t>A </a:t>
            </a:r>
            <a:r>
              <a:rPr lang="en-US" sz="2400" dirty="0">
                <a:latin typeface="Times New Roman" pitchFamily="18" charset="0"/>
              </a:rPr>
              <a:t>Right </a:t>
            </a:r>
            <a:r>
              <a:rPr lang="en-US" sz="2400" dirty="0" smtClean="0">
                <a:latin typeface="Times New Roman" pitchFamily="18" charset="0"/>
              </a:rPr>
              <a:t>Angle</a:t>
            </a:r>
          </a:p>
          <a:p>
            <a:pPr marL="914400" lvl="1" indent="-457200">
              <a:spcBef>
                <a:spcPct val="50000"/>
              </a:spcBef>
              <a:buFontTx/>
              <a:buAutoNum type="arabicPeriod"/>
            </a:pPr>
            <a:r>
              <a:rPr lang="en-US" sz="2400" dirty="0" smtClean="0">
                <a:latin typeface="Times New Roman" pitchFamily="18" charset="0"/>
              </a:rPr>
              <a:t>An Acute Angle</a:t>
            </a:r>
          </a:p>
          <a:p>
            <a:pPr marL="914400" lvl="1" indent="-457200">
              <a:spcBef>
                <a:spcPct val="50000"/>
              </a:spcBef>
              <a:buFontTx/>
              <a:buAutoNum type="arabicPeriod"/>
            </a:pPr>
            <a:r>
              <a:rPr lang="en-US" sz="2400" dirty="0" smtClean="0">
                <a:latin typeface="Times New Roman" pitchFamily="18" charset="0"/>
              </a:rPr>
              <a:t>An Obtuse Angle</a:t>
            </a:r>
          </a:p>
        </p:txBody>
      </p:sp>
      <p:sp>
        <p:nvSpPr>
          <p:cNvPr id="10247" name="Text Box 7"/>
          <p:cNvSpPr txBox="1">
            <a:spLocks noChangeArrowheads="1"/>
          </p:cNvSpPr>
          <p:nvPr/>
        </p:nvSpPr>
        <p:spPr bwMode="auto">
          <a:xfrm>
            <a:off x="228600" y="1676400"/>
            <a:ext cx="6019800" cy="400110"/>
          </a:xfrm>
          <a:prstGeom prst="rect">
            <a:avLst/>
          </a:prstGeom>
          <a:noFill/>
          <a:ln w="9525">
            <a:noFill/>
            <a:miter lim="800000"/>
            <a:headEnd/>
            <a:tailEnd/>
          </a:ln>
        </p:spPr>
        <p:txBody>
          <a:bodyPr>
            <a:spAutoFit/>
          </a:bodyPr>
          <a:lstStyle/>
          <a:p>
            <a:pPr marL="457200" indent="-457200">
              <a:spcBef>
                <a:spcPct val="50000"/>
              </a:spcBef>
            </a:pPr>
            <a:r>
              <a:rPr lang="en-US" sz="2000" b="1" dirty="0" smtClean="0">
                <a:latin typeface="Times New Roman" pitchFamily="18" charset="0"/>
              </a:rPr>
              <a:t>An </a:t>
            </a:r>
            <a:r>
              <a:rPr lang="en-US" sz="2000" b="1" dirty="0">
                <a:latin typeface="Times New Roman" pitchFamily="18" charset="0"/>
              </a:rPr>
              <a:t>Acute Angle</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762000" y="457200"/>
            <a:ext cx="7772400" cy="1143000"/>
          </a:xfrm>
        </p:spPr>
        <p:txBody>
          <a:bodyPr/>
          <a:lstStyle/>
          <a:p>
            <a:pPr eaLnBrk="1" hangingPunct="1"/>
            <a:r>
              <a:rPr lang="en-US" sz="66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is this Angle?</a:t>
            </a:r>
          </a:p>
        </p:txBody>
      </p:sp>
      <p:sp>
        <p:nvSpPr>
          <p:cNvPr id="13315" name="Line 3"/>
          <p:cNvSpPr>
            <a:spLocks noChangeShapeType="1"/>
          </p:cNvSpPr>
          <p:nvPr/>
        </p:nvSpPr>
        <p:spPr bwMode="auto">
          <a:xfrm>
            <a:off x="1600200" y="2286000"/>
            <a:ext cx="1524000" cy="1828800"/>
          </a:xfrm>
          <a:prstGeom prst="line">
            <a:avLst/>
          </a:prstGeom>
          <a:noFill/>
          <a:ln w="38100">
            <a:solidFill>
              <a:srgbClr val="FF0000"/>
            </a:solidFill>
            <a:round/>
            <a:headEnd/>
            <a:tailEnd/>
          </a:ln>
        </p:spPr>
        <p:txBody>
          <a:bodyPr/>
          <a:lstStyle/>
          <a:p>
            <a:endParaRPr lang="en-US"/>
          </a:p>
        </p:txBody>
      </p:sp>
      <p:sp>
        <p:nvSpPr>
          <p:cNvPr id="13316" name="Line 4"/>
          <p:cNvSpPr>
            <a:spLocks noChangeShapeType="1"/>
          </p:cNvSpPr>
          <p:nvPr/>
        </p:nvSpPr>
        <p:spPr bwMode="auto">
          <a:xfrm>
            <a:off x="3124200" y="4114800"/>
            <a:ext cx="3733800" cy="0"/>
          </a:xfrm>
          <a:prstGeom prst="line">
            <a:avLst/>
          </a:prstGeom>
          <a:noFill/>
          <a:ln w="38100">
            <a:solidFill>
              <a:srgbClr val="FF0000"/>
            </a:solidFill>
            <a:round/>
            <a:headEnd/>
            <a:tailEnd/>
          </a:ln>
        </p:spPr>
        <p:txBody>
          <a:bodyPr/>
          <a:lstStyle/>
          <a:p>
            <a:endParaRPr lang="en-US"/>
          </a:p>
        </p:txBody>
      </p:sp>
      <p:sp>
        <p:nvSpPr>
          <p:cNvPr id="13317" name="Text Box 5"/>
          <p:cNvSpPr txBox="1">
            <a:spLocks noChangeArrowheads="1"/>
          </p:cNvSpPr>
          <p:nvPr/>
        </p:nvSpPr>
        <p:spPr bwMode="auto">
          <a:xfrm>
            <a:off x="1295400" y="4343400"/>
            <a:ext cx="6019800" cy="2123658"/>
          </a:xfrm>
          <a:prstGeom prst="rect">
            <a:avLst/>
          </a:prstGeom>
          <a:noFill/>
          <a:ln w="9525">
            <a:noFill/>
            <a:miter lim="800000"/>
            <a:headEnd/>
            <a:tailEnd/>
          </a:ln>
        </p:spPr>
        <p:txBody>
          <a:bodyPr>
            <a:spAutoFit/>
          </a:bodyPr>
          <a:lstStyle/>
          <a:p>
            <a:pPr marL="457200" indent="-457200">
              <a:spcBef>
                <a:spcPct val="50000"/>
              </a:spcBef>
            </a:pPr>
            <a:r>
              <a:rPr lang="en-US" sz="2400" b="1" dirty="0">
                <a:latin typeface="Times New Roman" pitchFamily="18" charset="0"/>
              </a:rPr>
              <a:t>Click on the correct answer below</a:t>
            </a:r>
          </a:p>
          <a:p>
            <a:pPr marL="457200" indent="-457200">
              <a:spcBef>
                <a:spcPct val="50000"/>
              </a:spcBef>
              <a:buAutoNum type="arabicPeriod"/>
            </a:pPr>
            <a:r>
              <a:rPr lang="en-US" sz="2400" dirty="0" smtClean="0">
                <a:latin typeface="Times New Roman" pitchFamily="18" charset="0"/>
              </a:rPr>
              <a:t>A </a:t>
            </a:r>
            <a:r>
              <a:rPr lang="en-US" sz="2400" dirty="0">
                <a:latin typeface="Times New Roman" pitchFamily="18" charset="0"/>
              </a:rPr>
              <a:t>Right </a:t>
            </a:r>
            <a:r>
              <a:rPr lang="en-US" sz="2400" dirty="0" smtClean="0">
                <a:latin typeface="Times New Roman" pitchFamily="18" charset="0"/>
              </a:rPr>
              <a:t>Angle</a:t>
            </a:r>
          </a:p>
          <a:p>
            <a:pPr marL="457200" indent="-457200">
              <a:spcBef>
                <a:spcPct val="50000"/>
              </a:spcBef>
              <a:buAutoNum type="arabicPeriod"/>
            </a:pPr>
            <a:r>
              <a:rPr lang="en-US" sz="2400" dirty="0" smtClean="0">
                <a:latin typeface="Times New Roman" pitchFamily="18" charset="0"/>
              </a:rPr>
              <a:t>An Acute Angle</a:t>
            </a:r>
          </a:p>
          <a:p>
            <a:pPr marL="457200" indent="-457200">
              <a:spcBef>
                <a:spcPct val="50000"/>
              </a:spcBef>
              <a:buAutoNum type="arabicPeriod"/>
            </a:pPr>
            <a:r>
              <a:rPr lang="en-US" sz="2400" dirty="0" smtClean="0">
                <a:latin typeface="Times New Roman" pitchFamily="18" charset="0"/>
              </a:rPr>
              <a:t> An Obtuse Angle</a:t>
            </a:r>
            <a:endParaRPr lang="en-US" sz="2400" dirty="0">
              <a:latin typeface="Times New Roman" pitchFamily="18" charset="0"/>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457200" y="457200"/>
            <a:ext cx="8229600" cy="1143000"/>
          </a:xfrm>
        </p:spPr>
        <p:txBody>
          <a:bodyPr/>
          <a:lstStyle/>
          <a:p>
            <a:pPr eaLnBrk="1" hangingPunct="1"/>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Let’s Measure Some Angles</a:t>
            </a:r>
          </a:p>
        </p:txBody>
      </p:sp>
      <p:pic>
        <p:nvPicPr>
          <p:cNvPr id="16387" name="Picture 4"/>
          <p:cNvPicPr>
            <a:picLocks noChangeAspect="1" noChangeArrowheads="1"/>
          </p:cNvPicPr>
          <p:nvPr/>
        </p:nvPicPr>
        <p:blipFill>
          <a:blip r:embed="rId3" cstate="print"/>
          <a:srcRect/>
          <a:stretch>
            <a:fillRect/>
          </a:stretch>
        </p:blipFill>
        <p:spPr bwMode="auto">
          <a:xfrm>
            <a:off x="4471988" y="3333750"/>
            <a:ext cx="200025" cy="190500"/>
          </a:xfrm>
          <a:prstGeom prst="rect">
            <a:avLst/>
          </a:prstGeom>
          <a:noFill/>
          <a:ln w="9525">
            <a:noFill/>
            <a:miter lim="800000"/>
            <a:headEnd/>
            <a:tailEnd/>
          </a:ln>
        </p:spPr>
      </p:pic>
      <p:pic>
        <p:nvPicPr>
          <p:cNvPr id="16388" name="Picture 5" descr="protractor"/>
          <p:cNvPicPr>
            <a:picLocks noChangeAspect="1" noChangeArrowheads="1"/>
          </p:cNvPicPr>
          <p:nvPr/>
        </p:nvPicPr>
        <p:blipFill>
          <a:blip r:embed="rId4" cstate="print"/>
          <a:srcRect/>
          <a:stretch>
            <a:fillRect/>
          </a:stretch>
        </p:blipFill>
        <p:spPr bwMode="auto">
          <a:xfrm>
            <a:off x="914400" y="1524000"/>
            <a:ext cx="7696200" cy="4292600"/>
          </a:xfrm>
          <a:prstGeom prst="rect">
            <a:avLst/>
          </a:prstGeom>
          <a:noFill/>
          <a:ln w="9525">
            <a:noFill/>
            <a:miter lim="800000"/>
            <a:headEnd/>
            <a:tailEnd/>
          </a:ln>
        </p:spPr>
      </p:pic>
      <p:sp>
        <p:nvSpPr>
          <p:cNvPr id="16389" name="Text Box 6"/>
          <p:cNvSpPr txBox="1">
            <a:spLocks noChangeArrowheads="1"/>
          </p:cNvSpPr>
          <p:nvPr/>
        </p:nvSpPr>
        <p:spPr bwMode="auto">
          <a:xfrm>
            <a:off x="2286000" y="5943600"/>
            <a:ext cx="5105400" cy="369332"/>
          </a:xfrm>
          <a:prstGeom prst="rect">
            <a:avLst/>
          </a:prstGeom>
          <a:noFill/>
          <a:ln w="9525">
            <a:noFill/>
            <a:miter lim="800000"/>
            <a:headEnd/>
            <a:tailEnd/>
          </a:ln>
        </p:spPr>
        <p:txBody>
          <a:bodyPr>
            <a:spAutoFit/>
          </a:bodyPr>
          <a:lstStyle/>
          <a:p>
            <a:pPr algn="ctr"/>
            <a:r>
              <a:rPr lang="en-US" b="1" dirty="0">
                <a:latin typeface="Times New Roman" pitchFamily="18" charset="0"/>
              </a:rPr>
              <a:t>To measure angles, we use a Protractor</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pPr eaLnBrk="1" hangingPunct="1"/>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 Right Angle is 90</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Times New Roman" pitchFamily="18" charset="0"/>
              </a:rPr>
              <a:t>°</a:t>
            </a:r>
            <a:endPar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7411" name="Line 5"/>
          <p:cNvSpPr>
            <a:spLocks noChangeShapeType="1"/>
          </p:cNvSpPr>
          <p:nvPr/>
        </p:nvSpPr>
        <p:spPr bwMode="auto">
          <a:xfrm>
            <a:off x="4343400" y="1752600"/>
            <a:ext cx="0" cy="3886200"/>
          </a:xfrm>
          <a:prstGeom prst="line">
            <a:avLst/>
          </a:prstGeom>
          <a:noFill/>
          <a:ln w="57150">
            <a:solidFill>
              <a:srgbClr val="FF0000"/>
            </a:solidFill>
            <a:round/>
            <a:headEnd/>
            <a:tailEnd/>
          </a:ln>
        </p:spPr>
        <p:txBody>
          <a:bodyPr/>
          <a:lstStyle/>
          <a:p>
            <a:endParaRPr lang="en-US"/>
          </a:p>
        </p:txBody>
      </p:sp>
      <p:sp>
        <p:nvSpPr>
          <p:cNvPr id="17412" name="Line 6"/>
          <p:cNvSpPr>
            <a:spLocks noChangeShapeType="1"/>
          </p:cNvSpPr>
          <p:nvPr/>
        </p:nvSpPr>
        <p:spPr bwMode="auto">
          <a:xfrm>
            <a:off x="4267200" y="5562600"/>
            <a:ext cx="4572000" cy="0"/>
          </a:xfrm>
          <a:prstGeom prst="line">
            <a:avLst/>
          </a:prstGeom>
          <a:noFill/>
          <a:ln w="57150">
            <a:solidFill>
              <a:srgbClr val="FF0000"/>
            </a:solidFill>
            <a:round/>
            <a:headEnd/>
            <a:tailEnd/>
          </a:ln>
        </p:spPr>
        <p:txBody>
          <a:bodyPr/>
          <a:lstStyle/>
          <a:p>
            <a:endParaRPr lang="en-US"/>
          </a:p>
        </p:txBody>
      </p:sp>
      <p:pic>
        <p:nvPicPr>
          <p:cNvPr id="17413" name="Picture 7" descr="protractor"/>
          <p:cNvPicPr>
            <a:picLocks noChangeAspect="1" noChangeArrowheads="1"/>
          </p:cNvPicPr>
          <p:nvPr/>
        </p:nvPicPr>
        <p:blipFill>
          <a:blip r:embed="rId4" cstate="print"/>
          <a:srcRect/>
          <a:stretch>
            <a:fillRect/>
          </a:stretch>
        </p:blipFill>
        <p:spPr bwMode="auto">
          <a:xfrm>
            <a:off x="1295400" y="2514600"/>
            <a:ext cx="6043613" cy="3371850"/>
          </a:xfrm>
          <a:prstGeom prst="rect">
            <a:avLst/>
          </a:prstGeom>
          <a:noFill/>
          <a:ln w="9525">
            <a:noFill/>
            <a:miter lim="800000"/>
            <a:headEnd/>
            <a:tailEnd/>
          </a:ln>
        </p:spPr>
      </p:pic>
      <p:sp>
        <p:nvSpPr>
          <p:cNvPr id="17414" name="Line 9"/>
          <p:cNvSpPr>
            <a:spLocks noChangeShapeType="1"/>
          </p:cNvSpPr>
          <p:nvPr/>
        </p:nvSpPr>
        <p:spPr bwMode="auto">
          <a:xfrm>
            <a:off x="4267200" y="5562600"/>
            <a:ext cx="3124200" cy="0"/>
          </a:xfrm>
          <a:prstGeom prst="line">
            <a:avLst/>
          </a:prstGeom>
          <a:noFill/>
          <a:ln w="57150">
            <a:solidFill>
              <a:srgbClr val="FF0000"/>
            </a:solidFill>
            <a:round/>
            <a:headEnd/>
            <a:tailEnd/>
          </a:ln>
        </p:spPr>
        <p:txBody>
          <a:bodyPr/>
          <a:lstStyle/>
          <a:p>
            <a:endParaRPr lang="en-US"/>
          </a:p>
        </p:txBody>
      </p:sp>
      <p:sp>
        <p:nvSpPr>
          <p:cNvPr id="17415" name="Line 10"/>
          <p:cNvSpPr>
            <a:spLocks noChangeShapeType="1"/>
          </p:cNvSpPr>
          <p:nvPr/>
        </p:nvSpPr>
        <p:spPr bwMode="auto">
          <a:xfrm>
            <a:off x="4343400" y="2362200"/>
            <a:ext cx="0" cy="3200400"/>
          </a:xfrm>
          <a:prstGeom prst="line">
            <a:avLst/>
          </a:prstGeom>
          <a:noFill/>
          <a:ln w="57150">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609600" y="685800"/>
            <a:ext cx="8153400" cy="838200"/>
          </a:xfrm>
        </p:spPr>
        <p:txBody>
          <a:bodyPr>
            <a:noAutofit/>
          </a:bodyPr>
          <a:lstStyle/>
          <a:p>
            <a:pPr eaLnBrk="1" hangingPunct="1"/>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 Acute Angle is less than 90</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Times New Roman" pitchFamily="18" charset="0"/>
              </a:rPr>
              <a:t>°</a:t>
            </a:r>
            <a:endPar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8435" name="Line 4"/>
          <p:cNvSpPr>
            <a:spLocks noChangeShapeType="1"/>
          </p:cNvSpPr>
          <p:nvPr/>
        </p:nvSpPr>
        <p:spPr bwMode="auto">
          <a:xfrm>
            <a:off x="4267200" y="5562600"/>
            <a:ext cx="4572000" cy="0"/>
          </a:xfrm>
          <a:prstGeom prst="line">
            <a:avLst/>
          </a:prstGeom>
          <a:noFill/>
          <a:ln w="57150">
            <a:solidFill>
              <a:srgbClr val="FF0000"/>
            </a:solidFill>
            <a:round/>
            <a:headEnd/>
            <a:tailEnd/>
          </a:ln>
        </p:spPr>
        <p:txBody>
          <a:bodyPr/>
          <a:lstStyle/>
          <a:p>
            <a:endParaRPr lang="en-US"/>
          </a:p>
        </p:txBody>
      </p:sp>
      <p:pic>
        <p:nvPicPr>
          <p:cNvPr id="18436" name="Picture 5" descr="protractor"/>
          <p:cNvPicPr>
            <a:picLocks noChangeAspect="1" noChangeArrowheads="1"/>
          </p:cNvPicPr>
          <p:nvPr/>
        </p:nvPicPr>
        <p:blipFill>
          <a:blip r:embed="rId4" cstate="print"/>
          <a:srcRect/>
          <a:stretch>
            <a:fillRect/>
          </a:stretch>
        </p:blipFill>
        <p:spPr bwMode="auto">
          <a:xfrm>
            <a:off x="1295400" y="2514600"/>
            <a:ext cx="6043613" cy="3371850"/>
          </a:xfrm>
          <a:prstGeom prst="rect">
            <a:avLst/>
          </a:prstGeom>
          <a:noFill/>
          <a:ln w="9525">
            <a:noFill/>
            <a:miter lim="800000"/>
            <a:headEnd/>
            <a:tailEnd/>
          </a:ln>
        </p:spPr>
      </p:pic>
      <p:sp>
        <p:nvSpPr>
          <p:cNvPr id="18437" name="Line 6"/>
          <p:cNvSpPr>
            <a:spLocks noChangeShapeType="1"/>
          </p:cNvSpPr>
          <p:nvPr/>
        </p:nvSpPr>
        <p:spPr bwMode="auto">
          <a:xfrm>
            <a:off x="4267200" y="5562600"/>
            <a:ext cx="3124200" cy="0"/>
          </a:xfrm>
          <a:prstGeom prst="line">
            <a:avLst/>
          </a:prstGeom>
          <a:noFill/>
          <a:ln w="57150">
            <a:solidFill>
              <a:srgbClr val="FF0000"/>
            </a:solidFill>
            <a:round/>
            <a:headEnd/>
            <a:tailEnd/>
          </a:ln>
        </p:spPr>
        <p:txBody>
          <a:bodyPr/>
          <a:lstStyle/>
          <a:p>
            <a:endParaRPr lang="en-US"/>
          </a:p>
        </p:txBody>
      </p:sp>
      <p:sp>
        <p:nvSpPr>
          <p:cNvPr id="18438" name="Line 7"/>
          <p:cNvSpPr>
            <a:spLocks noChangeShapeType="1"/>
          </p:cNvSpPr>
          <p:nvPr/>
        </p:nvSpPr>
        <p:spPr bwMode="auto">
          <a:xfrm flipH="1">
            <a:off x="4343400" y="1676400"/>
            <a:ext cx="3810000" cy="3886200"/>
          </a:xfrm>
          <a:prstGeom prst="line">
            <a:avLst/>
          </a:prstGeom>
          <a:noFill/>
          <a:ln w="57150">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normAutofit fontScale="90000"/>
          </a:bodyPr>
          <a:lstStyle/>
          <a:p>
            <a:pP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Here are more acute angles- both less than 90 degrees.</a:t>
            </a:r>
          </a:p>
        </p:txBody>
      </p:sp>
      <p:pic>
        <p:nvPicPr>
          <p:cNvPr id="19459" name="Picture 3" descr="protractor"/>
          <p:cNvPicPr>
            <a:picLocks noChangeAspect="1" noChangeArrowheads="1"/>
          </p:cNvPicPr>
          <p:nvPr/>
        </p:nvPicPr>
        <p:blipFill>
          <a:blip r:embed="rId4" cstate="print"/>
          <a:srcRect/>
          <a:stretch>
            <a:fillRect/>
          </a:stretch>
        </p:blipFill>
        <p:spPr bwMode="auto">
          <a:xfrm>
            <a:off x="609600" y="3048000"/>
            <a:ext cx="3705225" cy="2066925"/>
          </a:xfrm>
          <a:prstGeom prst="rect">
            <a:avLst/>
          </a:prstGeom>
          <a:noFill/>
          <a:ln w="9525">
            <a:noFill/>
            <a:miter lim="800000"/>
            <a:headEnd/>
            <a:tailEnd/>
          </a:ln>
        </p:spPr>
      </p:pic>
      <p:pic>
        <p:nvPicPr>
          <p:cNvPr id="19460" name="Picture 4" descr="protractor"/>
          <p:cNvPicPr>
            <a:picLocks noChangeAspect="1" noChangeArrowheads="1"/>
          </p:cNvPicPr>
          <p:nvPr/>
        </p:nvPicPr>
        <p:blipFill>
          <a:blip r:embed="rId4" cstate="print"/>
          <a:srcRect/>
          <a:stretch>
            <a:fillRect/>
          </a:stretch>
        </p:blipFill>
        <p:spPr bwMode="auto">
          <a:xfrm>
            <a:off x="4724400" y="2971800"/>
            <a:ext cx="3705225" cy="2066925"/>
          </a:xfrm>
          <a:prstGeom prst="rect">
            <a:avLst/>
          </a:prstGeom>
          <a:noFill/>
          <a:ln w="9525">
            <a:noFill/>
            <a:miter lim="800000"/>
            <a:headEnd/>
            <a:tailEnd/>
          </a:ln>
        </p:spPr>
      </p:pic>
      <p:sp>
        <p:nvSpPr>
          <p:cNvPr id="19461" name="Line 5"/>
          <p:cNvSpPr>
            <a:spLocks noChangeShapeType="1"/>
          </p:cNvSpPr>
          <p:nvPr/>
        </p:nvSpPr>
        <p:spPr bwMode="auto">
          <a:xfrm>
            <a:off x="2438400" y="4876800"/>
            <a:ext cx="1981200" cy="0"/>
          </a:xfrm>
          <a:prstGeom prst="line">
            <a:avLst/>
          </a:prstGeom>
          <a:noFill/>
          <a:ln w="38100">
            <a:solidFill>
              <a:srgbClr val="FF0000"/>
            </a:solidFill>
            <a:round/>
            <a:headEnd/>
            <a:tailEnd/>
          </a:ln>
        </p:spPr>
        <p:txBody>
          <a:bodyPr/>
          <a:lstStyle/>
          <a:p>
            <a:endParaRPr lang="en-US"/>
          </a:p>
        </p:txBody>
      </p:sp>
      <p:sp>
        <p:nvSpPr>
          <p:cNvPr id="19462" name="Line 6"/>
          <p:cNvSpPr>
            <a:spLocks noChangeShapeType="1"/>
          </p:cNvSpPr>
          <p:nvPr/>
        </p:nvSpPr>
        <p:spPr bwMode="auto">
          <a:xfrm flipV="1">
            <a:off x="2438400" y="2590800"/>
            <a:ext cx="685800" cy="2286000"/>
          </a:xfrm>
          <a:prstGeom prst="line">
            <a:avLst/>
          </a:prstGeom>
          <a:noFill/>
          <a:ln w="38100">
            <a:solidFill>
              <a:srgbClr val="FF0000"/>
            </a:solidFill>
            <a:round/>
            <a:headEnd/>
            <a:tailEnd/>
          </a:ln>
        </p:spPr>
        <p:txBody>
          <a:bodyPr/>
          <a:lstStyle/>
          <a:p>
            <a:endParaRPr lang="en-US"/>
          </a:p>
        </p:txBody>
      </p:sp>
      <p:sp>
        <p:nvSpPr>
          <p:cNvPr id="19463" name="Line 7"/>
          <p:cNvSpPr>
            <a:spLocks noChangeShapeType="1"/>
          </p:cNvSpPr>
          <p:nvPr/>
        </p:nvSpPr>
        <p:spPr bwMode="auto">
          <a:xfrm>
            <a:off x="6553200" y="4800600"/>
            <a:ext cx="2209800" cy="0"/>
          </a:xfrm>
          <a:prstGeom prst="line">
            <a:avLst/>
          </a:prstGeom>
          <a:noFill/>
          <a:ln w="38100">
            <a:solidFill>
              <a:srgbClr val="FF0000"/>
            </a:solidFill>
            <a:round/>
            <a:headEnd/>
            <a:tailEnd/>
          </a:ln>
        </p:spPr>
        <p:txBody>
          <a:bodyPr/>
          <a:lstStyle/>
          <a:p>
            <a:endParaRPr lang="en-US"/>
          </a:p>
        </p:txBody>
      </p:sp>
      <p:sp>
        <p:nvSpPr>
          <p:cNvPr id="19464" name="Line 8"/>
          <p:cNvSpPr>
            <a:spLocks noChangeShapeType="1"/>
          </p:cNvSpPr>
          <p:nvPr/>
        </p:nvSpPr>
        <p:spPr bwMode="auto">
          <a:xfrm flipV="1">
            <a:off x="6553200" y="4343400"/>
            <a:ext cx="2133600" cy="457200"/>
          </a:xfrm>
          <a:prstGeom prst="line">
            <a:avLst/>
          </a:prstGeom>
          <a:noFill/>
          <a:ln w="38100">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609600" y="762000"/>
            <a:ext cx="7772400" cy="838200"/>
          </a:xfrm>
        </p:spPr>
        <p:txBody>
          <a:bodyPr>
            <a:normAutofit fontScale="90000"/>
          </a:bodyPr>
          <a:lstStyle/>
          <a:p>
            <a:pPr eaLnBrk="1" hangingPunct="1"/>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An Obtuse Angle is more than 90</a:t>
            </a:r>
            <a:r>
              <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cs typeface="Times New Roman" pitchFamily="18" charset="0"/>
              </a:rPr>
              <a:t>°</a:t>
            </a:r>
            <a:endParaRPr lang="en-US" sz="48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20483" name="Line 4"/>
          <p:cNvSpPr>
            <a:spLocks noChangeShapeType="1"/>
          </p:cNvSpPr>
          <p:nvPr/>
        </p:nvSpPr>
        <p:spPr bwMode="auto">
          <a:xfrm>
            <a:off x="4267200" y="5562600"/>
            <a:ext cx="4572000" cy="0"/>
          </a:xfrm>
          <a:prstGeom prst="line">
            <a:avLst/>
          </a:prstGeom>
          <a:noFill/>
          <a:ln w="57150">
            <a:solidFill>
              <a:srgbClr val="FF0000"/>
            </a:solidFill>
            <a:round/>
            <a:headEnd/>
            <a:tailEnd/>
          </a:ln>
        </p:spPr>
        <p:txBody>
          <a:bodyPr/>
          <a:lstStyle/>
          <a:p>
            <a:endParaRPr lang="en-US"/>
          </a:p>
        </p:txBody>
      </p:sp>
      <p:pic>
        <p:nvPicPr>
          <p:cNvPr id="20484" name="Picture 5" descr="protractor"/>
          <p:cNvPicPr>
            <a:picLocks noChangeAspect="1" noChangeArrowheads="1"/>
          </p:cNvPicPr>
          <p:nvPr/>
        </p:nvPicPr>
        <p:blipFill>
          <a:blip r:embed="rId4" cstate="print"/>
          <a:srcRect/>
          <a:stretch>
            <a:fillRect/>
          </a:stretch>
        </p:blipFill>
        <p:spPr bwMode="auto">
          <a:xfrm>
            <a:off x="1295400" y="2514600"/>
            <a:ext cx="6043613" cy="3371850"/>
          </a:xfrm>
          <a:prstGeom prst="rect">
            <a:avLst/>
          </a:prstGeom>
          <a:noFill/>
          <a:ln w="9525">
            <a:noFill/>
            <a:miter lim="800000"/>
            <a:headEnd/>
            <a:tailEnd/>
          </a:ln>
        </p:spPr>
      </p:pic>
      <p:sp>
        <p:nvSpPr>
          <p:cNvPr id="20485" name="Line 6"/>
          <p:cNvSpPr>
            <a:spLocks noChangeShapeType="1"/>
          </p:cNvSpPr>
          <p:nvPr/>
        </p:nvSpPr>
        <p:spPr bwMode="auto">
          <a:xfrm>
            <a:off x="4267200" y="5562600"/>
            <a:ext cx="3124200" cy="0"/>
          </a:xfrm>
          <a:prstGeom prst="line">
            <a:avLst/>
          </a:prstGeom>
          <a:noFill/>
          <a:ln w="57150">
            <a:solidFill>
              <a:srgbClr val="FF0000"/>
            </a:solidFill>
            <a:round/>
            <a:headEnd/>
            <a:tailEnd/>
          </a:ln>
        </p:spPr>
        <p:txBody>
          <a:bodyPr/>
          <a:lstStyle/>
          <a:p>
            <a:endParaRPr lang="en-US"/>
          </a:p>
        </p:txBody>
      </p:sp>
      <p:sp>
        <p:nvSpPr>
          <p:cNvPr id="20486" name="Line 7"/>
          <p:cNvSpPr>
            <a:spLocks noChangeShapeType="1"/>
          </p:cNvSpPr>
          <p:nvPr/>
        </p:nvSpPr>
        <p:spPr bwMode="auto">
          <a:xfrm>
            <a:off x="609600" y="2895600"/>
            <a:ext cx="3733800" cy="2667000"/>
          </a:xfrm>
          <a:prstGeom prst="line">
            <a:avLst/>
          </a:prstGeom>
          <a:noFill/>
          <a:ln w="57150">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457200" y="1219200"/>
            <a:ext cx="8153400" cy="1143000"/>
          </a:xfrm>
        </p:spPr>
        <p:txBody>
          <a:bodyPr>
            <a:normAutofit fontScale="90000"/>
          </a:bodyPr>
          <a:lstStyle/>
          <a:p>
            <a:pPr algn="ct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Here are more obtuse angles- both more than 90 degrees.</a:t>
            </a:r>
          </a:p>
        </p:txBody>
      </p:sp>
      <p:pic>
        <p:nvPicPr>
          <p:cNvPr id="21507" name="Picture 3" descr="protractor"/>
          <p:cNvPicPr>
            <a:picLocks noChangeAspect="1" noChangeArrowheads="1"/>
          </p:cNvPicPr>
          <p:nvPr/>
        </p:nvPicPr>
        <p:blipFill>
          <a:blip r:embed="rId4" cstate="print"/>
          <a:srcRect/>
          <a:stretch>
            <a:fillRect/>
          </a:stretch>
        </p:blipFill>
        <p:spPr bwMode="auto">
          <a:xfrm>
            <a:off x="609600" y="3429000"/>
            <a:ext cx="3705225" cy="2066925"/>
          </a:xfrm>
          <a:prstGeom prst="rect">
            <a:avLst/>
          </a:prstGeom>
          <a:noFill/>
          <a:ln w="9525">
            <a:noFill/>
            <a:miter lim="800000"/>
            <a:headEnd/>
            <a:tailEnd/>
          </a:ln>
        </p:spPr>
      </p:pic>
      <p:pic>
        <p:nvPicPr>
          <p:cNvPr id="21508" name="Picture 4" descr="protractor"/>
          <p:cNvPicPr>
            <a:picLocks noChangeAspect="1" noChangeArrowheads="1"/>
          </p:cNvPicPr>
          <p:nvPr/>
        </p:nvPicPr>
        <p:blipFill>
          <a:blip r:embed="rId4" cstate="print"/>
          <a:srcRect/>
          <a:stretch>
            <a:fillRect/>
          </a:stretch>
        </p:blipFill>
        <p:spPr bwMode="auto">
          <a:xfrm>
            <a:off x="4724400" y="3352800"/>
            <a:ext cx="3705225" cy="2066925"/>
          </a:xfrm>
          <a:prstGeom prst="rect">
            <a:avLst/>
          </a:prstGeom>
          <a:noFill/>
          <a:ln w="9525">
            <a:noFill/>
            <a:miter lim="800000"/>
            <a:headEnd/>
            <a:tailEnd/>
          </a:ln>
        </p:spPr>
      </p:pic>
      <p:sp>
        <p:nvSpPr>
          <p:cNvPr id="21509" name="Line 5"/>
          <p:cNvSpPr>
            <a:spLocks noChangeShapeType="1"/>
          </p:cNvSpPr>
          <p:nvPr/>
        </p:nvSpPr>
        <p:spPr bwMode="auto">
          <a:xfrm>
            <a:off x="2438400" y="5257800"/>
            <a:ext cx="1981200" cy="0"/>
          </a:xfrm>
          <a:prstGeom prst="line">
            <a:avLst/>
          </a:prstGeom>
          <a:noFill/>
          <a:ln w="38100">
            <a:solidFill>
              <a:srgbClr val="FF0000"/>
            </a:solidFill>
            <a:round/>
            <a:headEnd/>
            <a:tailEnd/>
          </a:ln>
        </p:spPr>
        <p:txBody>
          <a:bodyPr/>
          <a:lstStyle/>
          <a:p>
            <a:endParaRPr lang="en-US"/>
          </a:p>
        </p:txBody>
      </p:sp>
      <p:sp>
        <p:nvSpPr>
          <p:cNvPr id="21510" name="Line 6"/>
          <p:cNvSpPr>
            <a:spLocks noChangeShapeType="1"/>
          </p:cNvSpPr>
          <p:nvPr/>
        </p:nvSpPr>
        <p:spPr bwMode="auto">
          <a:xfrm flipH="1" flipV="1">
            <a:off x="533400" y="4876800"/>
            <a:ext cx="1905000" cy="381000"/>
          </a:xfrm>
          <a:prstGeom prst="line">
            <a:avLst/>
          </a:prstGeom>
          <a:noFill/>
          <a:ln w="38100">
            <a:solidFill>
              <a:srgbClr val="FF0000"/>
            </a:solidFill>
            <a:round/>
            <a:headEnd/>
            <a:tailEnd/>
          </a:ln>
        </p:spPr>
        <p:txBody>
          <a:bodyPr/>
          <a:lstStyle/>
          <a:p>
            <a:endParaRPr lang="en-US"/>
          </a:p>
        </p:txBody>
      </p:sp>
      <p:sp>
        <p:nvSpPr>
          <p:cNvPr id="21511" name="Line 7"/>
          <p:cNvSpPr>
            <a:spLocks noChangeShapeType="1"/>
          </p:cNvSpPr>
          <p:nvPr/>
        </p:nvSpPr>
        <p:spPr bwMode="auto">
          <a:xfrm>
            <a:off x="6553200" y="5181600"/>
            <a:ext cx="2209800" cy="0"/>
          </a:xfrm>
          <a:prstGeom prst="line">
            <a:avLst/>
          </a:prstGeom>
          <a:noFill/>
          <a:ln w="38100">
            <a:solidFill>
              <a:srgbClr val="FF0000"/>
            </a:solidFill>
            <a:round/>
            <a:headEnd/>
            <a:tailEnd/>
          </a:ln>
        </p:spPr>
        <p:txBody>
          <a:bodyPr/>
          <a:lstStyle/>
          <a:p>
            <a:endParaRPr lang="en-US"/>
          </a:p>
        </p:txBody>
      </p:sp>
      <p:sp>
        <p:nvSpPr>
          <p:cNvPr id="21512" name="Line 8"/>
          <p:cNvSpPr>
            <a:spLocks noChangeShapeType="1"/>
          </p:cNvSpPr>
          <p:nvPr/>
        </p:nvSpPr>
        <p:spPr bwMode="auto">
          <a:xfrm flipH="1" flipV="1">
            <a:off x="6172200" y="2971800"/>
            <a:ext cx="381000" cy="2209800"/>
          </a:xfrm>
          <a:prstGeom prst="line">
            <a:avLst/>
          </a:prstGeom>
          <a:noFill/>
          <a:ln w="38100">
            <a:solidFill>
              <a:srgbClr val="FF0000"/>
            </a:solidFill>
            <a:round/>
            <a:headEnd/>
            <a:tailEnd/>
          </a:ln>
        </p:spPr>
        <p:txBody>
          <a:bodyPr/>
          <a:lstStyle/>
          <a:p>
            <a:endParaRPr lang="en-US"/>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609600" y="838200"/>
            <a:ext cx="8077200" cy="1219200"/>
          </a:xfrm>
        </p:spPr>
        <p:txBody>
          <a:bodyPr>
            <a:normAutofit fontScale="90000"/>
          </a:bodyPr>
          <a:lstStyle/>
          <a:p>
            <a:pP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are each of these? Acute, or Obtuse angles?</a:t>
            </a:r>
          </a:p>
        </p:txBody>
      </p:sp>
      <p:sp>
        <p:nvSpPr>
          <p:cNvPr id="23555" name="Line 4"/>
          <p:cNvSpPr>
            <a:spLocks noChangeShapeType="1"/>
          </p:cNvSpPr>
          <p:nvPr/>
        </p:nvSpPr>
        <p:spPr bwMode="auto">
          <a:xfrm>
            <a:off x="1066800" y="4114800"/>
            <a:ext cx="7086600" cy="0"/>
          </a:xfrm>
          <a:prstGeom prst="line">
            <a:avLst/>
          </a:prstGeom>
          <a:noFill/>
          <a:ln w="38100">
            <a:solidFill>
              <a:srgbClr val="FF0000"/>
            </a:solidFill>
            <a:round/>
            <a:headEnd/>
            <a:tailEnd/>
          </a:ln>
        </p:spPr>
        <p:txBody>
          <a:bodyPr/>
          <a:lstStyle/>
          <a:p>
            <a:endParaRPr lang="en-US"/>
          </a:p>
        </p:txBody>
      </p:sp>
      <p:sp>
        <p:nvSpPr>
          <p:cNvPr id="23556" name="Line 5"/>
          <p:cNvSpPr>
            <a:spLocks noChangeShapeType="1"/>
          </p:cNvSpPr>
          <p:nvPr/>
        </p:nvSpPr>
        <p:spPr bwMode="auto">
          <a:xfrm>
            <a:off x="1066800" y="2286000"/>
            <a:ext cx="6553200" cy="3657600"/>
          </a:xfrm>
          <a:prstGeom prst="line">
            <a:avLst/>
          </a:prstGeom>
          <a:noFill/>
          <a:ln w="38100">
            <a:solidFill>
              <a:srgbClr val="FF0000"/>
            </a:solidFill>
            <a:round/>
            <a:headEnd/>
            <a:tailEnd/>
          </a:ln>
        </p:spPr>
        <p:txBody>
          <a:bodyPr/>
          <a:lstStyle/>
          <a:p>
            <a:endParaRPr lang="en-US"/>
          </a:p>
        </p:txBody>
      </p:sp>
      <p:sp>
        <p:nvSpPr>
          <p:cNvPr id="23557" name="Text Box 6"/>
          <p:cNvSpPr txBox="1">
            <a:spLocks noChangeArrowheads="1"/>
          </p:cNvSpPr>
          <p:nvPr/>
        </p:nvSpPr>
        <p:spPr bwMode="auto">
          <a:xfrm>
            <a:off x="1355725" y="2892425"/>
            <a:ext cx="550863" cy="701675"/>
          </a:xfrm>
          <a:prstGeom prst="rect">
            <a:avLst/>
          </a:prstGeom>
          <a:noFill/>
          <a:ln w="9525">
            <a:noFill/>
            <a:miter lim="800000"/>
            <a:headEnd/>
            <a:tailEnd/>
          </a:ln>
        </p:spPr>
        <p:txBody>
          <a:bodyPr wrap="none">
            <a:spAutoFit/>
          </a:bodyPr>
          <a:lstStyle/>
          <a:p>
            <a:r>
              <a:rPr lang="en-US" sz="4000" b="1">
                <a:latin typeface="Times New Roman" pitchFamily="18" charset="0"/>
              </a:rPr>
              <a:t>A</a:t>
            </a:r>
          </a:p>
        </p:txBody>
      </p:sp>
      <p:sp>
        <p:nvSpPr>
          <p:cNvPr id="23558" name="Text Box 7"/>
          <p:cNvSpPr txBox="1">
            <a:spLocks noChangeArrowheads="1"/>
          </p:cNvSpPr>
          <p:nvPr/>
        </p:nvSpPr>
        <p:spPr bwMode="auto">
          <a:xfrm>
            <a:off x="3276600" y="4876800"/>
            <a:ext cx="550863" cy="701675"/>
          </a:xfrm>
          <a:prstGeom prst="rect">
            <a:avLst/>
          </a:prstGeom>
          <a:noFill/>
          <a:ln w="9525">
            <a:noFill/>
            <a:miter lim="800000"/>
            <a:headEnd/>
            <a:tailEnd/>
          </a:ln>
        </p:spPr>
        <p:txBody>
          <a:bodyPr wrap="none">
            <a:spAutoFit/>
          </a:bodyPr>
          <a:lstStyle/>
          <a:p>
            <a:r>
              <a:rPr lang="en-US" sz="4000" b="1">
                <a:latin typeface="Times New Roman" pitchFamily="18" charset="0"/>
              </a:rPr>
              <a:t>D</a:t>
            </a:r>
          </a:p>
        </p:txBody>
      </p:sp>
      <p:sp>
        <p:nvSpPr>
          <p:cNvPr id="23559" name="Text Box 8"/>
          <p:cNvSpPr txBox="1">
            <a:spLocks noChangeArrowheads="1"/>
          </p:cNvSpPr>
          <p:nvPr/>
        </p:nvSpPr>
        <p:spPr bwMode="auto">
          <a:xfrm>
            <a:off x="6553200" y="4343400"/>
            <a:ext cx="550863" cy="701675"/>
          </a:xfrm>
          <a:prstGeom prst="rect">
            <a:avLst/>
          </a:prstGeom>
          <a:noFill/>
          <a:ln w="9525">
            <a:noFill/>
            <a:miter lim="800000"/>
            <a:headEnd/>
            <a:tailEnd/>
          </a:ln>
        </p:spPr>
        <p:txBody>
          <a:bodyPr wrap="none">
            <a:spAutoFit/>
          </a:bodyPr>
          <a:lstStyle/>
          <a:p>
            <a:r>
              <a:rPr lang="en-US" sz="4000" b="1">
                <a:latin typeface="Times New Roman" pitchFamily="18" charset="0"/>
              </a:rPr>
              <a:t>C</a:t>
            </a:r>
          </a:p>
        </p:txBody>
      </p:sp>
      <p:sp>
        <p:nvSpPr>
          <p:cNvPr id="23560" name="Text Box 9"/>
          <p:cNvSpPr txBox="1">
            <a:spLocks noChangeArrowheads="1"/>
          </p:cNvSpPr>
          <p:nvPr/>
        </p:nvSpPr>
        <p:spPr bwMode="auto">
          <a:xfrm>
            <a:off x="4495800" y="2590800"/>
            <a:ext cx="522288" cy="701675"/>
          </a:xfrm>
          <a:prstGeom prst="rect">
            <a:avLst/>
          </a:prstGeom>
          <a:noFill/>
          <a:ln w="9525">
            <a:noFill/>
            <a:miter lim="800000"/>
            <a:headEnd/>
            <a:tailEnd/>
          </a:ln>
        </p:spPr>
        <p:txBody>
          <a:bodyPr wrap="none">
            <a:spAutoFit/>
          </a:bodyPr>
          <a:lstStyle/>
          <a:p>
            <a:r>
              <a:rPr lang="en-US" sz="4000" b="1">
                <a:latin typeface="Times New Roman" pitchFamily="18" charset="0"/>
              </a:rPr>
              <a:t>B</a:t>
            </a: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457200" y="685800"/>
            <a:ext cx="8229600" cy="914400"/>
          </a:xfrm>
        </p:spPr>
        <p:txBody>
          <a:bodyPr/>
          <a:lstStyle/>
          <a:p>
            <a:pPr eaLnBrk="1" hangingPunct="1"/>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What are these?</a:t>
            </a:r>
          </a:p>
        </p:txBody>
      </p:sp>
      <p:sp>
        <p:nvSpPr>
          <p:cNvPr id="24579" name="Line 3"/>
          <p:cNvSpPr>
            <a:spLocks noChangeShapeType="1"/>
          </p:cNvSpPr>
          <p:nvPr/>
        </p:nvSpPr>
        <p:spPr bwMode="auto">
          <a:xfrm>
            <a:off x="1066800" y="4114800"/>
            <a:ext cx="7086600" cy="0"/>
          </a:xfrm>
          <a:prstGeom prst="line">
            <a:avLst/>
          </a:prstGeom>
          <a:noFill/>
          <a:ln w="38100">
            <a:solidFill>
              <a:srgbClr val="FF0000"/>
            </a:solidFill>
            <a:round/>
            <a:headEnd/>
            <a:tailEnd/>
          </a:ln>
        </p:spPr>
        <p:txBody>
          <a:bodyPr/>
          <a:lstStyle/>
          <a:p>
            <a:endParaRPr lang="en-US"/>
          </a:p>
        </p:txBody>
      </p:sp>
      <p:sp>
        <p:nvSpPr>
          <p:cNvPr id="24580" name="Line 4"/>
          <p:cNvSpPr>
            <a:spLocks noChangeShapeType="1"/>
          </p:cNvSpPr>
          <p:nvPr/>
        </p:nvSpPr>
        <p:spPr bwMode="auto">
          <a:xfrm>
            <a:off x="1066800" y="2286000"/>
            <a:ext cx="6553200" cy="3657600"/>
          </a:xfrm>
          <a:prstGeom prst="line">
            <a:avLst/>
          </a:prstGeom>
          <a:noFill/>
          <a:ln w="38100">
            <a:solidFill>
              <a:srgbClr val="FF0000"/>
            </a:solidFill>
            <a:round/>
            <a:headEnd/>
            <a:tailEnd/>
          </a:ln>
        </p:spPr>
        <p:txBody>
          <a:bodyPr/>
          <a:lstStyle/>
          <a:p>
            <a:endParaRPr lang="en-US"/>
          </a:p>
        </p:txBody>
      </p:sp>
      <p:sp>
        <p:nvSpPr>
          <p:cNvPr id="24581" name="Text Box 5"/>
          <p:cNvSpPr txBox="1">
            <a:spLocks noChangeArrowheads="1"/>
          </p:cNvSpPr>
          <p:nvPr/>
        </p:nvSpPr>
        <p:spPr bwMode="auto">
          <a:xfrm>
            <a:off x="1355725" y="2892425"/>
            <a:ext cx="550863" cy="701675"/>
          </a:xfrm>
          <a:prstGeom prst="rect">
            <a:avLst/>
          </a:prstGeom>
          <a:noFill/>
          <a:ln w="9525">
            <a:noFill/>
            <a:miter lim="800000"/>
            <a:headEnd/>
            <a:tailEnd/>
          </a:ln>
        </p:spPr>
        <p:txBody>
          <a:bodyPr wrap="none">
            <a:spAutoFit/>
          </a:bodyPr>
          <a:lstStyle/>
          <a:p>
            <a:r>
              <a:rPr lang="en-US" sz="4000" b="1">
                <a:latin typeface="Times New Roman" pitchFamily="18" charset="0"/>
              </a:rPr>
              <a:t>A</a:t>
            </a:r>
          </a:p>
        </p:txBody>
      </p:sp>
      <p:sp>
        <p:nvSpPr>
          <p:cNvPr id="24582" name="Text Box 6"/>
          <p:cNvSpPr txBox="1">
            <a:spLocks noChangeArrowheads="1"/>
          </p:cNvSpPr>
          <p:nvPr/>
        </p:nvSpPr>
        <p:spPr bwMode="auto">
          <a:xfrm>
            <a:off x="3276600" y="4876800"/>
            <a:ext cx="550863" cy="701675"/>
          </a:xfrm>
          <a:prstGeom prst="rect">
            <a:avLst/>
          </a:prstGeom>
          <a:noFill/>
          <a:ln w="9525">
            <a:noFill/>
            <a:miter lim="800000"/>
            <a:headEnd/>
            <a:tailEnd/>
          </a:ln>
        </p:spPr>
        <p:txBody>
          <a:bodyPr wrap="none">
            <a:spAutoFit/>
          </a:bodyPr>
          <a:lstStyle/>
          <a:p>
            <a:r>
              <a:rPr lang="en-US" sz="4000" b="1">
                <a:latin typeface="Times New Roman" pitchFamily="18" charset="0"/>
              </a:rPr>
              <a:t>D</a:t>
            </a:r>
          </a:p>
        </p:txBody>
      </p:sp>
      <p:sp>
        <p:nvSpPr>
          <p:cNvPr id="24583" name="Text Box 7"/>
          <p:cNvSpPr txBox="1">
            <a:spLocks noChangeArrowheads="1"/>
          </p:cNvSpPr>
          <p:nvPr/>
        </p:nvSpPr>
        <p:spPr bwMode="auto">
          <a:xfrm>
            <a:off x="6553200" y="4343400"/>
            <a:ext cx="550863" cy="701675"/>
          </a:xfrm>
          <a:prstGeom prst="rect">
            <a:avLst/>
          </a:prstGeom>
          <a:noFill/>
          <a:ln w="9525">
            <a:noFill/>
            <a:miter lim="800000"/>
            <a:headEnd/>
            <a:tailEnd/>
          </a:ln>
        </p:spPr>
        <p:txBody>
          <a:bodyPr wrap="none">
            <a:spAutoFit/>
          </a:bodyPr>
          <a:lstStyle/>
          <a:p>
            <a:r>
              <a:rPr lang="en-US" sz="4000" b="1">
                <a:latin typeface="Times New Roman" pitchFamily="18" charset="0"/>
              </a:rPr>
              <a:t>C</a:t>
            </a:r>
          </a:p>
        </p:txBody>
      </p:sp>
      <p:sp>
        <p:nvSpPr>
          <p:cNvPr id="24584" name="Text Box 8"/>
          <p:cNvSpPr txBox="1">
            <a:spLocks noChangeArrowheads="1"/>
          </p:cNvSpPr>
          <p:nvPr/>
        </p:nvSpPr>
        <p:spPr bwMode="auto">
          <a:xfrm>
            <a:off x="4495800" y="2590800"/>
            <a:ext cx="522288" cy="701675"/>
          </a:xfrm>
          <a:prstGeom prst="rect">
            <a:avLst/>
          </a:prstGeom>
          <a:noFill/>
          <a:ln w="9525">
            <a:noFill/>
            <a:miter lim="800000"/>
            <a:headEnd/>
            <a:tailEnd/>
          </a:ln>
        </p:spPr>
        <p:txBody>
          <a:bodyPr wrap="none">
            <a:spAutoFit/>
          </a:bodyPr>
          <a:lstStyle/>
          <a:p>
            <a:r>
              <a:rPr lang="en-US" sz="4000" b="1">
                <a:latin typeface="Times New Roman" pitchFamily="18" charset="0"/>
              </a:rPr>
              <a:t>B</a:t>
            </a:r>
          </a:p>
        </p:txBody>
      </p:sp>
      <p:sp>
        <p:nvSpPr>
          <p:cNvPr id="24587" name="Text Box 11"/>
          <p:cNvSpPr txBox="1">
            <a:spLocks noChangeArrowheads="1"/>
          </p:cNvSpPr>
          <p:nvPr/>
        </p:nvSpPr>
        <p:spPr bwMode="auto">
          <a:xfrm>
            <a:off x="5410200" y="1905000"/>
            <a:ext cx="2057400" cy="461665"/>
          </a:xfrm>
          <a:prstGeom prst="rect">
            <a:avLst/>
          </a:prstGeom>
          <a:noFill/>
          <a:ln w="9525">
            <a:noFill/>
            <a:miter lim="800000"/>
            <a:headEnd/>
            <a:tailEnd/>
          </a:ln>
        </p:spPr>
        <p:txBody>
          <a:bodyPr>
            <a:spAutoFit/>
          </a:bodyPr>
          <a:lstStyle/>
          <a:p>
            <a:pPr algn="ctr">
              <a:spcBef>
                <a:spcPct val="50000"/>
              </a:spcBef>
            </a:pPr>
            <a:r>
              <a:rPr lang="en-US" sz="2400" b="1" i="1" dirty="0"/>
              <a:t>Obtuse</a:t>
            </a:r>
          </a:p>
        </p:txBody>
      </p:sp>
      <p:sp>
        <p:nvSpPr>
          <p:cNvPr id="24588" name="Text Box 12"/>
          <p:cNvSpPr txBox="1">
            <a:spLocks noChangeArrowheads="1"/>
          </p:cNvSpPr>
          <p:nvPr/>
        </p:nvSpPr>
        <p:spPr bwMode="auto">
          <a:xfrm>
            <a:off x="1676400" y="4876800"/>
            <a:ext cx="1295400" cy="457200"/>
          </a:xfrm>
          <a:prstGeom prst="rect">
            <a:avLst/>
          </a:prstGeom>
          <a:noFill/>
          <a:ln w="9525">
            <a:noFill/>
            <a:miter lim="800000"/>
            <a:headEnd/>
            <a:tailEnd/>
          </a:ln>
        </p:spPr>
        <p:txBody>
          <a:bodyPr>
            <a:spAutoFit/>
          </a:bodyPr>
          <a:lstStyle/>
          <a:p>
            <a:pPr>
              <a:spcBef>
                <a:spcPct val="50000"/>
              </a:spcBef>
            </a:pPr>
            <a:r>
              <a:rPr lang="en-US" sz="2400" b="1" i="1" dirty="0"/>
              <a:t>Obtuse</a:t>
            </a:r>
          </a:p>
        </p:txBody>
      </p:sp>
      <p:sp>
        <p:nvSpPr>
          <p:cNvPr id="24589" name="Text Box 13"/>
          <p:cNvSpPr txBox="1">
            <a:spLocks noChangeArrowheads="1"/>
          </p:cNvSpPr>
          <p:nvPr/>
        </p:nvSpPr>
        <p:spPr bwMode="auto">
          <a:xfrm>
            <a:off x="1752600" y="3505200"/>
            <a:ext cx="1143000" cy="457200"/>
          </a:xfrm>
          <a:prstGeom prst="rect">
            <a:avLst/>
          </a:prstGeom>
          <a:noFill/>
          <a:ln w="9525">
            <a:noFill/>
            <a:miter lim="800000"/>
            <a:headEnd/>
            <a:tailEnd/>
          </a:ln>
        </p:spPr>
        <p:txBody>
          <a:bodyPr>
            <a:spAutoFit/>
          </a:bodyPr>
          <a:lstStyle/>
          <a:p>
            <a:pPr>
              <a:spcBef>
                <a:spcPct val="50000"/>
              </a:spcBef>
            </a:pPr>
            <a:r>
              <a:rPr lang="en-US" sz="2400" b="1" i="1" dirty="0"/>
              <a:t>Acute</a:t>
            </a:r>
          </a:p>
        </p:txBody>
      </p:sp>
      <p:sp>
        <p:nvSpPr>
          <p:cNvPr id="24590" name="Text Box 14"/>
          <p:cNvSpPr txBox="1">
            <a:spLocks noChangeArrowheads="1"/>
          </p:cNvSpPr>
          <p:nvPr/>
        </p:nvSpPr>
        <p:spPr bwMode="auto">
          <a:xfrm>
            <a:off x="7391400" y="4724400"/>
            <a:ext cx="1143000" cy="457200"/>
          </a:xfrm>
          <a:prstGeom prst="rect">
            <a:avLst/>
          </a:prstGeom>
          <a:noFill/>
          <a:ln w="9525">
            <a:noFill/>
            <a:miter lim="800000"/>
            <a:headEnd/>
            <a:tailEnd/>
          </a:ln>
        </p:spPr>
        <p:txBody>
          <a:bodyPr>
            <a:spAutoFit/>
          </a:bodyPr>
          <a:lstStyle/>
          <a:p>
            <a:pPr>
              <a:spcBef>
                <a:spcPct val="50000"/>
              </a:spcBef>
            </a:pPr>
            <a:r>
              <a:rPr lang="en-US" sz="2400" b="1" i="1" dirty="0"/>
              <a:t>Acute</a:t>
            </a: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882872" y="2743200"/>
            <a:ext cx="5965728" cy="3505200"/>
          </a:xfrm>
          <a:prstGeom prst="rect">
            <a:avLst/>
          </a:prstGeom>
        </p:spPr>
        <p:txBody>
          <a:bodyPr wrap="none">
            <a:prstTxWarp prst="textButtonPour">
              <a:avLst/>
            </a:prstTxWarp>
            <a:spAutoFit/>
          </a:bodyPr>
          <a:lstStyle/>
          <a:p>
            <a:pPr algn="ctr">
              <a:lnSpc>
                <a:spcPct val="90000"/>
              </a:lnSpc>
            </a:pPr>
            <a:r>
              <a:rPr lang="en-US"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rPr>
              <a:t>Thank You</a:t>
            </a:r>
            <a:endParaRPr lang="en-US" sz="14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latin typeface="Arial" pitchFamily="34" charset="0"/>
              <a:cs typeface="Arial"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fill="hold" grpId="0" nodeType="withEffect">
                                  <p:stCondLst>
                                    <p:cond delay="0"/>
                                  </p:stCondLst>
                                  <p:childTnLst>
                                    <p:animScale>
                                      <p:cBhvr>
                                        <p:cTn id="6" dur="2000" fill="hold"/>
                                        <p:tgtEl>
                                          <p:spTgt spid="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1640</TotalTime>
  <Words>1502</Words>
  <Application>Microsoft Office PowerPoint</Application>
  <PresentationFormat>On-screen Show (4:3)</PresentationFormat>
  <Paragraphs>143</Paragraphs>
  <Slides>31</Slides>
  <Notes>14</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31</vt:i4>
      </vt:variant>
    </vt:vector>
  </HeadingPairs>
  <TitlesOfParts>
    <vt:vector size="34" baseType="lpstr">
      <vt:lpstr>Flow</vt:lpstr>
      <vt:lpstr>Equation</vt:lpstr>
      <vt:lpstr>Worksheet</vt:lpstr>
      <vt:lpstr>Slide 1</vt:lpstr>
      <vt:lpstr>Today’s Objectives</vt:lpstr>
      <vt:lpstr>Knowledge Test</vt:lpstr>
      <vt:lpstr>What is An Angle?</vt:lpstr>
      <vt:lpstr>And More Basics of Angles</vt:lpstr>
      <vt:lpstr>Angles </vt:lpstr>
      <vt:lpstr>Slide 7</vt:lpstr>
      <vt:lpstr>Mr. Obtuse Angle</vt:lpstr>
      <vt:lpstr>Mrs. Right Angle</vt:lpstr>
      <vt:lpstr>Baby Acute Angle</vt:lpstr>
      <vt:lpstr>Reflex Angle</vt:lpstr>
      <vt:lpstr>So, now you’ve met us, let’s see how well you know us...</vt:lpstr>
      <vt:lpstr>I’m....</vt:lpstr>
      <vt:lpstr>I’m....</vt:lpstr>
      <vt:lpstr>Who’s left? </vt:lpstr>
      <vt:lpstr>Angle Diagram</vt:lpstr>
      <vt:lpstr>Check out These Angles</vt:lpstr>
      <vt:lpstr>Slide 18</vt:lpstr>
      <vt:lpstr> The Three Types of Angles</vt:lpstr>
      <vt:lpstr>What is this Angle?</vt:lpstr>
      <vt:lpstr>What is this Angle?</vt:lpstr>
      <vt:lpstr>What is this Angle?</vt:lpstr>
      <vt:lpstr>Let’s Measure Some Angles</vt:lpstr>
      <vt:lpstr>A Right Angle is 90°</vt:lpstr>
      <vt:lpstr>An Acute Angle is less than 90°</vt:lpstr>
      <vt:lpstr>Here are more acute angles- both less than 90 degrees.</vt:lpstr>
      <vt:lpstr>An Obtuse Angle is more than 90°</vt:lpstr>
      <vt:lpstr>Here are more obtuse angles- both more than 90 degrees.</vt:lpstr>
      <vt:lpstr>What are each of these? Acute, or Obtuse angles?</vt:lpstr>
      <vt:lpstr>What are these?</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General Mathematics</dc:title>
  <dc:creator>dell</dc:creator>
  <cp:lastModifiedBy>stdc_lp</cp:lastModifiedBy>
  <cp:revision>488</cp:revision>
  <dcterms:created xsi:type="dcterms:W3CDTF">2014-04-26T07:09:13Z</dcterms:created>
  <dcterms:modified xsi:type="dcterms:W3CDTF">2014-06-21T05:26:30Z</dcterms:modified>
</cp:coreProperties>
</file>