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4"/>
  </p:notesMasterIdLst>
  <p:sldIdLst>
    <p:sldId id="256" r:id="rId2"/>
    <p:sldId id="311" r:id="rId3"/>
    <p:sldId id="400" r:id="rId4"/>
    <p:sldId id="412" r:id="rId5"/>
    <p:sldId id="485" r:id="rId6"/>
    <p:sldId id="414" r:id="rId7"/>
    <p:sldId id="415" r:id="rId8"/>
    <p:sldId id="460" r:id="rId9"/>
    <p:sldId id="416" r:id="rId10"/>
    <p:sldId id="413" r:id="rId11"/>
    <p:sldId id="480" r:id="rId12"/>
    <p:sldId id="477" r:id="rId13"/>
    <p:sldId id="478" r:id="rId14"/>
    <p:sldId id="417" r:id="rId15"/>
    <p:sldId id="418" r:id="rId16"/>
    <p:sldId id="468" r:id="rId17"/>
    <p:sldId id="420" r:id="rId18"/>
    <p:sldId id="465" r:id="rId19"/>
    <p:sldId id="475" r:id="rId20"/>
    <p:sldId id="458" r:id="rId21"/>
    <p:sldId id="421" r:id="rId22"/>
    <p:sldId id="479" r:id="rId23"/>
    <p:sldId id="476" r:id="rId24"/>
    <p:sldId id="423" r:id="rId25"/>
    <p:sldId id="466" r:id="rId26"/>
    <p:sldId id="467" r:id="rId27"/>
    <p:sldId id="419" r:id="rId28"/>
    <p:sldId id="472" r:id="rId29"/>
    <p:sldId id="422" r:id="rId30"/>
    <p:sldId id="469" r:id="rId31"/>
    <p:sldId id="473" r:id="rId32"/>
    <p:sldId id="47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C52211"/>
    <a:srgbClr val="FF6600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4" autoAdjust="0"/>
    <p:restoredTop sz="94624" autoAdjust="0"/>
  </p:normalViewPr>
  <p:slideViewPr>
    <p:cSldViewPr>
      <p:cViewPr varScale="1">
        <p:scale>
          <a:sx n="51" d="100"/>
          <a:sy n="51" d="100"/>
        </p:scale>
        <p:origin x="-1243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Understand the concept of point, line and plane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64347B0C-2D19-4897-BC11-3312E14F3DE4}">
      <dgm:prSet/>
      <dgm:spPr/>
      <dgm:t>
        <a:bodyPr/>
        <a:lstStyle/>
        <a:p>
          <a:pPr rtl="0"/>
          <a:r>
            <a:rPr lang="en-US" dirty="0" smtClean="0"/>
            <a:t>Learn about angles</a:t>
          </a:r>
          <a:endParaRPr lang="en-US" dirty="0"/>
        </a:p>
      </dgm:t>
    </dgm:pt>
    <dgm:pt modelId="{6BAD5037-51F3-4811-B8FA-16C8B709D91F}" type="parTrans" cxnId="{31CDBC07-F739-4725-BD10-3C56A819062E}">
      <dgm:prSet/>
      <dgm:spPr/>
    </dgm:pt>
    <dgm:pt modelId="{8942101A-450C-42DA-98C7-EC324A4C0F77}" type="sibTrans" cxnId="{31CDBC07-F739-4725-BD10-3C56A819062E}">
      <dgm:prSet/>
      <dgm:spPr/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F09C0F57-A0D1-49FE-B0E2-EBF28EF4BF76}" type="presOf" srcId="{64347B0C-2D19-4897-BC11-3312E14F3DE4}" destId="{5385EDCF-D356-4B6A-9D2E-B578239DCE61}" srcOrd="0" destOrd="1" presId="urn:microsoft.com/office/officeart/2005/8/layout/vList5"/>
    <dgm:cxn modelId="{31CDBC07-F739-4725-BD10-3C56A819062E}" srcId="{1E2C499F-276F-4965-8EF3-F224D0293B1A}" destId="{64347B0C-2D19-4897-BC11-3312E14F3DE4}" srcOrd="1" destOrd="0" parTransId="{6BAD5037-51F3-4811-B8FA-16C8B709D91F}" sibTransId="{8942101A-450C-42DA-98C7-EC324A4C0F77}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285750" lvl="1" indent="-285750" algn="l" defTabSz="2133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/>
            <a:t>Understand the concept of point, line and plane</a:t>
          </a:r>
          <a:endParaRPr lang="en-US" sz="4800" kern="1200" dirty="0"/>
        </a:p>
        <a:p>
          <a:pPr marL="285750" lvl="1" indent="-285750" algn="l" defTabSz="2133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/>
            <a:t>Learn about angles</a:t>
          </a:r>
          <a:endParaRPr lang="en-US" sz="48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9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63243F-C2AF-4F53-AEC3-BAB363F0C4AB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C:   Segment AB is congruent to Segment CD   R:  Deg congruent segments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61ACBF-DE4C-0E46-9819-A39F0BB281B1}" type="slidenum">
              <a:rPr lang="en-US"/>
              <a:pPr/>
              <a:t>8</a:t>
            </a:fld>
            <a:endParaRPr lang="en-US"/>
          </a:p>
        </p:txBody>
      </p:sp>
      <p:sp>
        <p:nvSpPr>
          <p:cNvPr id="7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B8D0D2-A2BC-470A-99B7-A366FC92F313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Plane RTS or Plane TSX or Plane RXS or Plane P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CB9848-7BA3-49E2-B1BF-B7261B458D6E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Line RS or Line ST or Line RT or line b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D49B9-06EB-45EB-9739-667FAC3F565F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Some possible answers:  Plane RAB, Plane RBC, Plane CDT, Plane BDT, Plane RCD, Plane TAB, Plane P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02DC06-1C43-D74B-9387-3674952AFA9F}" type="slidenum">
              <a:rPr lang="en-US"/>
              <a:pPr/>
              <a:t>31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A0127C-B732-41D7-859F-63A68AF9439E}" type="slidenum">
              <a:rPr lang="en-US"/>
              <a:pPr/>
              <a:t>32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If you chose A and C as the Acute angles, you are right!  And B and D are the large ones, or the Obtuse Angles.  Pat yourself on the back.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Spring 2007</a:t>
            </a:r>
            <a:endParaRPr lang="en-US">
              <a:latin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Mrs. Bubello</a:t>
            </a:r>
            <a:endParaRPr lang="en-US">
              <a:latin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76A8F14-07DE-446F-A5BF-6F4FFF7545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575" y="342900"/>
            <a:ext cx="7793038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478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447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5814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FFDAC-1409-4821-BCCE-AD1F9D32F6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6/20/2014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4" r:id="rId13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5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0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219200"/>
            <a:ext cx="9144000" cy="1115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457200" y="2286000"/>
            <a:ext cx="8686800" cy="50292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3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17</a:t>
            </a: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 </a:t>
            </a: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Point Line Plane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And Angles</a:t>
            </a:r>
            <a:endParaRPr kumimoji="0" lang="en-US" sz="48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>
          <a:xfrm>
            <a:off x="609600" y="1905000"/>
            <a:ext cx="77724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Points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382000" cy="3352800"/>
          </a:xfrm>
        </p:spPr>
        <p:txBody>
          <a:bodyPr>
            <a:normAutofit/>
          </a:bodyPr>
          <a:lstStyle/>
          <a:p>
            <a:pPr marL="347663" indent="-347663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/>
              <a:t>A Point is named by a capital letter and represented by a dot.</a:t>
            </a:r>
          </a:p>
          <a:p>
            <a:pPr marL="347663" indent="-347663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/>
              <a:t>A point names a location and has no size</a:t>
            </a:r>
          </a:p>
          <a:p>
            <a:pPr marL="347663" indent="-347663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/>
              <a:t>J    Called Point J</a:t>
            </a:r>
          </a:p>
          <a:p>
            <a:pPr eaLnBrk="1" hangingPunct="1">
              <a:buFontTx/>
              <a:buNone/>
            </a:pPr>
            <a:r>
              <a:rPr lang="en-US" sz="3200" dirty="0" smtClean="0">
                <a:solidFill>
                  <a:srgbClr val="993300"/>
                </a:solidFill>
              </a:rPr>
              <a:t>All geometric figures are comprised of points.</a:t>
            </a:r>
          </a:p>
        </p:txBody>
      </p:sp>
      <p:sp>
        <p:nvSpPr>
          <p:cNvPr id="4102" name="Text Box 10"/>
          <p:cNvSpPr txBox="1">
            <a:spLocks noChangeArrowheads="1"/>
          </p:cNvSpPr>
          <p:nvPr/>
        </p:nvSpPr>
        <p:spPr bwMode="auto">
          <a:xfrm>
            <a:off x="3810000" y="5105400"/>
            <a:ext cx="4953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4103" name="Picture 11" descr="MP900402511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42672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Text Box 12"/>
          <p:cNvSpPr txBox="1">
            <a:spLocks noChangeArrowheads="1"/>
          </p:cNvSpPr>
          <p:nvPr/>
        </p:nvSpPr>
        <p:spPr bwMode="auto">
          <a:xfrm>
            <a:off x="838200" y="4800600"/>
            <a:ext cx="5029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i="1" dirty="0"/>
              <a:t>A tiny seed is a physical model of a point.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3"/>
          <p:cNvSpPr txBox="1">
            <a:spLocks noChangeArrowheads="1"/>
          </p:cNvSpPr>
          <p:nvPr/>
        </p:nvSpPr>
        <p:spPr bwMode="auto">
          <a:xfrm>
            <a:off x="1981200" y="533400"/>
            <a:ext cx="662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6149" name="Text Box 8"/>
          <p:cNvSpPr txBox="1">
            <a:spLocks noChangeArrowheads="1"/>
          </p:cNvSpPr>
          <p:nvPr/>
        </p:nvSpPr>
        <p:spPr bwMode="auto">
          <a:xfrm>
            <a:off x="381000" y="685800"/>
            <a:ext cx="84582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Line Segment</a:t>
            </a:r>
          </a:p>
        </p:txBody>
      </p:sp>
      <p:sp>
        <p:nvSpPr>
          <p:cNvPr id="6150" name="Text Box 10"/>
          <p:cNvSpPr txBox="1">
            <a:spLocks noChangeArrowheads="1"/>
          </p:cNvSpPr>
          <p:nvPr/>
        </p:nvSpPr>
        <p:spPr bwMode="auto">
          <a:xfrm>
            <a:off x="762000" y="1371600"/>
            <a:ext cx="76962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/>
              <a:t>A </a:t>
            </a:r>
            <a:r>
              <a:rPr lang="en-US" sz="3600" dirty="0">
                <a:solidFill>
                  <a:srgbClr val="0000FF"/>
                </a:solidFill>
              </a:rPr>
              <a:t>line segment </a:t>
            </a:r>
            <a:r>
              <a:rPr lang="en-US" sz="3600" dirty="0"/>
              <a:t>consists of two points called </a:t>
            </a:r>
            <a:r>
              <a:rPr lang="en-US" sz="3600" dirty="0">
                <a:solidFill>
                  <a:srgbClr val="FF0000"/>
                </a:solidFill>
              </a:rPr>
              <a:t>endpoints</a:t>
            </a:r>
            <a:r>
              <a:rPr lang="en-US" sz="3600" dirty="0"/>
              <a:t> of the segment and all the points between them.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6151" name="Line 11"/>
          <p:cNvSpPr>
            <a:spLocks noChangeShapeType="1"/>
          </p:cNvSpPr>
          <p:nvPr/>
        </p:nvSpPr>
        <p:spPr bwMode="auto">
          <a:xfrm>
            <a:off x="1295400" y="4281487"/>
            <a:ext cx="411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" name="Oval 12"/>
          <p:cNvSpPr>
            <a:spLocks noChangeArrowheads="1"/>
          </p:cNvSpPr>
          <p:nvPr/>
        </p:nvSpPr>
        <p:spPr bwMode="auto">
          <a:xfrm>
            <a:off x="1233488" y="4233862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3" name="Oval 13"/>
          <p:cNvSpPr>
            <a:spLocks noChangeArrowheads="1"/>
          </p:cNvSpPr>
          <p:nvPr/>
        </p:nvSpPr>
        <p:spPr bwMode="auto">
          <a:xfrm>
            <a:off x="5353050" y="423862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Oval 15"/>
          <p:cNvSpPr>
            <a:spLocks noChangeArrowheads="1"/>
          </p:cNvSpPr>
          <p:nvPr/>
        </p:nvSpPr>
        <p:spPr bwMode="auto">
          <a:xfrm>
            <a:off x="3276600" y="42481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5" name="Text Box 16"/>
          <p:cNvSpPr txBox="1">
            <a:spLocks noChangeArrowheads="1"/>
          </p:cNvSpPr>
          <p:nvPr/>
        </p:nvSpPr>
        <p:spPr bwMode="auto">
          <a:xfrm>
            <a:off x="1066800" y="4357687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A                   </a:t>
            </a:r>
          </a:p>
        </p:txBody>
      </p:sp>
      <p:sp>
        <p:nvSpPr>
          <p:cNvPr id="6156" name="Text Box 17"/>
          <p:cNvSpPr txBox="1">
            <a:spLocks noChangeArrowheads="1"/>
          </p:cNvSpPr>
          <p:nvPr/>
        </p:nvSpPr>
        <p:spPr bwMode="auto">
          <a:xfrm>
            <a:off x="3124200" y="4357687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D                   </a:t>
            </a:r>
          </a:p>
        </p:txBody>
      </p:sp>
      <p:sp>
        <p:nvSpPr>
          <p:cNvPr id="6157" name="Text Box 18"/>
          <p:cNvSpPr txBox="1">
            <a:spLocks noChangeArrowheads="1"/>
          </p:cNvSpPr>
          <p:nvPr/>
        </p:nvSpPr>
        <p:spPr bwMode="auto">
          <a:xfrm>
            <a:off x="5181600" y="4324350"/>
            <a:ext cx="45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H                   </a:t>
            </a:r>
          </a:p>
        </p:txBody>
      </p:sp>
      <p:sp>
        <p:nvSpPr>
          <p:cNvPr id="6158" name="Text Box 19"/>
          <p:cNvSpPr txBox="1">
            <a:spLocks noChangeArrowheads="1"/>
          </p:cNvSpPr>
          <p:nvPr/>
        </p:nvSpPr>
        <p:spPr bwMode="auto">
          <a:xfrm>
            <a:off x="990600" y="510540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>
                <a:solidFill>
                  <a:srgbClr val="660066"/>
                </a:solidFill>
              </a:rPr>
              <a:t>A piece of spaghetti is a physical model of a line segment.</a:t>
            </a:r>
          </a:p>
        </p:txBody>
      </p:sp>
      <p:pic>
        <p:nvPicPr>
          <p:cNvPr id="6159" name="Picture 20" descr="MC900264422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724400"/>
            <a:ext cx="2209800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3733800"/>
            <a:ext cx="3124200" cy="13668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0" y="144780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 dirty="0">
                <a:solidFill>
                  <a:srgbClr val="660066"/>
                </a:solidFill>
              </a:rPr>
              <a:t>Congruent segments</a:t>
            </a:r>
            <a:r>
              <a:rPr lang="en-US" sz="3200" dirty="0">
                <a:solidFill>
                  <a:srgbClr val="660066"/>
                </a:solidFill>
              </a:rPr>
              <a:t> are segments that have the same measure or  length. </a:t>
            </a:r>
          </a:p>
        </p:txBody>
      </p:sp>
      <p:sp>
        <p:nvSpPr>
          <p:cNvPr id="7172" name="Line 5"/>
          <p:cNvSpPr>
            <a:spLocks noChangeShapeType="1"/>
          </p:cNvSpPr>
          <p:nvPr/>
        </p:nvSpPr>
        <p:spPr bwMode="auto">
          <a:xfrm>
            <a:off x="1752600" y="3733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3" name="Line 6"/>
          <p:cNvSpPr>
            <a:spLocks noChangeShapeType="1"/>
          </p:cNvSpPr>
          <p:nvPr/>
        </p:nvSpPr>
        <p:spPr bwMode="auto">
          <a:xfrm>
            <a:off x="2590800" y="3733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6" name="Text Box 12"/>
          <p:cNvSpPr txBox="1">
            <a:spLocks noChangeArrowheads="1"/>
          </p:cNvSpPr>
          <p:nvPr/>
        </p:nvSpPr>
        <p:spPr bwMode="auto">
          <a:xfrm>
            <a:off x="228600" y="3352800"/>
            <a:ext cx="51054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Bookman Old Style" pitchFamily="18" charset="0"/>
              </a:rPr>
              <a:t>In the diagram, </a:t>
            </a:r>
            <a:r>
              <a:rPr lang="en-US" sz="2400" i="1" dirty="0">
                <a:latin typeface="Bookman Old Style" pitchFamily="18" charset="0"/>
              </a:rPr>
              <a:t>PQ</a:t>
            </a:r>
            <a:r>
              <a:rPr lang="en-US" sz="2400" dirty="0">
                <a:latin typeface="Bookman Old Style" pitchFamily="18" charset="0"/>
              </a:rPr>
              <a:t> = </a:t>
            </a:r>
            <a:r>
              <a:rPr lang="en-US" sz="2400" i="1" dirty="0">
                <a:latin typeface="Bookman Old Style" pitchFamily="18" charset="0"/>
              </a:rPr>
              <a:t>RS</a:t>
            </a:r>
            <a:r>
              <a:rPr lang="en-US" sz="2400" dirty="0">
                <a:latin typeface="Bookman Old Style" pitchFamily="18" charset="0"/>
              </a:rPr>
              <a:t>, so you can write </a:t>
            </a:r>
            <a:r>
              <a:rPr lang="en-US" sz="2400" i="1" dirty="0">
                <a:latin typeface="Bookman Old Style" pitchFamily="18" charset="0"/>
              </a:rPr>
              <a:t>PQ</a:t>
            </a:r>
            <a:r>
              <a:rPr lang="en-US" sz="2400" dirty="0">
                <a:latin typeface="Bookman Old Style" pitchFamily="18" charset="0"/>
              </a:rPr>
              <a:t> </a:t>
            </a:r>
            <a:r>
              <a:rPr lang="en-US" sz="2400" dirty="0">
                <a:latin typeface="Bookman Old Style" pitchFamily="18" charset="0"/>
                <a:sym typeface="Symbol" pitchFamily="18" charset="2"/>
              </a:rPr>
              <a:t></a:t>
            </a:r>
            <a:r>
              <a:rPr lang="en-US" sz="2400" dirty="0">
                <a:latin typeface="Bookman Old Style" pitchFamily="18" charset="0"/>
              </a:rPr>
              <a:t> </a:t>
            </a:r>
            <a:r>
              <a:rPr lang="en-US" sz="2400" i="1" dirty="0">
                <a:latin typeface="Bookman Old Style" pitchFamily="18" charset="0"/>
              </a:rPr>
              <a:t>RS</a:t>
            </a:r>
            <a:r>
              <a:rPr lang="en-US" sz="2400" dirty="0">
                <a:latin typeface="Bookman Old Style" pitchFamily="18" charset="0"/>
              </a:rPr>
              <a:t>. This is read as “segment </a:t>
            </a:r>
            <a:r>
              <a:rPr lang="en-US" sz="2400" i="1" dirty="0">
                <a:latin typeface="Bookman Old Style" pitchFamily="18" charset="0"/>
              </a:rPr>
              <a:t>PQ</a:t>
            </a:r>
            <a:r>
              <a:rPr lang="en-US" sz="2400" dirty="0">
                <a:latin typeface="Bookman Old Style" pitchFamily="18" charset="0"/>
              </a:rPr>
              <a:t> is congruent to segment </a:t>
            </a:r>
            <a:r>
              <a:rPr lang="en-US" sz="2400" i="1" dirty="0">
                <a:latin typeface="Bookman Old Style" pitchFamily="18" charset="0"/>
              </a:rPr>
              <a:t>RS</a:t>
            </a:r>
            <a:r>
              <a:rPr lang="en-US" sz="2400" dirty="0">
                <a:latin typeface="Bookman Old Style" pitchFamily="18" charset="0"/>
              </a:rPr>
              <a:t>.” </a:t>
            </a:r>
            <a:r>
              <a:rPr lang="en-US" sz="2400" b="1" i="1" dirty="0">
                <a:solidFill>
                  <a:srgbClr val="FF0000"/>
                </a:solidFill>
                <a:latin typeface="Bookman Old Style" pitchFamily="18" charset="0"/>
              </a:rPr>
              <a:t>Tick marks</a:t>
            </a:r>
            <a:r>
              <a:rPr lang="en-US" sz="2400" dirty="0">
                <a:latin typeface="Bookman Old Style" pitchFamily="18" charset="0"/>
              </a:rPr>
              <a:t> are used in a figure to</a:t>
            </a:r>
          </a:p>
          <a:p>
            <a:r>
              <a:rPr lang="en-US" sz="2400" dirty="0">
                <a:latin typeface="Bookman Old Style" pitchFamily="18" charset="0"/>
              </a:rPr>
              <a:t> show congruent segments.</a:t>
            </a:r>
          </a:p>
          <a:p>
            <a:pPr>
              <a:spcBef>
                <a:spcPct val="50000"/>
              </a:spcBef>
            </a:pPr>
            <a:endParaRPr lang="en-US" sz="2400" dirty="0">
              <a:latin typeface="Bookman Old Style" pitchFamily="18" charset="0"/>
            </a:endParaRPr>
          </a:p>
        </p:txBody>
      </p:sp>
      <p:sp>
        <p:nvSpPr>
          <p:cNvPr id="7177" name="Text Box 13"/>
          <p:cNvSpPr txBox="1">
            <a:spLocks noChangeArrowheads="1"/>
          </p:cNvSpPr>
          <p:nvPr/>
        </p:nvSpPr>
        <p:spPr bwMode="auto">
          <a:xfrm>
            <a:off x="0" y="602159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Congruent Segments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457200" y="1219200"/>
            <a:ext cx="7848600" cy="5181600"/>
          </a:xfrm>
          <a:prstGeom prst="rect">
            <a:avLst/>
          </a:prstGeom>
          <a:noFill/>
          <a:ln w="28575">
            <a:solidFill>
              <a:srgbClr val="DBDBD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spcBef>
                <a:spcPct val="20000"/>
              </a:spcBef>
            </a:pPr>
            <a:r>
              <a:rPr lang="en-US" sz="2800" b="1" dirty="0"/>
              <a:t>Problem of the Day</a:t>
            </a:r>
          </a:p>
          <a:p>
            <a:pPr>
              <a:spcBef>
                <a:spcPct val="20000"/>
              </a:spcBef>
            </a:pPr>
            <a:endParaRPr lang="en-US" sz="800" b="1" dirty="0">
              <a:solidFill>
                <a:schemeClr val="accent2"/>
              </a:solidFill>
            </a:endParaRPr>
          </a:p>
          <a:p>
            <a:pPr>
              <a:spcBef>
                <a:spcPct val="20000"/>
              </a:spcBef>
            </a:pPr>
            <a:r>
              <a:rPr lang="en-US" sz="2800" b="1" dirty="0"/>
              <a:t>Remove 4 of the segments to leave 5 equal squares.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311" name="Line 191"/>
          <p:cNvSpPr>
            <a:spLocks noChangeShapeType="1"/>
          </p:cNvSpPr>
          <p:nvPr/>
        </p:nvSpPr>
        <p:spPr bwMode="auto">
          <a:xfrm>
            <a:off x="685800" y="3124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2" name="Line 192"/>
          <p:cNvSpPr>
            <a:spLocks noChangeShapeType="1"/>
          </p:cNvSpPr>
          <p:nvPr/>
        </p:nvSpPr>
        <p:spPr bwMode="auto">
          <a:xfrm>
            <a:off x="1676400" y="3124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3" name="Line 193"/>
          <p:cNvSpPr>
            <a:spLocks noChangeShapeType="1"/>
          </p:cNvSpPr>
          <p:nvPr/>
        </p:nvSpPr>
        <p:spPr bwMode="auto">
          <a:xfrm>
            <a:off x="2743200" y="3124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4" name="Line 194"/>
          <p:cNvSpPr>
            <a:spLocks noChangeShapeType="1"/>
          </p:cNvSpPr>
          <p:nvPr/>
        </p:nvSpPr>
        <p:spPr bwMode="auto">
          <a:xfrm>
            <a:off x="685800" y="32004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5" name="Line 195"/>
          <p:cNvSpPr>
            <a:spLocks noChangeShapeType="1"/>
          </p:cNvSpPr>
          <p:nvPr/>
        </p:nvSpPr>
        <p:spPr bwMode="auto">
          <a:xfrm>
            <a:off x="685800" y="4114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6" name="Line 196"/>
          <p:cNvSpPr>
            <a:spLocks noChangeShapeType="1"/>
          </p:cNvSpPr>
          <p:nvPr/>
        </p:nvSpPr>
        <p:spPr bwMode="auto">
          <a:xfrm>
            <a:off x="1676400" y="4114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7" name="Line 197"/>
          <p:cNvSpPr>
            <a:spLocks noChangeShapeType="1"/>
          </p:cNvSpPr>
          <p:nvPr/>
        </p:nvSpPr>
        <p:spPr bwMode="auto">
          <a:xfrm>
            <a:off x="2743200" y="4114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8" name="Line 198"/>
          <p:cNvSpPr>
            <a:spLocks noChangeShapeType="1"/>
          </p:cNvSpPr>
          <p:nvPr/>
        </p:nvSpPr>
        <p:spPr bwMode="auto">
          <a:xfrm>
            <a:off x="1600200" y="32004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9" name="Line 199"/>
          <p:cNvSpPr>
            <a:spLocks noChangeShapeType="1"/>
          </p:cNvSpPr>
          <p:nvPr/>
        </p:nvSpPr>
        <p:spPr bwMode="auto">
          <a:xfrm>
            <a:off x="2590800" y="32004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0" name="Line 200"/>
          <p:cNvSpPr>
            <a:spLocks noChangeShapeType="1"/>
          </p:cNvSpPr>
          <p:nvPr/>
        </p:nvSpPr>
        <p:spPr bwMode="auto">
          <a:xfrm>
            <a:off x="3581400" y="32004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1" name="Line 201"/>
          <p:cNvSpPr>
            <a:spLocks noChangeShapeType="1"/>
          </p:cNvSpPr>
          <p:nvPr/>
        </p:nvSpPr>
        <p:spPr bwMode="auto">
          <a:xfrm>
            <a:off x="685800" y="41910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2" name="Line 202"/>
          <p:cNvSpPr>
            <a:spLocks noChangeShapeType="1"/>
          </p:cNvSpPr>
          <p:nvPr/>
        </p:nvSpPr>
        <p:spPr bwMode="auto">
          <a:xfrm>
            <a:off x="685800" y="5105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3" name="Line 203"/>
          <p:cNvSpPr>
            <a:spLocks noChangeShapeType="1"/>
          </p:cNvSpPr>
          <p:nvPr/>
        </p:nvSpPr>
        <p:spPr bwMode="auto">
          <a:xfrm>
            <a:off x="1676400" y="5105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4" name="Line 204"/>
          <p:cNvSpPr>
            <a:spLocks noChangeShapeType="1"/>
          </p:cNvSpPr>
          <p:nvPr/>
        </p:nvSpPr>
        <p:spPr bwMode="auto">
          <a:xfrm>
            <a:off x="2743200" y="5105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" name="Line 205"/>
          <p:cNvSpPr>
            <a:spLocks noChangeShapeType="1"/>
          </p:cNvSpPr>
          <p:nvPr/>
        </p:nvSpPr>
        <p:spPr bwMode="auto">
          <a:xfrm>
            <a:off x="1600200" y="41910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" name="Line 206"/>
          <p:cNvSpPr>
            <a:spLocks noChangeShapeType="1"/>
          </p:cNvSpPr>
          <p:nvPr/>
        </p:nvSpPr>
        <p:spPr bwMode="auto">
          <a:xfrm>
            <a:off x="2590800" y="41910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7" name="Line 207"/>
          <p:cNvSpPr>
            <a:spLocks noChangeShapeType="1"/>
          </p:cNvSpPr>
          <p:nvPr/>
        </p:nvSpPr>
        <p:spPr bwMode="auto">
          <a:xfrm>
            <a:off x="3581400" y="41910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8" name="Line 208"/>
          <p:cNvSpPr>
            <a:spLocks noChangeShapeType="1"/>
          </p:cNvSpPr>
          <p:nvPr/>
        </p:nvSpPr>
        <p:spPr bwMode="auto">
          <a:xfrm>
            <a:off x="685800" y="51816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9" name="Line 209"/>
          <p:cNvSpPr>
            <a:spLocks noChangeShapeType="1"/>
          </p:cNvSpPr>
          <p:nvPr/>
        </p:nvSpPr>
        <p:spPr bwMode="auto">
          <a:xfrm>
            <a:off x="685800" y="6096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0" name="Line 210"/>
          <p:cNvSpPr>
            <a:spLocks noChangeShapeType="1"/>
          </p:cNvSpPr>
          <p:nvPr/>
        </p:nvSpPr>
        <p:spPr bwMode="auto">
          <a:xfrm>
            <a:off x="1676400" y="6096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1" name="Line 211"/>
          <p:cNvSpPr>
            <a:spLocks noChangeShapeType="1"/>
          </p:cNvSpPr>
          <p:nvPr/>
        </p:nvSpPr>
        <p:spPr bwMode="auto">
          <a:xfrm>
            <a:off x="2743200" y="6096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2" name="Line 212"/>
          <p:cNvSpPr>
            <a:spLocks noChangeShapeType="1"/>
          </p:cNvSpPr>
          <p:nvPr/>
        </p:nvSpPr>
        <p:spPr bwMode="auto">
          <a:xfrm>
            <a:off x="1600200" y="51816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3" name="Line 213"/>
          <p:cNvSpPr>
            <a:spLocks noChangeShapeType="1"/>
          </p:cNvSpPr>
          <p:nvPr/>
        </p:nvSpPr>
        <p:spPr bwMode="auto">
          <a:xfrm>
            <a:off x="2590800" y="51816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4" name="Line 214"/>
          <p:cNvSpPr>
            <a:spLocks noChangeShapeType="1"/>
          </p:cNvSpPr>
          <p:nvPr/>
        </p:nvSpPr>
        <p:spPr bwMode="auto">
          <a:xfrm>
            <a:off x="3581400" y="5181600"/>
            <a:ext cx="0" cy="84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243"/>
          <p:cNvGrpSpPr>
            <a:grpSpLocks/>
          </p:cNvGrpSpPr>
          <p:nvPr/>
        </p:nvGrpSpPr>
        <p:grpSpPr bwMode="auto">
          <a:xfrm>
            <a:off x="4495800" y="3124200"/>
            <a:ext cx="2895600" cy="2971800"/>
            <a:chOff x="2832" y="1968"/>
            <a:chExt cx="1824" cy="1872"/>
          </a:xfrm>
        </p:grpSpPr>
        <p:sp>
          <p:nvSpPr>
            <p:cNvPr id="5335" name="Line 215"/>
            <p:cNvSpPr>
              <a:spLocks noChangeShapeType="1"/>
            </p:cNvSpPr>
            <p:nvPr/>
          </p:nvSpPr>
          <p:spPr bwMode="auto">
            <a:xfrm>
              <a:off x="2832" y="1968"/>
              <a:ext cx="5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6" name="Line 216"/>
            <p:cNvSpPr>
              <a:spLocks noChangeShapeType="1"/>
            </p:cNvSpPr>
            <p:nvPr/>
          </p:nvSpPr>
          <p:spPr bwMode="auto">
            <a:xfrm>
              <a:off x="3456" y="1968"/>
              <a:ext cx="5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7" name="Line 217"/>
            <p:cNvSpPr>
              <a:spLocks noChangeShapeType="1"/>
            </p:cNvSpPr>
            <p:nvPr/>
          </p:nvSpPr>
          <p:spPr bwMode="auto">
            <a:xfrm>
              <a:off x="4128" y="1968"/>
              <a:ext cx="5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8" name="Line 218"/>
            <p:cNvSpPr>
              <a:spLocks noChangeShapeType="1"/>
            </p:cNvSpPr>
            <p:nvPr/>
          </p:nvSpPr>
          <p:spPr bwMode="auto">
            <a:xfrm>
              <a:off x="2832" y="2016"/>
              <a:ext cx="0" cy="53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9" name="Line 219"/>
            <p:cNvSpPr>
              <a:spLocks noChangeShapeType="1"/>
            </p:cNvSpPr>
            <p:nvPr/>
          </p:nvSpPr>
          <p:spPr bwMode="auto">
            <a:xfrm>
              <a:off x="2832" y="2592"/>
              <a:ext cx="5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0" name="Line 220"/>
            <p:cNvSpPr>
              <a:spLocks noChangeShapeType="1"/>
            </p:cNvSpPr>
            <p:nvPr/>
          </p:nvSpPr>
          <p:spPr bwMode="auto">
            <a:xfrm>
              <a:off x="3456" y="2592"/>
              <a:ext cx="5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1" name="Line 221"/>
            <p:cNvSpPr>
              <a:spLocks noChangeShapeType="1"/>
            </p:cNvSpPr>
            <p:nvPr/>
          </p:nvSpPr>
          <p:spPr bwMode="auto">
            <a:xfrm>
              <a:off x="4128" y="2592"/>
              <a:ext cx="5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2" name="Line 222"/>
            <p:cNvSpPr>
              <a:spLocks noChangeShapeType="1"/>
            </p:cNvSpPr>
            <p:nvPr/>
          </p:nvSpPr>
          <p:spPr bwMode="auto">
            <a:xfrm>
              <a:off x="3408" y="2016"/>
              <a:ext cx="0" cy="53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3" name="Line 223"/>
            <p:cNvSpPr>
              <a:spLocks noChangeShapeType="1"/>
            </p:cNvSpPr>
            <p:nvPr/>
          </p:nvSpPr>
          <p:spPr bwMode="auto">
            <a:xfrm>
              <a:off x="4032" y="2016"/>
              <a:ext cx="0" cy="53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4" name="Line 224"/>
            <p:cNvSpPr>
              <a:spLocks noChangeShapeType="1"/>
            </p:cNvSpPr>
            <p:nvPr/>
          </p:nvSpPr>
          <p:spPr bwMode="auto">
            <a:xfrm>
              <a:off x="4656" y="2016"/>
              <a:ext cx="0" cy="53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5" name="Line 225"/>
            <p:cNvSpPr>
              <a:spLocks noChangeShapeType="1"/>
            </p:cNvSpPr>
            <p:nvPr/>
          </p:nvSpPr>
          <p:spPr bwMode="auto">
            <a:xfrm>
              <a:off x="2832" y="2640"/>
              <a:ext cx="0" cy="53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6" name="Line 226"/>
            <p:cNvSpPr>
              <a:spLocks noChangeShapeType="1"/>
            </p:cNvSpPr>
            <p:nvPr/>
          </p:nvSpPr>
          <p:spPr bwMode="auto">
            <a:xfrm>
              <a:off x="2832" y="3216"/>
              <a:ext cx="5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7" name="Line 227"/>
            <p:cNvSpPr>
              <a:spLocks noChangeShapeType="1"/>
            </p:cNvSpPr>
            <p:nvPr/>
          </p:nvSpPr>
          <p:spPr bwMode="auto">
            <a:xfrm>
              <a:off x="3456" y="3216"/>
              <a:ext cx="5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8" name="Line 228"/>
            <p:cNvSpPr>
              <a:spLocks noChangeShapeType="1"/>
            </p:cNvSpPr>
            <p:nvPr/>
          </p:nvSpPr>
          <p:spPr bwMode="auto">
            <a:xfrm>
              <a:off x="4128" y="3216"/>
              <a:ext cx="5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9" name="Line 229"/>
            <p:cNvSpPr>
              <a:spLocks noChangeShapeType="1"/>
            </p:cNvSpPr>
            <p:nvPr/>
          </p:nvSpPr>
          <p:spPr bwMode="auto">
            <a:xfrm>
              <a:off x="3408" y="2640"/>
              <a:ext cx="0" cy="53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0" name="Line 230"/>
            <p:cNvSpPr>
              <a:spLocks noChangeShapeType="1"/>
            </p:cNvSpPr>
            <p:nvPr/>
          </p:nvSpPr>
          <p:spPr bwMode="auto">
            <a:xfrm>
              <a:off x="4032" y="2640"/>
              <a:ext cx="0" cy="53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1" name="Line 231"/>
            <p:cNvSpPr>
              <a:spLocks noChangeShapeType="1"/>
            </p:cNvSpPr>
            <p:nvPr/>
          </p:nvSpPr>
          <p:spPr bwMode="auto">
            <a:xfrm>
              <a:off x="4656" y="2640"/>
              <a:ext cx="0" cy="53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2" name="Line 232"/>
            <p:cNvSpPr>
              <a:spLocks noChangeShapeType="1"/>
            </p:cNvSpPr>
            <p:nvPr/>
          </p:nvSpPr>
          <p:spPr bwMode="auto">
            <a:xfrm>
              <a:off x="2832" y="3264"/>
              <a:ext cx="0" cy="53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3" name="Line 233"/>
            <p:cNvSpPr>
              <a:spLocks noChangeShapeType="1"/>
            </p:cNvSpPr>
            <p:nvPr/>
          </p:nvSpPr>
          <p:spPr bwMode="auto">
            <a:xfrm>
              <a:off x="2832" y="3840"/>
              <a:ext cx="5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4" name="Line 234"/>
            <p:cNvSpPr>
              <a:spLocks noChangeShapeType="1"/>
            </p:cNvSpPr>
            <p:nvPr/>
          </p:nvSpPr>
          <p:spPr bwMode="auto">
            <a:xfrm>
              <a:off x="3456" y="3840"/>
              <a:ext cx="5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5" name="Line 235"/>
            <p:cNvSpPr>
              <a:spLocks noChangeShapeType="1"/>
            </p:cNvSpPr>
            <p:nvPr/>
          </p:nvSpPr>
          <p:spPr bwMode="auto">
            <a:xfrm>
              <a:off x="4128" y="3840"/>
              <a:ext cx="52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6" name="Line 236"/>
            <p:cNvSpPr>
              <a:spLocks noChangeShapeType="1"/>
            </p:cNvSpPr>
            <p:nvPr/>
          </p:nvSpPr>
          <p:spPr bwMode="auto">
            <a:xfrm>
              <a:off x="3408" y="3264"/>
              <a:ext cx="0" cy="53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7" name="Line 237"/>
            <p:cNvSpPr>
              <a:spLocks noChangeShapeType="1"/>
            </p:cNvSpPr>
            <p:nvPr/>
          </p:nvSpPr>
          <p:spPr bwMode="auto">
            <a:xfrm>
              <a:off x="4032" y="3264"/>
              <a:ext cx="0" cy="53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8" name="Line 238"/>
            <p:cNvSpPr>
              <a:spLocks noChangeShapeType="1"/>
            </p:cNvSpPr>
            <p:nvPr/>
          </p:nvSpPr>
          <p:spPr bwMode="auto">
            <a:xfrm>
              <a:off x="4656" y="3264"/>
              <a:ext cx="0" cy="53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359" name="Rectangle 239"/>
          <p:cNvSpPr>
            <a:spLocks noChangeArrowheads="1"/>
          </p:cNvSpPr>
          <p:nvPr/>
        </p:nvSpPr>
        <p:spPr bwMode="auto">
          <a:xfrm>
            <a:off x="5486400" y="3048000"/>
            <a:ext cx="8382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0" name="Rectangle 240"/>
          <p:cNvSpPr>
            <a:spLocks noChangeArrowheads="1"/>
          </p:cNvSpPr>
          <p:nvPr/>
        </p:nvSpPr>
        <p:spPr bwMode="auto">
          <a:xfrm>
            <a:off x="5486400" y="6019800"/>
            <a:ext cx="8382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1" name="Rectangle 241"/>
          <p:cNvSpPr>
            <a:spLocks noChangeArrowheads="1"/>
          </p:cNvSpPr>
          <p:nvPr/>
        </p:nvSpPr>
        <p:spPr bwMode="auto">
          <a:xfrm rot="5400000">
            <a:off x="6934200" y="4495800"/>
            <a:ext cx="8382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2" name="Rectangle 242"/>
          <p:cNvSpPr>
            <a:spLocks noChangeArrowheads="1"/>
          </p:cNvSpPr>
          <p:nvPr/>
        </p:nvSpPr>
        <p:spPr bwMode="auto">
          <a:xfrm rot="5400000">
            <a:off x="4038600" y="4495800"/>
            <a:ext cx="8382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762000" y="533400"/>
            <a:ext cx="72053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-107" charset="0"/>
              </a:rPr>
              <a:t>Points, Lines, and Planes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59" grpId="0" animBg="1"/>
      <p:bldP spid="5360" grpId="0" animBg="1"/>
      <p:bldP spid="5361" grpId="0" animBg="1"/>
      <p:bldP spid="536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Rays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 smtClean="0"/>
              <a:t>Part of a line that starts at an endpoint and extends forever in one direction</a:t>
            </a:r>
          </a:p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 smtClean="0"/>
              <a:t>To name a ray, use its endpoint and any other point on the ray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1600200" y="4479925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n w="28575">
                <a:solidFill>
                  <a:schemeClr val="tx1"/>
                </a:solidFill>
              </a:ln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447800" y="44799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A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3200400" y="4479925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D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4267200" y="44704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H</a:t>
            </a:r>
          </a:p>
        </p:txBody>
      </p:sp>
      <p:sp>
        <p:nvSpPr>
          <p:cNvPr id="8200" name="Oval 8"/>
          <p:cNvSpPr>
            <a:spLocks noChangeArrowheads="1"/>
          </p:cNvSpPr>
          <p:nvPr/>
        </p:nvSpPr>
        <p:spPr bwMode="auto">
          <a:xfrm>
            <a:off x="4419600" y="444658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3338513" y="444658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1585913" y="444658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8203" name="Picture 11" descr="captur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4343400"/>
            <a:ext cx="3200400" cy="198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4" name="Text Box 12"/>
          <p:cNvSpPr txBox="1">
            <a:spLocks noChangeArrowheads="1"/>
          </p:cNvSpPr>
          <p:nvPr/>
        </p:nvSpPr>
        <p:spPr bwMode="auto">
          <a:xfrm>
            <a:off x="1676400" y="5105400"/>
            <a:ext cx="3352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FF"/>
                </a:solidFill>
              </a:rPr>
              <a:t>A physical model of a ray are beams of light.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838200"/>
            <a:ext cx="7793038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Lines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82000" cy="452596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00FF"/>
                </a:solidFill>
                <a:latin typeface="Bookman Old Style" pitchFamily="18" charset="0"/>
              </a:rPr>
              <a:t>A line has no thickness or width.  It is an infinite set of points (extends forever).  A line is named by 2 points on the line and by placing the line symbol above the letters.                                                                                                                      </a:t>
            </a:r>
          </a:p>
        </p:txBody>
      </p:sp>
      <p:pic>
        <p:nvPicPr>
          <p:cNvPr id="5124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0" y="3810000"/>
            <a:ext cx="2362200" cy="1720850"/>
          </a:xfrm>
          <a:noFill/>
        </p:spPr>
      </p:pic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533400" y="41148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126" name="Text Box 5"/>
          <p:cNvSpPr txBox="1">
            <a:spLocks noChangeArrowheads="1"/>
          </p:cNvSpPr>
          <p:nvPr/>
        </p:nvSpPr>
        <p:spPr bwMode="auto">
          <a:xfrm>
            <a:off x="914400" y="3581400"/>
            <a:ext cx="7086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800"/>
          </a:p>
        </p:txBody>
      </p:sp>
      <p:sp>
        <p:nvSpPr>
          <p:cNvPr id="5129" name="Text Box 15"/>
          <p:cNvSpPr txBox="1">
            <a:spLocks noChangeArrowheads="1"/>
          </p:cNvSpPr>
          <p:nvPr/>
        </p:nvSpPr>
        <p:spPr bwMode="auto">
          <a:xfrm>
            <a:off x="2057400" y="5638800"/>
            <a:ext cx="548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i="1"/>
              <a:t>Example: Number Line</a:t>
            </a:r>
          </a:p>
        </p:txBody>
      </p:sp>
      <p:pic>
        <p:nvPicPr>
          <p:cNvPr id="5130" name="Picture 17" descr="captur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3581400"/>
            <a:ext cx="22225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10668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Parallel and Intersecting Lines 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12642" name="Equation" r:id="rId3" imgW="914400" imgH="371520" progId="">
              <p:embed/>
            </p:oleObj>
          </a:graphicData>
        </a:graphic>
      </p:graphicFrame>
      <p:sp>
        <p:nvSpPr>
          <p:cNvPr id="6150" name="Text Box 4"/>
          <p:cNvSpPr txBox="1">
            <a:spLocks noChangeArrowheads="1"/>
          </p:cNvSpPr>
          <p:nvPr/>
        </p:nvSpPr>
        <p:spPr bwMode="auto">
          <a:xfrm>
            <a:off x="609600" y="1676400"/>
            <a:ext cx="80772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/>
              <a:t>Parallel lines</a:t>
            </a:r>
            <a:r>
              <a:rPr lang="en-US" sz="2800" dirty="0"/>
              <a:t> lie in the same plane and never meet.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Two distinct </a:t>
            </a:r>
            <a:r>
              <a:rPr lang="en-US" sz="2800" b="1" dirty="0"/>
              <a:t>intersecting lines</a:t>
            </a:r>
            <a:r>
              <a:rPr lang="en-US" sz="2800" dirty="0"/>
              <a:t> meet at a point.</a:t>
            </a:r>
          </a:p>
          <a:p>
            <a:pPr>
              <a:spcBef>
                <a:spcPct val="50000"/>
              </a:spcBef>
            </a:pPr>
            <a:r>
              <a:rPr lang="en-US" sz="2800" b="1" dirty="0"/>
              <a:t>Skew lines</a:t>
            </a:r>
            <a:r>
              <a:rPr lang="en-US" sz="2800" dirty="0"/>
              <a:t> do not lie in the same plane and do not meet.</a:t>
            </a:r>
            <a:endParaRPr lang="en-US" sz="2800" b="1" dirty="0"/>
          </a:p>
        </p:txBody>
      </p:sp>
      <p:sp>
        <p:nvSpPr>
          <p:cNvPr id="6151" name="Line 5"/>
          <p:cNvSpPr>
            <a:spLocks noChangeShapeType="1"/>
          </p:cNvSpPr>
          <p:nvPr/>
        </p:nvSpPr>
        <p:spPr bwMode="auto">
          <a:xfrm flipV="1">
            <a:off x="1066800" y="4419600"/>
            <a:ext cx="144780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152" name="Line 6"/>
          <p:cNvSpPr>
            <a:spLocks noChangeShapeType="1"/>
          </p:cNvSpPr>
          <p:nvPr/>
        </p:nvSpPr>
        <p:spPr bwMode="auto">
          <a:xfrm flipV="1">
            <a:off x="3276600" y="4495800"/>
            <a:ext cx="144780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153" name="Line 7"/>
          <p:cNvSpPr>
            <a:spLocks noChangeShapeType="1"/>
          </p:cNvSpPr>
          <p:nvPr/>
        </p:nvSpPr>
        <p:spPr bwMode="auto">
          <a:xfrm flipV="1">
            <a:off x="1219200" y="4572000"/>
            <a:ext cx="144780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154" name="Line 8"/>
          <p:cNvSpPr>
            <a:spLocks noChangeShapeType="1"/>
          </p:cNvSpPr>
          <p:nvPr/>
        </p:nvSpPr>
        <p:spPr bwMode="auto">
          <a:xfrm>
            <a:off x="3352800" y="4953000"/>
            <a:ext cx="1295400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155" name="AutoShape 9"/>
          <p:cNvSpPr>
            <a:spLocks noChangeArrowheads="1"/>
          </p:cNvSpPr>
          <p:nvPr/>
        </p:nvSpPr>
        <p:spPr bwMode="auto">
          <a:xfrm>
            <a:off x="5943600" y="4495800"/>
            <a:ext cx="1295400" cy="762000"/>
          </a:xfrm>
          <a:prstGeom prst="cube">
            <a:avLst>
              <a:gd name="adj" fmla="val 25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6" name="Line 10"/>
          <p:cNvSpPr>
            <a:spLocks noChangeShapeType="1"/>
          </p:cNvSpPr>
          <p:nvPr/>
        </p:nvSpPr>
        <p:spPr bwMode="auto">
          <a:xfrm flipV="1">
            <a:off x="5334000" y="4038600"/>
            <a:ext cx="1219200" cy="1219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157" name="Line 11"/>
          <p:cNvSpPr>
            <a:spLocks noChangeShapeType="1"/>
          </p:cNvSpPr>
          <p:nvPr/>
        </p:nvSpPr>
        <p:spPr bwMode="auto">
          <a:xfrm flipV="1">
            <a:off x="5638800" y="5257800"/>
            <a:ext cx="1905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158" name="Text Box 12"/>
          <p:cNvSpPr txBox="1">
            <a:spLocks noChangeArrowheads="1"/>
          </p:cNvSpPr>
          <p:nvPr/>
        </p:nvSpPr>
        <p:spPr bwMode="auto">
          <a:xfrm>
            <a:off x="914400" y="5791200"/>
            <a:ext cx="1447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Parallel</a:t>
            </a:r>
          </a:p>
        </p:txBody>
      </p:sp>
      <p:sp>
        <p:nvSpPr>
          <p:cNvPr id="6159" name="Text Box 13"/>
          <p:cNvSpPr txBox="1">
            <a:spLocks noChangeArrowheads="1"/>
          </p:cNvSpPr>
          <p:nvPr/>
        </p:nvSpPr>
        <p:spPr bwMode="auto">
          <a:xfrm>
            <a:off x="3276600" y="5715000"/>
            <a:ext cx="2057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Intersecting</a:t>
            </a:r>
          </a:p>
        </p:txBody>
      </p:sp>
      <p:sp>
        <p:nvSpPr>
          <p:cNvPr id="6160" name="Text Box 14"/>
          <p:cNvSpPr txBox="1">
            <a:spLocks noChangeArrowheads="1"/>
          </p:cNvSpPr>
          <p:nvPr/>
        </p:nvSpPr>
        <p:spPr bwMode="auto">
          <a:xfrm>
            <a:off x="5943600" y="5715000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Skew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10668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Half-Line, Ray, and Line Segment 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09570" name="Equation" r:id="rId3" imgW="914400" imgH="371520" progId="">
              <p:embed/>
            </p:oleObj>
          </a:graphicData>
        </a:graphic>
      </p:graphicFrame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838200" y="1524000"/>
            <a:ext cx="73914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/>
              <a:t>A point divides a line into two </a:t>
            </a:r>
            <a:r>
              <a:rPr lang="en-US" sz="3600" b="1" dirty="0"/>
              <a:t>half-lines</a:t>
            </a:r>
            <a:r>
              <a:rPr lang="en-US" sz="3600" dirty="0"/>
              <a:t>, one on each side of the point.</a:t>
            </a:r>
          </a:p>
          <a:p>
            <a:pPr>
              <a:spcBef>
                <a:spcPct val="50000"/>
              </a:spcBef>
            </a:pPr>
            <a:r>
              <a:rPr lang="en-US" sz="3600" dirty="0"/>
              <a:t>A </a:t>
            </a:r>
            <a:r>
              <a:rPr lang="en-US" sz="3600" b="1" dirty="0"/>
              <a:t>ray </a:t>
            </a:r>
            <a:r>
              <a:rPr lang="en-US" sz="3600" dirty="0"/>
              <a:t>is a half-line including an initial point.</a:t>
            </a:r>
          </a:p>
          <a:p>
            <a:pPr>
              <a:spcBef>
                <a:spcPct val="50000"/>
              </a:spcBef>
            </a:pPr>
            <a:r>
              <a:rPr lang="en-US" sz="3600" dirty="0"/>
              <a:t>A </a:t>
            </a:r>
            <a:r>
              <a:rPr lang="en-US" sz="3600" b="1" dirty="0"/>
              <a:t>line segment</a:t>
            </a:r>
            <a:r>
              <a:rPr lang="en-US" sz="3600" dirty="0"/>
              <a:t> includes two endpoints.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10668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Half-Line, Ray, and Line Segment </a:t>
            </a:r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10594" name="Equation" r:id="rId3" imgW="914400" imgH="371520" progId="">
              <p:embed/>
            </p:oleObj>
          </a:graphicData>
        </a:graphic>
      </p:graphicFrame>
      <p:graphicFrame>
        <p:nvGraphicFramePr>
          <p:cNvPr id="472106" name="Group 42"/>
          <p:cNvGraphicFramePr>
            <a:graphicFrameLocks noGrp="1"/>
          </p:cNvGraphicFramePr>
          <p:nvPr/>
        </p:nvGraphicFramePr>
        <p:xfrm>
          <a:off x="685800" y="1676400"/>
          <a:ext cx="7696200" cy="4579940"/>
        </p:xfrm>
        <a:graphic>
          <a:graphicData uri="http://schemas.openxmlformats.org/drawingml/2006/table">
            <a:tbl>
              <a:tblPr/>
              <a:tblGrid>
                <a:gridCol w="2565400"/>
                <a:gridCol w="2565400"/>
                <a:gridCol w="2565400"/>
              </a:tblGrid>
              <a:tr h="601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Name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Figure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Symbol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Line 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AB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or 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AB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or 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Half-line 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AB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Half-line 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BA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1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Ray 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AB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0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Ray </a:t>
                      </a: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BA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6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Segment </a:t>
                      </a: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AB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or segment </a:t>
                      </a: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BA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AB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or </a:t>
                      </a:r>
                      <a:r>
                        <a:rPr kumimoji="0" lang="en-US" sz="2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60" name="Line 43"/>
          <p:cNvSpPr>
            <a:spLocks noChangeShapeType="1"/>
          </p:cNvSpPr>
          <p:nvPr/>
        </p:nvSpPr>
        <p:spPr bwMode="auto">
          <a:xfrm>
            <a:off x="3962400" y="3048000"/>
            <a:ext cx="1447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161" name="Line 44"/>
          <p:cNvSpPr>
            <a:spLocks noChangeShapeType="1"/>
          </p:cNvSpPr>
          <p:nvPr/>
        </p:nvSpPr>
        <p:spPr bwMode="auto">
          <a:xfrm flipH="1">
            <a:off x="3962400" y="36576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162" name="Line 45"/>
          <p:cNvSpPr>
            <a:spLocks noChangeShapeType="1"/>
          </p:cNvSpPr>
          <p:nvPr/>
        </p:nvSpPr>
        <p:spPr bwMode="auto">
          <a:xfrm>
            <a:off x="3962400" y="2438400"/>
            <a:ext cx="1447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163" name="Line 46"/>
          <p:cNvSpPr>
            <a:spLocks noChangeShapeType="1"/>
          </p:cNvSpPr>
          <p:nvPr/>
        </p:nvSpPr>
        <p:spPr bwMode="auto">
          <a:xfrm>
            <a:off x="3886200" y="4267200"/>
            <a:ext cx="1447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164" name="Line 47"/>
          <p:cNvSpPr>
            <a:spLocks noChangeShapeType="1"/>
          </p:cNvSpPr>
          <p:nvPr/>
        </p:nvSpPr>
        <p:spPr bwMode="auto">
          <a:xfrm flipH="1">
            <a:off x="3962400" y="4876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165" name="Line 48"/>
          <p:cNvSpPr>
            <a:spLocks noChangeShapeType="1"/>
          </p:cNvSpPr>
          <p:nvPr/>
        </p:nvSpPr>
        <p:spPr bwMode="auto">
          <a:xfrm flipH="1">
            <a:off x="3810000" y="55626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oval" w="lg" len="lg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166" name="Oval 49"/>
          <p:cNvSpPr>
            <a:spLocks noChangeArrowheads="1"/>
          </p:cNvSpPr>
          <p:nvPr/>
        </p:nvSpPr>
        <p:spPr bwMode="auto">
          <a:xfrm>
            <a:off x="3810000" y="29718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7" name="Oval 50"/>
          <p:cNvSpPr>
            <a:spLocks noChangeArrowheads="1"/>
          </p:cNvSpPr>
          <p:nvPr/>
        </p:nvSpPr>
        <p:spPr bwMode="auto">
          <a:xfrm>
            <a:off x="5181600" y="3581400"/>
            <a:ext cx="152400" cy="152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8" name="Oval 51"/>
          <p:cNvSpPr>
            <a:spLocks noChangeArrowheads="1"/>
          </p:cNvSpPr>
          <p:nvPr/>
        </p:nvSpPr>
        <p:spPr bwMode="auto">
          <a:xfrm>
            <a:off x="4419600" y="2362200"/>
            <a:ext cx="152400" cy="152400"/>
          </a:xfrm>
          <a:prstGeom prst="ellipse">
            <a:avLst/>
          </a:prstGeom>
          <a:solidFill>
            <a:schemeClr val="tx1"/>
          </a:solidFill>
          <a:ln w="254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69" name="Oval 52"/>
          <p:cNvSpPr>
            <a:spLocks noChangeArrowheads="1"/>
          </p:cNvSpPr>
          <p:nvPr/>
        </p:nvSpPr>
        <p:spPr bwMode="auto">
          <a:xfrm>
            <a:off x="4953000" y="2362200"/>
            <a:ext cx="152400" cy="152400"/>
          </a:xfrm>
          <a:prstGeom prst="ellipse">
            <a:avLst/>
          </a:prstGeom>
          <a:solidFill>
            <a:schemeClr val="tx1"/>
          </a:solidFill>
          <a:ln w="254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0" name="Oval 53"/>
          <p:cNvSpPr>
            <a:spLocks noChangeArrowheads="1"/>
          </p:cNvSpPr>
          <p:nvPr/>
        </p:nvSpPr>
        <p:spPr bwMode="auto">
          <a:xfrm>
            <a:off x="4724400" y="2971800"/>
            <a:ext cx="152400" cy="152400"/>
          </a:xfrm>
          <a:prstGeom prst="ellipse">
            <a:avLst/>
          </a:prstGeom>
          <a:solidFill>
            <a:schemeClr val="tx1"/>
          </a:solidFill>
          <a:ln w="254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1" name="Oval 54"/>
          <p:cNvSpPr>
            <a:spLocks noChangeArrowheads="1"/>
          </p:cNvSpPr>
          <p:nvPr/>
        </p:nvSpPr>
        <p:spPr bwMode="auto">
          <a:xfrm>
            <a:off x="4648200" y="4191000"/>
            <a:ext cx="152400" cy="152400"/>
          </a:xfrm>
          <a:prstGeom prst="ellipse">
            <a:avLst/>
          </a:prstGeom>
          <a:solidFill>
            <a:schemeClr val="tx1"/>
          </a:solidFill>
          <a:ln w="254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2" name="Oval 55"/>
          <p:cNvSpPr>
            <a:spLocks noChangeArrowheads="1"/>
          </p:cNvSpPr>
          <p:nvPr/>
        </p:nvSpPr>
        <p:spPr bwMode="auto">
          <a:xfrm>
            <a:off x="4419600" y="3581400"/>
            <a:ext cx="152400" cy="152400"/>
          </a:xfrm>
          <a:prstGeom prst="ellipse">
            <a:avLst/>
          </a:prstGeom>
          <a:solidFill>
            <a:schemeClr val="tx1"/>
          </a:solidFill>
          <a:ln w="254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3" name="Oval 56"/>
          <p:cNvSpPr>
            <a:spLocks noChangeArrowheads="1"/>
          </p:cNvSpPr>
          <p:nvPr/>
        </p:nvSpPr>
        <p:spPr bwMode="auto">
          <a:xfrm>
            <a:off x="4419600" y="4800600"/>
            <a:ext cx="152400" cy="152400"/>
          </a:xfrm>
          <a:prstGeom prst="ellipse">
            <a:avLst/>
          </a:prstGeom>
          <a:solidFill>
            <a:schemeClr val="tx1"/>
          </a:solidFill>
          <a:ln w="25400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74" name="Text Box 57"/>
          <p:cNvSpPr txBox="1">
            <a:spLocks noChangeArrowheads="1"/>
          </p:cNvSpPr>
          <p:nvPr/>
        </p:nvSpPr>
        <p:spPr bwMode="auto">
          <a:xfrm>
            <a:off x="4267200" y="236220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A     B</a:t>
            </a:r>
            <a:r>
              <a:rPr lang="en-US"/>
              <a:t> </a:t>
            </a:r>
          </a:p>
        </p:txBody>
      </p:sp>
      <p:sp>
        <p:nvSpPr>
          <p:cNvPr id="5175" name="Text Box 58"/>
          <p:cNvSpPr txBox="1">
            <a:spLocks noChangeArrowheads="1"/>
          </p:cNvSpPr>
          <p:nvPr/>
        </p:nvSpPr>
        <p:spPr bwMode="auto">
          <a:xfrm>
            <a:off x="3733800" y="297180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A         B</a:t>
            </a:r>
            <a:r>
              <a:rPr lang="en-US"/>
              <a:t> </a:t>
            </a:r>
          </a:p>
        </p:txBody>
      </p:sp>
      <p:sp>
        <p:nvSpPr>
          <p:cNvPr id="5176" name="Text Box 59"/>
          <p:cNvSpPr txBox="1">
            <a:spLocks noChangeArrowheads="1"/>
          </p:cNvSpPr>
          <p:nvPr/>
        </p:nvSpPr>
        <p:spPr bwMode="auto">
          <a:xfrm>
            <a:off x="4267200" y="358140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A        B</a:t>
            </a:r>
            <a:r>
              <a:rPr lang="en-US"/>
              <a:t> </a:t>
            </a:r>
          </a:p>
        </p:txBody>
      </p:sp>
      <p:sp>
        <p:nvSpPr>
          <p:cNvPr id="5177" name="Text Box 60"/>
          <p:cNvSpPr txBox="1">
            <a:spLocks noChangeArrowheads="1"/>
          </p:cNvSpPr>
          <p:nvPr/>
        </p:nvSpPr>
        <p:spPr bwMode="auto">
          <a:xfrm>
            <a:off x="3657600" y="556260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A            B</a:t>
            </a:r>
            <a:r>
              <a:rPr lang="en-US"/>
              <a:t> </a:t>
            </a:r>
          </a:p>
        </p:txBody>
      </p:sp>
      <p:sp>
        <p:nvSpPr>
          <p:cNvPr id="5178" name="Text Box 61"/>
          <p:cNvSpPr txBox="1">
            <a:spLocks noChangeArrowheads="1"/>
          </p:cNvSpPr>
          <p:nvPr/>
        </p:nvSpPr>
        <p:spPr bwMode="auto">
          <a:xfrm>
            <a:off x="4267200" y="480060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A       B</a:t>
            </a:r>
            <a:r>
              <a:rPr lang="en-US"/>
              <a:t> </a:t>
            </a:r>
          </a:p>
        </p:txBody>
      </p:sp>
      <p:sp>
        <p:nvSpPr>
          <p:cNvPr id="5179" name="Text Box 62"/>
          <p:cNvSpPr txBox="1">
            <a:spLocks noChangeArrowheads="1"/>
          </p:cNvSpPr>
          <p:nvPr/>
        </p:nvSpPr>
        <p:spPr bwMode="auto">
          <a:xfrm>
            <a:off x="3733800" y="4191000"/>
            <a:ext cx="152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/>
              <a:t>A       B</a:t>
            </a:r>
            <a:r>
              <a:rPr lang="en-US"/>
              <a:t> </a:t>
            </a:r>
          </a:p>
        </p:txBody>
      </p:sp>
      <p:sp>
        <p:nvSpPr>
          <p:cNvPr id="5180" name="Line 71"/>
          <p:cNvSpPr>
            <a:spLocks noChangeShapeType="1"/>
          </p:cNvSpPr>
          <p:nvPr/>
        </p:nvSpPr>
        <p:spPr bwMode="auto">
          <a:xfrm>
            <a:off x="6934200" y="4191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81" name="Line 72"/>
          <p:cNvSpPr>
            <a:spLocks noChangeShapeType="1"/>
          </p:cNvSpPr>
          <p:nvPr/>
        </p:nvSpPr>
        <p:spPr bwMode="auto">
          <a:xfrm>
            <a:off x="6858000" y="4800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82" name="Line 73"/>
          <p:cNvSpPr>
            <a:spLocks noChangeShapeType="1"/>
          </p:cNvSpPr>
          <p:nvPr/>
        </p:nvSpPr>
        <p:spPr bwMode="auto">
          <a:xfrm>
            <a:off x="6400800" y="5334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83" name="Line 74"/>
          <p:cNvSpPr>
            <a:spLocks noChangeShapeType="1"/>
          </p:cNvSpPr>
          <p:nvPr/>
        </p:nvSpPr>
        <p:spPr bwMode="auto">
          <a:xfrm>
            <a:off x="7315200" y="5334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84" name="Line 75"/>
          <p:cNvSpPr>
            <a:spLocks noChangeShapeType="1"/>
          </p:cNvSpPr>
          <p:nvPr/>
        </p:nvSpPr>
        <p:spPr bwMode="auto">
          <a:xfrm>
            <a:off x="7315200" y="2362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85" name="Line 76"/>
          <p:cNvSpPr>
            <a:spLocks noChangeShapeType="1"/>
          </p:cNvSpPr>
          <p:nvPr/>
        </p:nvSpPr>
        <p:spPr bwMode="auto">
          <a:xfrm>
            <a:off x="6400800" y="23622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86" name="Line 77"/>
          <p:cNvSpPr>
            <a:spLocks noChangeShapeType="1"/>
          </p:cNvSpPr>
          <p:nvPr/>
        </p:nvSpPr>
        <p:spPr bwMode="auto">
          <a:xfrm>
            <a:off x="6934200" y="3581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87" name="Line 78"/>
          <p:cNvSpPr>
            <a:spLocks noChangeShapeType="1"/>
          </p:cNvSpPr>
          <p:nvPr/>
        </p:nvSpPr>
        <p:spPr bwMode="auto">
          <a:xfrm>
            <a:off x="6934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88" name="Oval 79"/>
          <p:cNvSpPr>
            <a:spLocks noChangeArrowheads="1"/>
          </p:cNvSpPr>
          <p:nvPr/>
        </p:nvSpPr>
        <p:spPr bwMode="auto">
          <a:xfrm>
            <a:off x="6858000" y="3581400"/>
            <a:ext cx="76200" cy="76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89" name="Oval 80"/>
          <p:cNvSpPr>
            <a:spLocks noChangeArrowheads="1"/>
          </p:cNvSpPr>
          <p:nvPr/>
        </p:nvSpPr>
        <p:spPr bwMode="auto">
          <a:xfrm>
            <a:off x="6858000" y="2971800"/>
            <a:ext cx="76200" cy="76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Collinear Points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00200"/>
            <a:ext cx="8915400" cy="4525963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sz="2800" dirty="0" smtClean="0"/>
              <a:t>Points that lie on the same line.</a:t>
            </a:r>
          </a:p>
          <a:p>
            <a:pPr algn="ctr" eaLnBrk="1" hangingPunct="1">
              <a:buFontTx/>
              <a:buNone/>
            </a:pPr>
            <a:endParaRPr lang="en-US" sz="2800" u="sng" dirty="0" smtClean="0"/>
          </a:p>
          <a:p>
            <a:pPr algn="ctr" eaLnBrk="1" hangingPunct="1">
              <a:buFontTx/>
              <a:buNone/>
            </a:pPr>
            <a:r>
              <a:rPr lang="en-US" sz="2800" u="sng" dirty="0" smtClean="0"/>
              <a:t> </a:t>
            </a:r>
            <a:r>
              <a:rPr lang="en-US" sz="4000" u="sng" dirty="0" smtClean="0"/>
              <a:t>Non-collinear Points</a:t>
            </a:r>
          </a:p>
          <a:p>
            <a:pPr algn="ctr" eaLnBrk="1" hangingPunct="1">
              <a:buFontTx/>
              <a:buNone/>
            </a:pPr>
            <a:r>
              <a:rPr lang="en-US" sz="4000" dirty="0" smtClean="0"/>
              <a:t>Points that do </a:t>
            </a:r>
            <a:r>
              <a:rPr lang="en-US" sz="4000" b="1" i="1" dirty="0" smtClean="0"/>
              <a:t>not</a:t>
            </a:r>
            <a:r>
              <a:rPr lang="en-US" sz="4000" dirty="0" smtClean="0"/>
              <a:t> lie on the same line.</a:t>
            </a:r>
          </a:p>
        </p:txBody>
      </p:sp>
      <p:sp>
        <p:nvSpPr>
          <p:cNvPr id="9222" name="Line 9"/>
          <p:cNvSpPr>
            <a:spLocks noChangeShapeType="1"/>
          </p:cNvSpPr>
          <p:nvPr/>
        </p:nvSpPr>
        <p:spPr bwMode="auto">
          <a:xfrm>
            <a:off x="1905000" y="4572000"/>
            <a:ext cx="449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23" name="Text Box 10"/>
          <p:cNvSpPr txBox="1">
            <a:spLocks noChangeArrowheads="1"/>
          </p:cNvSpPr>
          <p:nvPr/>
        </p:nvSpPr>
        <p:spPr bwMode="auto">
          <a:xfrm>
            <a:off x="2057400" y="4648200"/>
            <a:ext cx="449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K                                    L           M</a:t>
            </a:r>
          </a:p>
        </p:txBody>
      </p:sp>
      <p:sp>
        <p:nvSpPr>
          <p:cNvPr id="9224" name="Text Box 11"/>
          <p:cNvSpPr txBox="1">
            <a:spLocks noChangeArrowheads="1"/>
          </p:cNvSpPr>
          <p:nvPr/>
        </p:nvSpPr>
        <p:spPr bwMode="auto">
          <a:xfrm>
            <a:off x="3429000" y="5410200"/>
            <a:ext cx="1219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N</a:t>
            </a:r>
          </a:p>
        </p:txBody>
      </p:sp>
      <p:sp>
        <p:nvSpPr>
          <p:cNvPr id="9225" name="Oval 12"/>
          <p:cNvSpPr>
            <a:spLocks noChangeArrowheads="1"/>
          </p:cNvSpPr>
          <p:nvPr/>
        </p:nvSpPr>
        <p:spPr bwMode="auto">
          <a:xfrm>
            <a:off x="5815013" y="45386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Oval 13"/>
          <p:cNvSpPr>
            <a:spLocks noChangeArrowheads="1"/>
          </p:cNvSpPr>
          <p:nvPr/>
        </p:nvSpPr>
        <p:spPr bwMode="auto">
          <a:xfrm>
            <a:off x="4838700" y="4538663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Oval 14"/>
          <p:cNvSpPr>
            <a:spLocks noChangeArrowheads="1"/>
          </p:cNvSpPr>
          <p:nvPr/>
        </p:nvSpPr>
        <p:spPr bwMode="auto">
          <a:xfrm>
            <a:off x="3576638" y="5343525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8" name="Oval 15"/>
          <p:cNvSpPr>
            <a:spLocks noChangeArrowheads="1"/>
          </p:cNvSpPr>
          <p:nvPr/>
        </p:nvSpPr>
        <p:spPr bwMode="auto">
          <a:xfrm>
            <a:off x="2195513" y="45291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2296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Example:</a:t>
            </a:r>
          </a:p>
        </p:txBody>
      </p:sp>
      <p:pic>
        <p:nvPicPr>
          <p:cNvPr id="10243" name="Picture 4" descr="cap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371600"/>
            <a:ext cx="6858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7162800" y="1600200"/>
            <a:ext cx="19812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Name three collinear balls.</a:t>
            </a:r>
          </a:p>
          <a:p>
            <a:pPr>
              <a:spcBef>
                <a:spcPct val="50000"/>
              </a:spcBef>
            </a:pP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Name three non-collinear balls.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57200" y="2209800"/>
            <a:ext cx="823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dirty="0"/>
              <a:t>Identify the figures in the diagram.</a:t>
            </a:r>
            <a:endParaRPr lang="en-US" sz="2400" b="1" dirty="0">
              <a:latin typeface="Times" pitchFamily="-107" charset="0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63500" y="914400"/>
            <a:ext cx="9080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0" dirty="0" smtClean="0">
                <a:solidFill>
                  <a:srgbClr val="660066"/>
                </a:solidFill>
                <a:latin typeface="Arial Black" pitchFamily="-107" charset="0"/>
              </a:rPr>
              <a:t>Example : </a:t>
            </a:r>
            <a:r>
              <a:rPr lang="en-US" sz="2400" b="0" dirty="0">
                <a:solidFill>
                  <a:srgbClr val="660066"/>
                </a:solidFill>
                <a:latin typeface="Arial Black" pitchFamily="-107" charset="0"/>
              </a:rPr>
              <a:t>Identifying Line Segments and Rays</a:t>
            </a:r>
            <a:endParaRPr lang="en-US" sz="2600" b="0" dirty="0">
              <a:solidFill>
                <a:srgbClr val="660066"/>
              </a:solidFill>
              <a:latin typeface="Arial Black" pitchFamily="-107" charset="0"/>
            </a:endParaRPr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2209800" y="3248025"/>
            <a:ext cx="43434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3505200" y="3248025"/>
            <a:ext cx="1752600" cy="9906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3260725" y="2724150"/>
            <a:ext cx="473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i="1" dirty="0"/>
              <a:t>M</a:t>
            </a: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5241925" y="2738438"/>
            <a:ext cx="4058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i="1" dirty="0"/>
              <a:t>N</a:t>
            </a: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4267200" y="3841750"/>
            <a:ext cx="4429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i="1" dirty="0"/>
              <a:t>O</a:t>
            </a: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822325" y="4451350"/>
            <a:ext cx="19682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A. three rays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838200" y="5518150"/>
            <a:ext cx="32192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B. two line segments </a:t>
            </a:r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1262063" y="4908550"/>
            <a:ext cx="2090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i="1"/>
              <a:t>MN, NM, MO</a:t>
            </a:r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>
            <a:off x="144780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0" name="Line 22"/>
          <p:cNvSpPr>
            <a:spLocks noChangeShapeType="1"/>
          </p:cNvSpPr>
          <p:nvPr/>
        </p:nvSpPr>
        <p:spPr bwMode="auto">
          <a:xfrm>
            <a:off x="2116138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1" name="Line 23"/>
          <p:cNvSpPr>
            <a:spLocks noChangeShapeType="1"/>
          </p:cNvSpPr>
          <p:nvPr/>
        </p:nvSpPr>
        <p:spPr bwMode="auto">
          <a:xfrm>
            <a:off x="2801938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2" name="Text Box 24"/>
          <p:cNvSpPr txBox="1">
            <a:spLocks noChangeArrowheads="1"/>
          </p:cNvSpPr>
          <p:nvPr/>
        </p:nvSpPr>
        <p:spPr bwMode="auto">
          <a:xfrm>
            <a:off x="1295400" y="6051550"/>
            <a:ext cx="1385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i="1"/>
              <a:t>MN, MO</a:t>
            </a:r>
          </a:p>
        </p:txBody>
      </p:sp>
      <p:sp>
        <p:nvSpPr>
          <p:cNvPr id="17433" name="Line 25"/>
          <p:cNvSpPr>
            <a:spLocks noChangeShapeType="1"/>
          </p:cNvSpPr>
          <p:nvPr/>
        </p:nvSpPr>
        <p:spPr bwMode="auto">
          <a:xfrm>
            <a:off x="1387475" y="6096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4" name="Line 26"/>
          <p:cNvSpPr>
            <a:spLocks noChangeShapeType="1"/>
          </p:cNvSpPr>
          <p:nvPr/>
        </p:nvSpPr>
        <p:spPr bwMode="auto">
          <a:xfrm>
            <a:off x="2149475" y="6096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5" name="Text Box 27"/>
          <p:cNvSpPr txBox="1">
            <a:spLocks noChangeArrowheads="1"/>
          </p:cNvSpPr>
          <p:nvPr/>
        </p:nvSpPr>
        <p:spPr bwMode="auto">
          <a:xfrm>
            <a:off x="4495800" y="4527550"/>
            <a:ext cx="3581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>
                <a:solidFill>
                  <a:srgbClr val="3364FF"/>
                </a:solidFill>
              </a:rPr>
              <a:t>Name the endpoint of a ray first.</a:t>
            </a:r>
          </a:p>
        </p:txBody>
      </p:sp>
      <p:sp>
        <p:nvSpPr>
          <p:cNvPr id="17436" name="Text Box 28"/>
          <p:cNvSpPr txBox="1">
            <a:spLocks noChangeArrowheads="1"/>
          </p:cNvSpPr>
          <p:nvPr/>
        </p:nvSpPr>
        <p:spPr bwMode="auto">
          <a:xfrm>
            <a:off x="4495800" y="5518150"/>
            <a:ext cx="3581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>
                <a:solidFill>
                  <a:srgbClr val="3364FF"/>
                </a:solidFill>
              </a:rPr>
              <a:t>Use the endpoints in any order to name a segment.</a:t>
            </a:r>
          </a:p>
        </p:txBody>
      </p:sp>
      <p:sp>
        <p:nvSpPr>
          <p:cNvPr id="17437" name="Oval 29"/>
          <p:cNvSpPr>
            <a:spLocks noChangeArrowheads="1"/>
          </p:cNvSpPr>
          <p:nvPr/>
        </p:nvSpPr>
        <p:spPr bwMode="auto">
          <a:xfrm>
            <a:off x="5378450" y="3171825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8" name="Oval 30"/>
          <p:cNvSpPr>
            <a:spLocks noChangeArrowheads="1"/>
          </p:cNvSpPr>
          <p:nvPr/>
        </p:nvSpPr>
        <p:spPr bwMode="auto">
          <a:xfrm>
            <a:off x="4648200" y="384175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9" name="Oval 31"/>
          <p:cNvSpPr>
            <a:spLocks noChangeArrowheads="1"/>
          </p:cNvSpPr>
          <p:nvPr/>
        </p:nvSpPr>
        <p:spPr bwMode="auto">
          <a:xfrm>
            <a:off x="3473450" y="3171825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6" grpId="0"/>
      <p:bldP spid="17427" grpId="0"/>
      <p:bldP spid="17428" grpId="0"/>
      <p:bldP spid="17429" grpId="0" animBg="1"/>
      <p:bldP spid="17430" grpId="0" animBg="1"/>
      <p:bldP spid="17431" grpId="0" animBg="1"/>
      <p:bldP spid="17432" grpId="0"/>
      <p:bldP spid="17433" grpId="0" animBg="1"/>
      <p:bldP spid="17434" grpId="0" animBg="1"/>
      <p:bldP spid="17435" grpId="0"/>
      <p:bldP spid="174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Plane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057400"/>
            <a:ext cx="8153400" cy="4525962"/>
          </a:xfrm>
        </p:spPr>
        <p:txBody>
          <a:bodyPr/>
          <a:lstStyle/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800" dirty="0" smtClean="0"/>
              <a:t>A flat surface that extends indefinitely in all directions (consists of an infinite set of points)</a:t>
            </a:r>
          </a:p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800" dirty="0" smtClean="0"/>
              <a:t>Named by 3 </a:t>
            </a:r>
            <a:r>
              <a:rPr lang="en-US" sz="2800" dirty="0" err="1" smtClean="0"/>
              <a:t>noncollinear</a:t>
            </a:r>
            <a:r>
              <a:rPr lang="en-US" sz="2800" dirty="0" smtClean="0"/>
              <a:t> points or a script capital letter.</a:t>
            </a:r>
          </a:p>
          <a:p>
            <a:pPr eaLnBrk="1" hangingPunct="1">
              <a:buFontTx/>
              <a:buNone/>
            </a:pPr>
            <a:endParaRPr lang="en-US" sz="2800" dirty="0" smtClean="0">
              <a:solidFill>
                <a:srgbClr val="008000"/>
              </a:solidFill>
            </a:endParaRPr>
          </a:p>
        </p:txBody>
      </p:sp>
      <p:pic>
        <p:nvPicPr>
          <p:cNvPr id="1229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62200" y="4343400"/>
            <a:ext cx="4343400" cy="2182813"/>
          </a:xfrm>
          <a:noFill/>
        </p:spPr>
      </p:pic>
      <p:sp>
        <p:nvSpPr>
          <p:cNvPr id="12295" name="Text Box 11"/>
          <p:cNvSpPr txBox="1">
            <a:spLocks noChangeArrowheads="1"/>
          </p:cNvSpPr>
          <p:nvPr/>
        </p:nvSpPr>
        <p:spPr bwMode="auto">
          <a:xfrm>
            <a:off x="3810000" y="43434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cript MT Bold" pitchFamily="66" charset="0"/>
              </a:rPr>
              <a:t>T</a:t>
            </a:r>
          </a:p>
        </p:txBody>
      </p:sp>
      <p:pic>
        <p:nvPicPr>
          <p:cNvPr id="12296" name="Picture 12" descr="captur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-152400"/>
            <a:ext cx="28575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441325" y="1587500"/>
            <a:ext cx="286546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0" dirty="0"/>
              <a:t>A </a:t>
            </a:r>
            <a:r>
              <a:rPr lang="en-US" sz="2800" dirty="0"/>
              <a:t>plane </a:t>
            </a:r>
            <a:r>
              <a:rPr lang="en-US" sz="2800" b="0" dirty="0"/>
              <a:t>is a </a:t>
            </a:r>
          </a:p>
          <a:p>
            <a:r>
              <a:rPr lang="en-US" sz="2800" b="0" dirty="0"/>
              <a:t>perfectly flat</a:t>
            </a:r>
          </a:p>
          <a:p>
            <a:r>
              <a:rPr lang="en-US" sz="2800" b="0" dirty="0"/>
              <a:t>surface that </a:t>
            </a:r>
          </a:p>
          <a:p>
            <a:r>
              <a:rPr lang="en-US" sz="2800" b="0" dirty="0"/>
              <a:t>extends infinitely</a:t>
            </a:r>
          </a:p>
          <a:p>
            <a:r>
              <a:rPr lang="en-US" sz="2800" b="0" dirty="0"/>
              <a:t>in all directions.</a:t>
            </a: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6248400" y="1663700"/>
            <a:ext cx="2752035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0" dirty="0" smtClean="0"/>
              <a:t>Plane </a:t>
            </a:r>
            <a:r>
              <a:rPr lang="en-US" sz="2800" b="0" i="1" dirty="0" smtClean="0"/>
              <a:t>QRS</a:t>
            </a:r>
            <a:endParaRPr lang="en-US" sz="2800" b="0" i="1" dirty="0"/>
          </a:p>
          <a:p>
            <a:r>
              <a:rPr lang="en-US" sz="2800" b="0" i="1" dirty="0"/>
              <a:t>Use three points</a:t>
            </a:r>
          </a:p>
          <a:p>
            <a:r>
              <a:rPr lang="en-US" sz="2800" b="0" i="1" dirty="0"/>
              <a:t>in any order, not</a:t>
            </a:r>
          </a:p>
          <a:p>
            <a:r>
              <a:rPr lang="en-US" sz="2800" b="0" i="1" dirty="0"/>
              <a:t>on the same line,</a:t>
            </a:r>
          </a:p>
          <a:p>
            <a:r>
              <a:rPr lang="en-US" sz="2800" b="0" i="1" dirty="0"/>
              <a:t>to name a plane.</a:t>
            </a: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3352800" y="1968500"/>
            <a:ext cx="2590800" cy="1133475"/>
            <a:chOff x="2112" y="1240"/>
            <a:chExt cx="1632" cy="714"/>
          </a:xfrm>
        </p:grpSpPr>
        <p:sp>
          <p:nvSpPr>
            <p:cNvPr id="12297" name="AutoShape 9"/>
            <p:cNvSpPr>
              <a:spLocks noChangeArrowheads="1"/>
            </p:cNvSpPr>
            <p:nvPr/>
          </p:nvSpPr>
          <p:spPr bwMode="auto">
            <a:xfrm>
              <a:off x="2112" y="1268"/>
              <a:ext cx="1632" cy="672"/>
            </a:xfrm>
            <a:prstGeom prst="parallelogram">
              <a:avLst>
                <a:gd name="adj" fmla="val 60714"/>
              </a:avLst>
            </a:prstGeom>
            <a:solidFill>
              <a:srgbClr val="FF99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400" b="0" i="1"/>
            </a:p>
          </p:txBody>
        </p:sp>
        <p:sp>
          <p:nvSpPr>
            <p:cNvPr id="12299" name="Text Box 11"/>
            <p:cNvSpPr txBox="1">
              <a:spLocks noChangeArrowheads="1"/>
            </p:cNvSpPr>
            <p:nvPr/>
          </p:nvSpPr>
          <p:spPr bwMode="auto">
            <a:xfrm>
              <a:off x="3350" y="1240"/>
              <a:ext cx="25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Q</a:t>
              </a:r>
            </a:p>
          </p:txBody>
        </p:sp>
        <p:sp>
          <p:nvSpPr>
            <p:cNvPr id="12301" name="Text Box 13"/>
            <p:cNvSpPr txBox="1">
              <a:spLocks noChangeArrowheads="1"/>
            </p:cNvSpPr>
            <p:nvPr/>
          </p:nvSpPr>
          <p:spPr bwMode="auto">
            <a:xfrm>
              <a:off x="3110" y="1704"/>
              <a:ext cx="24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R</a:t>
              </a:r>
            </a:p>
          </p:txBody>
        </p:sp>
        <p:sp>
          <p:nvSpPr>
            <p:cNvPr id="12303" name="Text Box 15"/>
            <p:cNvSpPr txBox="1">
              <a:spLocks noChangeArrowheads="1"/>
            </p:cNvSpPr>
            <p:nvPr/>
          </p:nvSpPr>
          <p:spPr bwMode="auto">
            <a:xfrm>
              <a:off x="2390" y="1464"/>
              <a:ext cx="23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S</a:t>
              </a:r>
            </a:p>
          </p:txBody>
        </p:sp>
        <p:sp>
          <p:nvSpPr>
            <p:cNvPr id="12310" name="Oval 22"/>
            <p:cNvSpPr>
              <a:spLocks noChangeArrowheads="1"/>
            </p:cNvSpPr>
            <p:nvPr/>
          </p:nvSpPr>
          <p:spPr bwMode="auto">
            <a:xfrm>
              <a:off x="2496" y="1410"/>
              <a:ext cx="96" cy="9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1" name="Oval 23"/>
            <p:cNvSpPr>
              <a:spLocks noChangeArrowheads="1"/>
            </p:cNvSpPr>
            <p:nvPr/>
          </p:nvSpPr>
          <p:spPr bwMode="auto">
            <a:xfrm>
              <a:off x="3168" y="1632"/>
              <a:ext cx="96" cy="9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2" name="Oval 24"/>
            <p:cNvSpPr>
              <a:spLocks noChangeArrowheads="1"/>
            </p:cNvSpPr>
            <p:nvPr/>
          </p:nvSpPr>
          <p:spPr bwMode="auto">
            <a:xfrm>
              <a:off x="3264" y="1344"/>
              <a:ext cx="96" cy="96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66800" y="609600"/>
            <a:ext cx="72053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-107" charset="0"/>
              </a:rPr>
              <a:t>Points, Lines, and Planes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6" grpId="0"/>
      <p:bldP spid="1230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85800"/>
            <a:ext cx="8610600" cy="10668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Geometry of Euclid </a:t>
            </a:r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07522" name="Equation" r:id="rId3" imgW="914400" imgH="371520" progId="">
              <p:embed/>
            </p:oleObj>
          </a:graphicData>
        </a:graphic>
      </p:graphicFrame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838200" y="1905000"/>
            <a:ext cx="73914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A </a:t>
            </a:r>
            <a:r>
              <a:rPr lang="en-US" sz="3200" b="1" dirty="0"/>
              <a:t>point</a:t>
            </a:r>
            <a:r>
              <a:rPr lang="en-US" sz="3200" dirty="0"/>
              <a:t> has no magnitude and no size.</a:t>
            </a:r>
          </a:p>
          <a:p>
            <a:pPr>
              <a:spcBef>
                <a:spcPct val="50000"/>
              </a:spcBef>
            </a:pPr>
            <a:r>
              <a:rPr lang="en-US" sz="3200" dirty="0"/>
              <a:t>A </a:t>
            </a:r>
            <a:r>
              <a:rPr lang="en-US" sz="3200" b="1" dirty="0"/>
              <a:t>line</a:t>
            </a:r>
            <a:r>
              <a:rPr lang="en-US" sz="3200" dirty="0"/>
              <a:t> has no thickness and no width and it extends indefinitely in two directions.</a:t>
            </a:r>
          </a:p>
          <a:p>
            <a:pPr>
              <a:spcBef>
                <a:spcPct val="50000"/>
              </a:spcBef>
            </a:pPr>
            <a:r>
              <a:rPr lang="en-US" sz="3200" dirty="0"/>
              <a:t>A </a:t>
            </a:r>
            <a:r>
              <a:rPr lang="en-US" sz="3200" b="1" dirty="0"/>
              <a:t>plane</a:t>
            </a:r>
            <a:r>
              <a:rPr lang="en-US" sz="3200" dirty="0"/>
              <a:t> is a flat surface that extends infinitely.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685800" y="533400"/>
            <a:ext cx="7772400" cy="1470025"/>
          </a:xfrm>
          <a:prstGeom prst="rect">
            <a:avLst/>
          </a:prstGeom>
        </p:spPr>
        <p:txBody>
          <a:bodyPr vert="horz" lIns="0" rIns="0" bIns="0" anchor="b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+mj-lt"/>
                <a:ea typeface="+mj-ea"/>
                <a:cs typeface="+mj-cs"/>
              </a:rPr>
              <a:t>Activity 1</a:t>
            </a:r>
            <a:br>
              <a:rPr kumimoji="0" lang="en-US" sz="50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5000" b="1" i="0" u="none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uLnTx/>
                <a:uFillTx/>
                <a:latin typeface="+mj-lt"/>
                <a:ea typeface="+mj-ea"/>
                <a:cs typeface="+mj-cs"/>
              </a:rPr>
              <a:t>Points, Lines, and Planes</a:t>
            </a:r>
          </a:p>
        </p:txBody>
      </p:sp>
      <p:pic>
        <p:nvPicPr>
          <p:cNvPr id="6" name="Picture 9" descr="cap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133600"/>
            <a:ext cx="4343400" cy="4411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captur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2209800"/>
            <a:ext cx="3657600" cy="432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972312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Name this plane</a:t>
            </a:r>
          </a:p>
        </p:txBody>
      </p:sp>
      <p:pic>
        <p:nvPicPr>
          <p:cNvPr id="13315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371600" y="2346325"/>
            <a:ext cx="6629400" cy="3140075"/>
          </a:xfrm>
          <a:noFill/>
        </p:spPr>
      </p:pic>
      <p:sp>
        <p:nvSpPr>
          <p:cNvPr id="13316" name="Text Box 7"/>
          <p:cNvSpPr txBox="1">
            <a:spLocks noChangeArrowheads="1"/>
          </p:cNvSpPr>
          <p:nvPr/>
        </p:nvSpPr>
        <p:spPr bwMode="auto">
          <a:xfrm>
            <a:off x="3352800" y="23622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Script MT Bold" pitchFamily="66" charset="0"/>
              </a:rPr>
              <a:t>P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10600" cy="10668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Parallel and Intersecting Planes 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11618" name="Equation" r:id="rId3" imgW="914400" imgH="371520" progId="">
              <p:embed/>
            </p:oleObj>
          </a:graphicData>
        </a:graphic>
      </p:graphicFrame>
      <p:sp>
        <p:nvSpPr>
          <p:cNvPr id="7175" name="Text Box 4"/>
          <p:cNvSpPr txBox="1">
            <a:spLocks noChangeArrowheads="1"/>
          </p:cNvSpPr>
          <p:nvPr/>
        </p:nvSpPr>
        <p:spPr bwMode="auto">
          <a:xfrm>
            <a:off x="1066800" y="1676400"/>
            <a:ext cx="71628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Parallel planes</a:t>
            </a:r>
            <a:r>
              <a:rPr lang="en-US" sz="2400" dirty="0"/>
              <a:t> never meet.</a:t>
            </a:r>
          </a:p>
          <a:p>
            <a:pPr>
              <a:spcBef>
                <a:spcPct val="50000"/>
              </a:spcBef>
            </a:pPr>
            <a:r>
              <a:rPr lang="en-US" sz="2400" dirty="0"/>
              <a:t>Two distinct </a:t>
            </a:r>
            <a:r>
              <a:rPr lang="en-US" sz="2400" b="1" dirty="0"/>
              <a:t>intersecting planes</a:t>
            </a:r>
            <a:r>
              <a:rPr lang="en-US" sz="2400" dirty="0"/>
              <a:t> meet and form a straight line.</a:t>
            </a:r>
          </a:p>
        </p:txBody>
      </p:sp>
      <p:sp>
        <p:nvSpPr>
          <p:cNvPr id="7176" name="Text Box 12"/>
          <p:cNvSpPr txBox="1">
            <a:spLocks noChangeArrowheads="1"/>
          </p:cNvSpPr>
          <p:nvPr/>
        </p:nvSpPr>
        <p:spPr bwMode="auto">
          <a:xfrm>
            <a:off x="1828800" y="5257800"/>
            <a:ext cx="1447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Parallel</a:t>
            </a:r>
          </a:p>
        </p:txBody>
      </p:sp>
      <p:sp>
        <p:nvSpPr>
          <p:cNvPr id="7177" name="Text Box 13"/>
          <p:cNvSpPr txBox="1">
            <a:spLocks noChangeArrowheads="1"/>
          </p:cNvSpPr>
          <p:nvPr/>
        </p:nvSpPr>
        <p:spPr bwMode="auto">
          <a:xfrm>
            <a:off x="5257800" y="5257800"/>
            <a:ext cx="2057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Intersecting</a:t>
            </a:r>
          </a:p>
        </p:txBody>
      </p:sp>
      <p:sp>
        <p:nvSpPr>
          <p:cNvPr id="7178" name="AutoShape 15"/>
          <p:cNvSpPr>
            <a:spLocks noChangeArrowheads="1"/>
          </p:cNvSpPr>
          <p:nvPr/>
        </p:nvSpPr>
        <p:spPr bwMode="auto">
          <a:xfrm>
            <a:off x="1066800" y="3581400"/>
            <a:ext cx="3200400" cy="457200"/>
          </a:xfrm>
          <a:prstGeom prst="parallelogram">
            <a:avLst>
              <a:gd name="adj" fmla="val 1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AutoShape 16"/>
          <p:cNvSpPr>
            <a:spLocks noChangeArrowheads="1"/>
          </p:cNvSpPr>
          <p:nvPr/>
        </p:nvSpPr>
        <p:spPr bwMode="auto">
          <a:xfrm>
            <a:off x="1143000" y="4267200"/>
            <a:ext cx="3200400" cy="457200"/>
          </a:xfrm>
          <a:prstGeom prst="parallelogram">
            <a:avLst>
              <a:gd name="adj" fmla="val 1750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7171" name="Object 19"/>
          <p:cNvGraphicFramePr>
            <a:graphicFrameLocks noChangeAspect="1"/>
          </p:cNvGraphicFramePr>
          <p:nvPr/>
        </p:nvGraphicFramePr>
        <p:xfrm>
          <a:off x="4572000" y="2819400"/>
          <a:ext cx="3581400" cy="2143125"/>
        </p:xfrm>
        <a:graphic>
          <a:graphicData uri="http://schemas.openxmlformats.org/presentationml/2006/ole">
            <p:oleObj spid="_x0000_s111619" name="Bitmap Image" r:id="rId4" imgW="2752381" imgH="1647619" progId="PBrush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499408"/>
            <a:ext cx="8610600" cy="10668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Points, Lines, and Planes 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3009900" y="1828800"/>
          <a:ext cx="914400" cy="371475"/>
        </p:xfrm>
        <a:graphic>
          <a:graphicData uri="http://schemas.openxmlformats.org/presentationml/2006/ole">
            <p:oleObj spid="_x0000_s108546" name="Equation" r:id="rId3" imgW="914400" imgH="371520" progId="">
              <p:embed/>
            </p:oleObj>
          </a:graphicData>
        </a:graphic>
      </p:graphicFrame>
      <p:sp>
        <p:nvSpPr>
          <p:cNvPr id="3080" name="AutoShape 4"/>
          <p:cNvSpPr>
            <a:spLocks noChangeArrowheads="1"/>
          </p:cNvSpPr>
          <p:nvPr/>
        </p:nvSpPr>
        <p:spPr bwMode="auto">
          <a:xfrm>
            <a:off x="2286000" y="4876800"/>
            <a:ext cx="4267200" cy="1066800"/>
          </a:xfrm>
          <a:prstGeom prst="parallelogram">
            <a:avLst>
              <a:gd name="adj" fmla="val 1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Oval 5"/>
          <p:cNvSpPr>
            <a:spLocks noChangeArrowheads="1"/>
          </p:cNvSpPr>
          <p:nvPr/>
        </p:nvSpPr>
        <p:spPr bwMode="auto">
          <a:xfrm>
            <a:off x="3657600" y="51054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Line 6"/>
          <p:cNvSpPr>
            <a:spLocks noChangeShapeType="1"/>
          </p:cNvSpPr>
          <p:nvPr/>
        </p:nvSpPr>
        <p:spPr bwMode="auto">
          <a:xfrm flipV="1">
            <a:off x="3429000" y="5105400"/>
            <a:ext cx="25908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arrow" w="lg" len="lg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83" name="Text Box 7"/>
          <p:cNvSpPr txBox="1">
            <a:spLocks noChangeArrowheads="1"/>
          </p:cNvSpPr>
          <p:nvPr/>
        </p:nvSpPr>
        <p:spPr bwMode="auto">
          <a:xfrm>
            <a:off x="3276600" y="49530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A</a:t>
            </a:r>
          </a:p>
        </p:txBody>
      </p:sp>
      <p:sp>
        <p:nvSpPr>
          <p:cNvPr id="3084" name="Oval 8"/>
          <p:cNvSpPr>
            <a:spLocks noChangeArrowheads="1"/>
          </p:cNvSpPr>
          <p:nvPr/>
        </p:nvSpPr>
        <p:spPr bwMode="auto">
          <a:xfrm>
            <a:off x="4114800" y="54102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5" name="Oval 9"/>
          <p:cNvSpPr>
            <a:spLocks noChangeArrowheads="1"/>
          </p:cNvSpPr>
          <p:nvPr/>
        </p:nvSpPr>
        <p:spPr bwMode="auto">
          <a:xfrm>
            <a:off x="5181600" y="5181600"/>
            <a:ext cx="152400" cy="1524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6" name="Text Box 10"/>
          <p:cNvSpPr txBox="1">
            <a:spLocks noChangeArrowheads="1"/>
          </p:cNvSpPr>
          <p:nvPr/>
        </p:nvSpPr>
        <p:spPr bwMode="auto">
          <a:xfrm>
            <a:off x="4038600" y="54864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D</a:t>
            </a:r>
          </a:p>
        </p:txBody>
      </p:sp>
      <p:sp>
        <p:nvSpPr>
          <p:cNvPr id="3087" name="Text Box 11"/>
          <p:cNvSpPr txBox="1">
            <a:spLocks noChangeArrowheads="1"/>
          </p:cNvSpPr>
          <p:nvPr/>
        </p:nvSpPr>
        <p:spPr bwMode="auto">
          <a:xfrm>
            <a:off x="5105400" y="52578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E</a:t>
            </a:r>
          </a:p>
        </p:txBody>
      </p:sp>
      <p:sp>
        <p:nvSpPr>
          <p:cNvPr id="3088" name="Text Box 12"/>
          <p:cNvSpPr txBox="1">
            <a:spLocks noChangeArrowheads="1"/>
          </p:cNvSpPr>
          <p:nvPr/>
        </p:nvSpPr>
        <p:spPr bwMode="auto">
          <a:xfrm>
            <a:off x="4572000" y="4876800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Script MT Bold" pitchFamily="66" charset="0"/>
              </a:rPr>
              <a:t>l</a:t>
            </a:r>
          </a:p>
        </p:txBody>
      </p:sp>
      <p:sp>
        <p:nvSpPr>
          <p:cNvPr id="3089" name="Text Box 13"/>
          <p:cNvSpPr txBox="1">
            <a:spLocks noChangeArrowheads="1"/>
          </p:cNvSpPr>
          <p:nvPr/>
        </p:nvSpPr>
        <p:spPr bwMode="auto">
          <a:xfrm>
            <a:off x="685800" y="1947208"/>
            <a:ext cx="7924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A capital letter usually represents a point.  A line may named by two capital letters representing points that lie on the line or by a single letter such as </a:t>
            </a:r>
            <a:r>
              <a:rPr lang="en-US" sz="2400" dirty="0">
                <a:latin typeface="Script MT Bold" pitchFamily="66" charset="0"/>
              </a:rPr>
              <a:t>l</a:t>
            </a:r>
            <a:r>
              <a:rPr lang="en-US" sz="2400" dirty="0"/>
              <a:t>.  A plane may be named by three capital letters representing points that lie in the plane or by a letter of the Greek alphabet such as  </a:t>
            </a:r>
          </a:p>
        </p:txBody>
      </p:sp>
      <p:graphicFrame>
        <p:nvGraphicFramePr>
          <p:cNvPr id="3075" name="Object 14"/>
          <p:cNvGraphicFramePr>
            <a:graphicFrameLocks noChangeAspect="1"/>
          </p:cNvGraphicFramePr>
          <p:nvPr/>
        </p:nvGraphicFramePr>
        <p:xfrm>
          <a:off x="3200400" y="3962400"/>
          <a:ext cx="1752600" cy="492125"/>
        </p:xfrm>
        <a:graphic>
          <a:graphicData uri="http://schemas.openxmlformats.org/presentationml/2006/ole">
            <p:oleObj spid="_x0000_s108547" name="Equation" r:id="rId4" imgW="723600" imgH="203040" progId="">
              <p:embed/>
            </p:oleObj>
          </a:graphicData>
        </a:graphic>
      </p:graphicFrame>
      <p:graphicFrame>
        <p:nvGraphicFramePr>
          <p:cNvPr id="3076" name="Object 15"/>
          <p:cNvGraphicFramePr>
            <a:graphicFrameLocks noChangeAspect="1"/>
          </p:cNvGraphicFramePr>
          <p:nvPr/>
        </p:nvGraphicFramePr>
        <p:xfrm>
          <a:off x="2057400" y="5410200"/>
          <a:ext cx="369888" cy="338138"/>
        </p:xfrm>
        <a:graphic>
          <a:graphicData uri="http://schemas.openxmlformats.org/presentationml/2006/ole">
            <p:oleObj spid="_x0000_s108548" name="Equation" r:id="rId5" imgW="152280" imgH="139680" progId="">
              <p:embed/>
            </p:oleObj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COPLANAR POINTS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70037"/>
            <a:ext cx="8229600" cy="452596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3600" dirty="0" smtClean="0"/>
              <a:t>Points that lie in the same plane</a:t>
            </a:r>
            <a:r>
              <a:rPr lang="en-US" sz="4000" dirty="0" smtClean="0"/>
              <a:t>.</a:t>
            </a:r>
          </a:p>
          <a:p>
            <a:pPr eaLnBrk="1" hangingPunct="1">
              <a:buFontTx/>
              <a:buNone/>
            </a:pPr>
            <a:r>
              <a:rPr lang="en-US" sz="4400" dirty="0" smtClean="0"/>
              <a:t>  NON-COPLANAR POINTS</a:t>
            </a:r>
          </a:p>
          <a:p>
            <a:pPr eaLnBrk="1" hangingPunct="1">
              <a:buFontTx/>
              <a:buNone/>
            </a:pPr>
            <a:r>
              <a:rPr lang="en-US" sz="3600" dirty="0" smtClean="0"/>
              <a:t>Points that do not lie in the same plane.</a:t>
            </a:r>
          </a:p>
        </p:txBody>
      </p:sp>
      <p:pic>
        <p:nvPicPr>
          <p:cNvPr id="15364" name="Picture 5" descr="captur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3660095"/>
            <a:ext cx="4495800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57200" y="2209800"/>
            <a:ext cx="82375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/>
              <a:t>Identify the figures in the diagram.</a:t>
            </a:r>
            <a:endParaRPr lang="en-US" sz="2800" b="0" dirty="0">
              <a:latin typeface="Times" pitchFamily="-107" charset="0"/>
            </a:endParaRP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63500" y="990600"/>
            <a:ext cx="9080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0" dirty="0" smtClean="0">
                <a:solidFill>
                  <a:srgbClr val="006699"/>
                </a:solidFill>
                <a:latin typeface="Arial Black" pitchFamily="-107" charset="0"/>
              </a:rPr>
              <a:t>Example : </a:t>
            </a:r>
            <a:r>
              <a:rPr lang="en-US" sz="2400" b="0" dirty="0">
                <a:solidFill>
                  <a:srgbClr val="006699"/>
                </a:solidFill>
                <a:latin typeface="Arial Black" pitchFamily="-107" charset="0"/>
              </a:rPr>
              <a:t>Identifying Points, Lines, and Planes</a:t>
            </a:r>
            <a:endParaRPr lang="en-US" sz="2600" b="0" dirty="0">
              <a:solidFill>
                <a:schemeClr val="accent2"/>
              </a:solidFill>
              <a:latin typeface="Arial Black" pitchFamily="-107" charset="0"/>
            </a:endParaRPr>
          </a:p>
        </p:txBody>
      </p:sp>
      <p:sp>
        <p:nvSpPr>
          <p:cNvPr id="13322" name="AutoShape 10"/>
          <p:cNvSpPr>
            <a:spLocks noChangeArrowheads="1"/>
          </p:cNvSpPr>
          <p:nvPr/>
        </p:nvSpPr>
        <p:spPr bwMode="auto">
          <a:xfrm>
            <a:off x="3048000" y="2743200"/>
            <a:ext cx="3200400" cy="1905000"/>
          </a:xfrm>
          <a:prstGeom prst="parallelogram">
            <a:avLst>
              <a:gd name="adj" fmla="val 50000"/>
            </a:avLst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 flipV="1">
            <a:off x="3429000" y="3048000"/>
            <a:ext cx="2362200" cy="114300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>
            <a:prstTxWarp prst="textNoShape">
              <a:avLst/>
            </a:prstTxWarp>
          </a:bodyPr>
          <a:lstStyle/>
          <a:p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4481286" y="2895600"/>
            <a:ext cx="0" cy="160020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4100513" y="3336925"/>
            <a:ext cx="395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D</a:t>
            </a:r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3521075" y="3613150"/>
            <a:ext cx="3571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E</a:t>
            </a:r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4648200" y="3886200"/>
            <a:ext cx="382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/>
              <a:t>F</a:t>
            </a:r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517525" y="4756150"/>
            <a:ext cx="25344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A. three points   </a:t>
            </a:r>
          </a:p>
        </p:txBody>
      </p:sp>
      <p:sp>
        <p:nvSpPr>
          <p:cNvPr id="13333" name="Text Box 21"/>
          <p:cNvSpPr txBox="1">
            <a:spLocks noChangeArrowheads="1"/>
          </p:cNvSpPr>
          <p:nvPr/>
        </p:nvSpPr>
        <p:spPr bwMode="auto">
          <a:xfrm>
            <a:off x="525463" y="5334000"/>
            <a:ext cx="22821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B. two lines      </a:t>
            </a:r>
          </a:p>
        </p:txBody>
      </p:sp>
      <p:sp>
        <p:nvSpPr>
          <p:cNvPr id="13334" name="Line 22"/>
          <p:cNvSpPr>
            <a:spLocks noChangeShapeType="1"/>
          </p:cNvSpPr>
          <p:nvPr/>
        </p:nvSpPr>
        <p:spPr bwMode="auto">
          <a:xfrm>
            <a:off x="3748088" y="5461000"/>
            <a:ext cx="474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5" name="Line 23"/>
          <p:cNvSpPr>
            <a:spLocks noChangeShapeType="1"/>
          </p:cNvSpPr>
          <p:nvPr/>
        </p:nvSpPr>
        <p:spPr bwMode="auto">
          <a:xfrm>
            <a:off x="4391025" y="5470525"/>
            <a:ext cx="474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6" name="Text Box 24"/>
          <p:cNvSpPr txBox="1">
            <a:spLocks noChangeArrowheads="1"/>
          </p:cNvSpPr>
          <p:nvPr/>
        </p:nvSpPr>
        <p:spPr bwMode="auto">
          <a:xfrm>
            <a:off x="533400" y="5943600"/>
            <a:ext cx="20205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C. a plane      </a:t>
            </a:r>
          </a:p>
        </p:txBody>
      </p:sp>
      <p:sp>
        <p:nvSpPr>
          <p:cNvPr id="13337" name="Text Box 25"/>
          <p:cNvSpPr txBox="1">
            <a:spLocks noChangeArrowheads="1"/>
          </p:cNvSpPr>
          <p:nvPr/>
        </p:nvSpPr>
        <p:spPr bwMode="auto">
          <a:xfrm>
            <a:off x="5318125" y="52578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400" b="0"/>
          </a:p>
        </p:txBody>
      </p:sp>
      <p:sp>
        <p:nvSpPr>
          <p:cNvPr id="13339" name="Rectangle 27"/>
          <p:cNvSpPr>
            <a:spLocks noChangeArrowheads="1"/>
          </p:cNvSpPr>
          <p:nvPr/>
        </p:nvSpPr>
        <p:spPr bwMode="auto">
          <a:xfrm>
            <a:off x="3624263" y="4814888"/>
            <a:ext cx="1897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0" i="1"/>
              <a:t>D</a:t>
            </a:r>
            <a:r>
              <a:rPr lang="en-US" sz="2400" b="0"/>
              <a:t>,</a:t>
            </a:r>
            <a:r>
              <a:rPr lang="en-US" sz="2400" b="0" i="1"/>
              <a:t> E</a:t>
            </a:r>
            <a:r>
              <a:rPr lang="en-US" sz="2400" b="0"/>
              <a:t>,</a:t>
            </a:r>
            <a:r>
              <a:rPr lang="en-US" sz="2400" b="0" i="1"/>
              <a:t> and F</a:t>
            </a:r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3657600" y="5429250"/>
            <a:ext cx="1236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0" i="1"/>
              <a:t>DE</a:t>
            </a:r>
            <a:r>
              <a:rPr lang="en-US" sz="2400" b="0"/>
              <a:t>,</a:t>
            </a:r>
            <a:r>
              <a:rPr lang="en-US" sz="2400" b="0" i="1"/>
              <a:t> DF</a:t>
            </a:r>
          </a:p>
        </p:txBody>
      </p:sp>
      <p:sp>
        <p:nvSpPr>
          <p:cNvPr id="13341" name="Rectangle 29"/>
          <p:cNvSpPr>
            <a:spLocks noChangeArrowheads="1"/>
          </p:cNvSpPr>
          <p:nvPr/>
        </p:nvSpPr>
        <p:spPr bwMode="auto">
          <a:xfrm>
            <a:off x="3609975" y="5943600"/>
            <a:ext cx="1724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0"/>
              <a:t>plane </a:t>
            </a:r>
            <a:r>
              <a:rPr lang="en-US" sz="2400" b="0" i="1"/>
              <a:t>DEF</a:t>
            </a:r>
          </a:p>
        </p:txBody>
      </p:sp>
      <p:sp>
        <p:nvSpPr>
          <p:cNvPr id="13344" name="Text Box 32"/>
          <p:cNvSpPr txBox="1">
            <a:spLocks noChangeArrowheads="1"/>
          </p:cNvSpPr>
          <p:nvPr/>
        </p:nvSpPr>
        <p:spPr bwMode="auto">
          <a:xfrm>
            <a:off x="5562600" y="4724400"/>
            <a:ext cx="3581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 dirty="0"/>
              <a:t>Choose any two points on a line to name the line.</a:t>
            </a:r>
          </a:p>
        </p:txBody>
      </p:sp>
      <p:sp>
        <p:nvSpPr>
          <p:cNvPr id="13345" name="Text Box 33"/>
          <p:cNvSpPr txBox="1">
            <a:spLocks noChangeArrowheads="1"/>
          </p:cNvSpPr>
          <p:nvPr/>
        </p:nvSpPr>
        <p:spPr bwMode="auto">
          <a:xfrm>
            <a:off x="5486400" y="5699125"/>
            <a:ext cx="3581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i="1" dirty="0"/>
              <a:t>Choose any three points, not on the same line, in any order.</a:t>
            </a:r>
          </a:p>
        </p:txBody>
      </p:sp>
      <p:sp>
        <p:nvSpPr>
          <p:cNvPr id="13346" name="Oval 34"/>
          <p:cNvSpPr>
            <a:spLocks noChangeArrowheads="1"/>
          </p:cNvSpPr>
          <p:nvPr/>
        </p:nvSpPr>
        <p:spPr bwMode="auto">
          <a:xfrm>
            <a:off x="3657600" y="396240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7" name="Oval 35"/>
          <p:cNvSpPr>
            <a:spLocks noChangeArrowheads="1"/>
          </p:cNvSpPr>
          <p:nvPr/>
        </p:nvSpPr>
        <p:spPr bwMode="auto">
          <a:xfrm>
            <a:off x="4403725" y="358140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8" name="Oval 36"/>
          <p:cNvSpPr>
            <a:spLocks noChangeArrowheads="1"/>
          </p:cNvSpPr>
          <p:nvPr/>
        </p:nvSpPr>
        <p:spPr bwMode="auto">
          <a:xfrm>
            <a:off x="4403725" y="3978275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2" grpId="0"/>
      <p:bldP spid="13333" grpId="0"/>
      <p:bldP spid="13334" grpId="0" animBg="1"/>
      <p:bldP spid="13335" grpId="0" animBg="1"/>
      <p:bldP spid="13336" grpId="0"/>
      <p:bldP spid="13337" grpId="0"/>
      <p:bldP spid="13339" grpId="0"/>
      <p:bldP spid="13340" grpId="0"/>
      <p:bldP spid="13341" grpId="0"/>
      <p:bldP spid="13344" grpId="0"/>
      <p:bldP spid="1334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0" y="126239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0" dirty="0">
                <a:solidFill>
                  <a:srgbClr val="006699"/>
                </a:solidFill>
                <a:latin typeface="Arial Black" pitchFamily="-107" charset="0"/>
              </a:rPr>
              <a:t>Try This: </a:t>
            </a:r>
            <a:r>
              <a:rPr lang="en-US" sz="2800" b="0" dirty="0" smtClean="0">
                <a:solidFill>
                  <a:srgbClr val="006699"/>
                </a:solidFill>
                <a:latin typeface="Arial Black" pitchFamily="-107" charset="0"/>
              </a:rPr>
              <a:t>Example</a:t>
            </a:r>
            <a:endParaRPr lang="en-US" sz="2800" b="0" dirty="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3048000" y="2606675"/>
            <a:ext cx="3200400" cy="1600200"/>
          </a:xfrm>
          <a:prstGeom prst="parallelogram">
            <a:avLst>
              <a:gd name="adj" fmla="val 50000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400" b="0"/>
          </a:p>
        </p:txBody>
      </p:sp>
      <p:sp>
        <p:nvSpPr>
          <p:cNvPr id="14348" name="Line 12"/>
          <p:cNvSpPr>
            <a:spLocks noChangeShapeType="1"/>
          </p:cNvSpPr>
          <p:nvPr/>
        </p:nvSpPr>
        <p:spPr bwMode="auto">
          <a:xfrm flipV="1">
            <a:off x="3429000" y="2835275"/>
            <a:ext cx="2362200" cy="114300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9" name="Line 13"/>
          <p:cNvSpPr>
            <a:spLocks noChangeShapeType="1"/>
          </p:cNvSpPr>
          <p:nvPr/>
        </p:nvSpPr>
        <p:spPr bwMode="auto">
          <a:xfrm>
            <a:off x="4495800" y="2759075"/>
            <a:ext cx="0" cy="129540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4100513" y="3124200"/>
            <a:ext cx="396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H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3521075" y="3400425"/>
            <a:ext cx="322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I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517525" y="4543425"/>
            <a:ext cx="23750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A. four points   </a:t>
            </a:r>
          </a:p>
        </p:txBody>
      </p:sp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525463" y="5121275"/>
            <a:ext cx="22821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B. two lines      </a:t>
            </a:r>
          </a:p>
        </p:txBody>
      </p:sp>
      <p:sp>
        <p:nvSpPr>
          <p:cNvPr id="14358" name="Line 22"/>
          <p:cNvSpPr>
            <a:spLocks noChangeShapeType="1"/>
          </p:cNvSpPr>
          <p:nvPr/>
        </p:nvSpPr>
        <p:spPr bwMode="auto">
          <a:xfrm>
            <a:off x="3182938" y="5226050"/>
            <a:ext cx="4746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9" name="Line 23"/>
          <p:cNvSpPr>
            <a:spLocks noChangeShapeType="1"/>
          </p:cNvSpPr>
          <p:nvPr/>
        </p:nvSpPr>
        <p:spPr bwMode="auto">
          <a:xfrm>
            <a:off x="3768725" y="5229225"/>
            <a:ext cx="474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0" name="Text Box 24"/>
          <p:cNvSpPr txBox="1">
            <a:spLocks noChangeArrowheads="1"/>
          </p:cNvSpPr>
          <p:nvPr/>
        </p:nvSpPr>
        <p:spPr bwMode="auto">
          <a:xfrm>
            <a:off x="533400" y="5730875"/>
            <a:ext cx="20205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C. a plane      </a:t>
            </a:r>
          </a:p>
        </p:txBody>
      </p:sp>
      <p:sp>
        <p:nvSpPr>
          <p:cNvPr id="14362" name="Rectangle 26"/>
          <p:cNvSpPr>
            <a:spLocks noChangeArrowheads="1"/>
          </p:cNvSpPr>
          <p:nvPr/>
        </p:nvSpPr>
        <p:spPr bwMode="auto">
          <a:xfrm>
            <a:off x="3048000" y="4602163"/>
            <a:ext cx="2284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0" i="1"/>
              <a:t>H</a:t>
            </a:r>
            <a:r>
              <a:rPr lang="en-US" sz="2400" b="0"/>
              <a:t>,</a:t>
            </a:r>
            <a:r>
              <a:rPr lang="en-US" sz="2400" b="0" i="1"/>
              <a:t> G</a:t>
            </a:r>
            <a:r>
              <a:rPr lang="en-US" sz="2400" b="0"/>
              <a:t>,</a:t>
            </a:r>
            <a:r>
              <a:rPr lang="en-US" sz="2400" b="0" i="1"/>
              <a:t> I</a:t>
            </a:r>
            <a:r>
              <a:rPr lang="en-US" sz="2400" b="0"/>
              <a:t>,</a:t>
            </a:r>
            <a:r>
              <a:rPr lang="en-US" sz="2400" b="0" i="1"/>
              <a:t> and F</a:t>
            </a:r>
          </a:p>
        </p:txBody>
      </p:sp>
      <p:sp>
        <p:nvSpPr>
          <p:cNvPr id="14363" name="Rectangle 27"/>
          <p:cNvSpPr>
            <a:spLocks noChangeArrowheads="1"/>
          </p:cNvSpPr>
          <p:nvPr/>
        </p:nvSpPr>
        <p:spPr bwMode="auto">
          <a:xfrm>
            <a:off x="3124200" y="5168900"/>
            <a:ext cx="1163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0" i="1"/>
              <a:t>IH</a:t>
            </a:r>
            <a:r>
              <a:rPr lang="en-US" sz="2400" b="0"/>
              <a:t>,</a:t>
            </a:r>
            <a:r>
              <a:rPr lang="en-US" sz="2400" b="0" i="1"/>
              <a:t> HF</a:t>
            </a:r>
          </a:p>
        </p:txBody>
      </p:sp>
      <p:sp>
        <p:nvSpPr>
          <p:cNvPr id="14364" name="Rectangle 28"/>
          <p:cNvSpPr>
            <a:spLocks noChangeArrowheads="1"/>
          </p:cNvSpPr>
          <p:nvPr/>
        </p:nvSpPr>
        <p:spPr bwMode="auto">
          <a:xfrm>
            <a:off x="3048000" y="5730875"/>
            <a:ext cx="1663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0"/>
              <a:t>plane </a:t>
            </a:r>
            <a:r>
              <a:rPr lang="en-US" sz="2400" b="0" i="1"/>
              <a:t>IGF</a:t>
            </a:r>
          </a:p>
        </p:txBody>
      </p:sp>
      <p:sp>
        <p:nvSpPr>
          <p:cNvPr id="14365" name="Rectangle 29"/>
          <p:cNvSpPr>
            <a:spLocks noChangeArrowheads="1"/>
          </p:cNvSpPr>
          <p:nvPr/>
        </p:nvSpPr>
        <p:spPr bwMode="auto">
          <a:xfrm>
            <a:off x="546100" y="1676400"/>
            <a:ext cx="60812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 dirty="0"/>
              <a:t>Identify the figures in the diagram.</a:t>
            </a:r>
          </a:p>
        </p:txBody>
      </p:sp>
      <p:sp>
        <p:nvSpPr>
          <p:cNvPr id="14367" name="Text Box 31"/>
          <p:cNvSpPr txBox="1">
            <a:spLocks noChangeArrowheads="1"/>
          </p:cNvSpPr>
          <p:nvPr/>
        </p:nvSpPr>
        <p:spPr bwMode="auto">
          <a:xfrm>
            <a:off x="5105400" y="2590800"/>
            <a:ext cx="390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G</a:t>
            </a:r>
          </a:p>
        </p:txBody>
      </p:sp>
      <p:sp>
        <p:nvSpPr>
          <p:cNvPr id="14368" name="Text Box 32"/>
          <p:cNvSpPr txBox="1">
            <a:spLocks noChangeArrowheads="1"/>
          </p:cNvSpPr>
          <p:nvPr/>
        </p:nvSpPr>
        <p:spPr bwMode="auto">
          <a:xfrm>
            <a:off x="5410200" y="4267200"/>
            <a:ext cx="3581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>
                <a:solidFill>
                  <a:srgbClr val="660066"/>
                </a:solidFill>
              </a:rPr>
              <a:t>Choose any two points on a line to name the line.</a:t>
            </a:r>
          </a:p>
        </p:txBody>
      </p:sp>
      <p:sp>
        <p:nvSpPr>
          <p:cNvPr id="14369" name="Text Box 33"/>
          <p:cNvSpPr txBox="1">
            <a:spLocks noChangeArrowheads="1"/>
          </p:cNvSpPr>
          <p:nvPr/>
        </p:nvSpPr>
        <p:spPr bwMode="auto">
          <a:xfrm>
            <a:off x="5334000" y="5410200"/>
            <a:ext cx="3581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i="1" dirty="0">
                <a:solidFill>
                  <a:srgbClr val="660066"/>
                </a:solidFill>
              </a:rPr>
              <a:t>Choose any three points, not on the same line, in any order.</a:t>
            </a:r>
          </a:p>
        </p:txBody>
      </p:sp>
      <p:sp>
        <p:nvSpPr>
          <p:cNvPr id="14370" name="Oval 34"/>
          <p:cNvSpPr>
            <a:spLocks noChangeArrowheads="1"/>
          </p:cNvSpPr>
          <p:nvPr/>
        </p:nvSpPr>
        <p:spPr bwMode="auto">
          <a:xfrm>
            <a:off x="3657600" y="3749675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1" name="Oval 35"/>
          <p:cNvSpPr>
            <a:spLocks noChangeArrowheads="1"/>
          </p:cNvSpPr>
          <p:nvPr/>
        </p:nvSpPr>
        <p:spPr bwMode="auto">
          <a:xfrm>
            <a:off x="4419600" y="3368675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2" name="Oval 36"/>
          <p:cNvSpPr>
            <a:spLocks noChangeArrowheads="1"/>
          </p:cNvSpPr>
          <p:nvPr/>
        </p:nvSpPr>
        <p:spPr bwMode="auto">
          <a:xfrm>
            <a:off x="4953000" y="2682875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3" name="Text Box 37"/>
          <p:cNvSpPr txBox="1">
            <a:spLocks noChangeArrowheads="1"/>
          </p:cNvSpPr>
          <p:nvPr/>
        </p:nvSpPr>
        <p:spPr bwMode="auto">
          <a:xfrm>
            <a:off x="4556125" y="3521075"/>
            <a:ext cx="349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F</a:t>
            </a:r>
          </a:p>
        </p:txBody>
      </p:sp>
      <p:sp>
        <p:nvSpPr>
          <p:cNvPr id="14374" name="Oval 38"/>
          <p:cNvSpPr>
            <a:spLocks noChangeArrowheads="1"/>
          </p:cNvSpPr>
          <p:nvPr/>
        </p:nvSpPr>
        <p:spPr bwMode="auto">
          <a:xfrm>
            <a:off x="4419600" y="3686175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6" grpId="0"/>
      <p:bldP spid="14357" grpId="0"/>
      <p:bldP spid="14358" grpId="0" animBg="1"/>
      <p:bldP spid="14359" grpId="0" animBg="1"/>
      <p:bldP spid="14360" grpId="0"/>
      <p:bldP spid="14362" grpId="0"/>
      <p:bldP spid="14363" grpId="0"/>
      <p:bldP spid="14364" grpId="0"/>
      <p:bldP spid="14368" grpId="0"/>
      <p:bldP spid="1436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53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Name this line.</a:t>
            </a:r>
            <a:endParaRPr lang="en-US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1267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533400" y="2514600"/>
            <a:ext cx="7729538" cy="969963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0" y="1066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0" dirty="0">
                <a:solidFill>
                  <a:srgbClr val="006699"/>
                </a:solidFill>
                <a:latin typeface="Arial Black" pitchFamily="-107" charset="0"/>
              </a:rPr>
              <a:t>Try This: </a:t>
            </a:r>
            <a:r>
              <a:rPr lang="en-US" sz="2400" b="0" dirty="0" smtClean="0">
                <a:solidFill>
                  <a:srgbClr val="006699"/>
                </a:solidFill>
                <a:latin typeface="Arial Black" pitchFamily="-107" charset="0"/>
              </a:rPr>
              <a:t>Example</a:t>
            </a:r>
            <a:endParaRPr lang="en-US" sz="2600" b="0" dirty="0">
              <a:solidFill>
                <a:schemeClr val="accent2"/>
              </a:solidFill>
              <a:latin typeface="Arial MT Bl" charset="0"/>
            </a:endParaRP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525463" y="2265362"/>
            <a:ext cx="8237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Identify the line segments that are congruent.</a:t>
            </a:r>
            <a:endParaRPr lang="en-US" sz="2400" b="0">
              <a:latin typeface="Times" pitchFamily="-107" charset="0"/>
            </a:endParaRPr>
          </a:p>
        </p:txBody>
      </p:sp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3594100" y="3103564"/>
            <a:ext cx="1373188" cy="676276"/>
            <a:chOff x="344" y="1584"/>
            <a:chExt cx="865" cy="426"/>
          </a:xfrm>
        </p:grpSpPr>
        <p:sp>
          <p:nvSpPr>
            <p:cNvPr id="21560" name="Line 56"/>
            <p:cNvSpPr>
              <a:spLocks noChangeShapeType="1"/>
            </p:cNvSpPr>
            <p:nvPr/>
          </p:nvSpPr>
          <p:spPr bwMode="auto">
            <a:xfrm>
              <a:off x="634" y="1584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1" name="Line 57"/>
            <p:cNvSpPr>
              <a:spLocks noChangeShapeType="1"/>
            </p:cNvSpPr>
            <p:nvPr/>
          </p:nvSpPr>
          <p:spPr bwMode="auto">
            <a:xfrm>
              <a:off x="634" y="1593"/>
              <a:ext cx="144" cy="0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2" name="Text Box 58"/>
            <p:cNvSpPr txBox="1">
              <a:spLocks noChangeArrowheads="1"/>
            </p:cNvSpPr>
            <p:nvPr/>
          </p:nvSpPr>
          <p:spPr bwMode="auto">
            <a:xfrm>
              <a:off x="344" y="1719"/>
              <a:ext cx="82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b="0" i="1"/>
                <a:t>AB    AC </a:t>
              </a:r>
            </a:p>
          </p:txBody>
        </p:sp>
        <p:grpSp>
          <p:nvGrpSpPr>
            <p:cNvPr id="3" name="Group 59"/>
            <p:cNvGrpSpPr>
              <a:grpSpLocks/>
            </p:cNvGrpSpPr>
            <p:nvPr/>
          </p:nvGrpSpPr>
          <p:grpSpPr bwMode="auto">
            <a:xfrm>
              <a:off x="432" y="1776"/>
              <a:ext cx="777" cy="182"/>
              <a:chOff x="431" y="1767"/>
              <a:chExt cx="777" cy="182"/>
            </a:xfrm>
          </p:grpSpPr>
          <p:sp>
            <p:nvSpPr>
              <p:cNvPr id="21564" name="Line 60"/>
              <p:cNvSpPr>
                <a:spLocks noChangeShapeType="1"/>
              </p:cNvSpPr>
              <p:nvPr/>
            </p:nvSpPr>
            <p:spPr bwMode="auto">
              <a:xfrm>
                <a:off x="431" y="1776"/>
                <a:ext cx="2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5" name="Line 61"/>
              <p:cNvSpPr>
                <a:spLocks noChangeShapeType="1"/>
              </p:cNvSpPr>
              <p:nvPr/>
            </p:nvSpPr>
            <p:spPr bwMode="auto">
              <a:xfrm>
                <a:off x="968" y="1767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aphicFrame>
            <p:nvGraphicFramePr>
              <p:cNvPr id="21566" name="Object 62"/>
              <p:cNvGraphicFramePr>
                <a:graphicFrameLocks noChangeAspect="1"/>
              </p:cNvGraphicFramePr>
              <p:nvPr/>
            </p:nvGraphicFramePr>
            <p:xfrm>
              <a:off x="738" y="1821"/>
              <a:ext cx="136" cy="128"/>
            </p:xfrm>
            <a:graphic>
              <a:graphicData uri="http://schemas.openxmlformats.org/presentationml/2006/ole">
                <p:oleObj spid="_x0000_s2052" name="Equation" r:id="rId3" imgW="215640" imgH="203040" progId="Equation.3">
                  <p:embed/>
                </p:oleObj>
              </a:graphicData>
            </a:graphic>
          </p:graphicFrame>
        </p:grpSp>
      </p:grpSp>
      <p:grpSp>
        <p:nvGrpSpPr>
          <p:cNvPr id="4" name="Group 63"/>
          <p:cNvGrpSpPr>
            <a:grpSpLocks/>
          </p:cNvGrpSpPr>
          <p:nvPr/>
        </p:nvGrpSpPr>
        <p:grpSpPr bwMode="auto">
          <a:xfrm>
            <a:off x="3581400" y="4017966"/>
            <a:ext cx="1477963" cy="461963"/>
            <a:chOff x="334" y="2187"/>
            <a:chExt cx="931" cy="291"/>
          </a:xfrm>
        </p:grpSpPr>
        <p:sp>
          <p:nvSpPr>
            <p:cNvPr id="21568" name="Text Box 64"/>
            <p:cNvSpPr txBox="1">
              <a:spLocks noChangeArrowheads="1"/>
            </p:cNvSpPr>
            <p:nvPr/>
          </p:nvSpPr>
          <p:spPr bwMode="auto">
            <a:xfrm>
              <a:off x="334" y="2187"/>
              <a:ext cx="89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b="0" i="1"/>
                <a:t>BC</a:t>
              </a:r>
              <a:r>
                <a:rPr lang="en-US" sz="2400"/>
                <a:t>     </a:t>
              </a:r>
              <a:r>
                <a:rPr lang="en-US" sz="2400" b="0" i="1"/>
                <a:t>DE </a:t>
              </a:r>
            </a:p>
          </p:txBody>
        </p:sp>
        <p:sp>
          <p:nvSpPr>
            <p:cNvPr id="21569" name="Line 65"/>
            <p:cNvSpPr>
              <a:spLocks noChangeShapeType="1"/>
            </p:cNvSpPr>
            <p:nvPr/>
          </p:nvSpPr>
          <p:spPr bwMode="auto">
            <a:xfrm>
              <a:off x="420" y="2235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0" name="Line 66"/>
            <p:cNvSpPr>
              <a:spLocks noChangeShapeType="1"/>
            </p:cNvSpPr>
            <p:nvPr/>
          </p:nvSpPr>
          <p:spPr bwMode="auto">
            <a:xfrm>
              <a:off x="1017" y="2244"/>
              <a:ext cx="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21571" name="Object 67"/>
            <p:cNvGraphicFramePr>
              <a:graphicFrameLocks noChangeAspect="1"/>
            </p:cNvGraphicFramePr>
            <p:nvPr/>
          </p:nvGraphicFramePr>
          <p:xfrm>
            <a:off x="750" y="2265"/>
            <a:ext cx="136" cy="128"/>
          </p:xfrm>
          <a:graphic>
            <a:graphicData uri="http://schemas.openxmlformats.org/presentationml/2006/ole">
              <p:oleObj spid="_x0000_s2051" name="Equation" r:id="rId4" imgW="215640" imgH="203040" progId="Equation.3">
                <p:embed/>
              </p:oleObj>
            </a:graphicData>
          </a:graphic>
        </p:graphicFrame>
      </p:grpSp>
      <p:grpSp>
        <p:nvGrpSpPr>
          <p:cNvPr id="5" name="Group 96"/>
          <p:cNvGrpSpPr>
            <a:grpSpLocks/>
          </p:cNvGrpSpPr>
          <p:nvPr/>
        </p:nvGrpSpPr>
        <p:grpSpPr bwMode="auto">
          <a:xfrm>
            <a:off x="3609975" y="4627562"/>
            <a:ext cx="1571625" cy="457200"/>
            <a:chOff x="2304" y="2640"/>
            <a:chExt cx="990" cy="288"/>
          </a:xfrm>
        </p:grpSpPr>
        <p:sp>
          <p:nvSpPr>
            <p:cNvPr id="21573" name="Text Box 69"/>
            <p:cNvSpPr txBox="1">
              <a:spLocks noChangeArrowheads="1"/>
            </p:cNvSpPr>
            <p:nvPr/>
          </p:nvSpPr>
          <p:spPr bwMode="auto">
            <a:xfrm>
              <a:off x="2304" y="2640"/>
              <a:ext cx="99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400" b="0" i="1"/>
                <a:t>BD   CE</a:t>
              </a:r>
            </a:p>
          </p:txBody>
        </p:sp>
        <p:sp>
          <p:nvSpPr>
            <p:cNvPr id="21574" name="Line 70"/>
            <p:cNvSpPr>
              <a:spLocks noChangeShapeType="1"/>
            </p:cNvSpPr>
            <p:nvPr/>
          </p:nvSpPr>
          <p:spPr bwMode="auto">
            <a:xfrm>
              <a:off x="2382" y="268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5" name="Line 71"/>
            <p:cNvSpPr>
              <a:spLocks noChangeShapeType="1"/>
            </p:cNvSpPr>
            <p:nvPr/>
          </p:nvSpPr>
          <p:spPr bwMode="auto">
            <a:xfrm>
              <a:off x="2877" y="268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21576" name="Object 72"/>
            <p:cNvGraphicFramePr>
              <a:graphicFrameLocks noChangeAspect="1"/>
            </p:cNvGraphicFramePr>
            <p:nvPr/>
          </p:nvGraphicFramePr>
          <p:xfrm>
            <a:off x="2678" y="2727"/>
            <a:ext cx="136" cy="128"/>
          </p:xfrm>
          <a:graphic>
            <a:graphicData uri="http://schemas.openxmlformats.org/presentationml/2006/ole">
              <p:oleObj spid="_x0000_s2050" name="Equation" r:id="rId5" imgW="215640" imgH="203040" progId="Equation.3">
                <p:embed/>
              </p:oleObj>
            </a:graphicData>
          </a:graphic>
        </p:graphicFrame>
      </p:grpSp>
      <p:sp>
        <p:nvSpPr>
          <p:cNvPr id="21581" name="Text Box 77"/>
          <p:cNvSpPr txBox="1">
            <a:spLocks noChangeArrowheads="1"/>
          </p:cNvSpPr>
          <p:nvPr/>
        </p:nvSpPr>
        <p:spPr bwMode="auto">
          <a:xfrm>
            <a:off x="5410200" y="3408362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0" i="1">
                <a:solidFill>
                  <a:srgbClr val="3364FF"/>
                </a:solidFill>
              </a:rPr>
              <a:t>One tick mark</a:t>
            </a:r>
          </a:p>
        </p:txBody>
      </p:sp>
      <p:sp>
        <p:nvSpPr>
          <p:cNvPr id="21582" name="Text Box 78"/>
          <p:cNvSpPr txBox="1">
            <a:spLocks noChangeArrowheads="1"/>
          </p:cNvSpPr>
          <p:nvPr/>
        </p:nvSpPr>
        <p:spPr bwMode="auto">
          <a:xfrm>
            <a:off x="5395913" y="4017962"/>
            <a:ext cx="2681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0" i="1">
                <a:solidFill>
                  <a:srgbClr val="3364FF"/>
                </a:solidFill>
              </a:rPr>
              <a:t>Two tick marks</a:t>
            </a:r>
          </a:p>
        </p:txBody>
      </p:sp>
      <p:sp>
        <p:nvSpPr>
          <p:cNvPr id="21583" name="Text Box 79"/>
          <p:cNvSpPr txBox="1">
            <a:spLocks noChangeArrowheads="1"/>
          </p:cNvSpPr>
          <p:nvPr/>
        </p:nvSpPr>
        <p:spPr bwMode="auto">
          <a:xfrm>
            <a:off x="5334000" y="4627562"/>
            <a:ext cx="3171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0" i="1">
                <a:solidFill>
                  <a:srgbClr val="3364FF"/>
                </a:solidFill>
              </a:rPr>
              <a:t>Three tick marks</a:t>
            </a:r>
          </a:p>
        </p:txBody>
      </p:sp>
      <p:grpSp>
        <p:nvGrpSpPr>
          <p:cNvPr id="6" name="Group 94"/>
          <p:cNvGrpSpPr>
            <a:grpSpLocks/>
          </p:cNvGrpSpPr>
          <p:nvPr/>
        </p:nvGrpSpPr>
        <p:grpSpPr bwMode="auto">
          <a:xfrm>
            <a:off x="838200" y="2798762"/>
            <a:ext cx="1598223" cy="3345906"/>
            <a:chOff x="758" y="1478"/>
            <a:chExt cx="1469" cy="2066"/>
          </a:xfrm>
        </p:grpSpPr>
        <p:sp>
          <p:nvSpPr>
            <p:cNvPr id="21515" name="AutoShape 11"/>
            <p:cNvSpPr>
              <a:spLocks noChangeArrowheads="1"/>
            </p:cNvSpPr>
            <p:nvPr/>
          </p:nvSpPr>
          <p:spPr bwMode="auto">
            <a:xfrm>
              <a:off x="1008" y="1680"/>
              <a:ext cx="960" cy="912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6" name="Rectangle 12"/>
            <p:cNvSpPr>
              <a:spLocks noChangeArrowheads="1"/>
            </p:cNvSpPr>
            <p:nvPr/>
          </p:nvSpPr>
          <p:spPr bwMode="auto">
            <a:xfrm>
              <a:off x="1008" y="2595"/>
              <a:ext cx="960" cy="816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7" name="Text Box 13"/>
            <p:cNvSpPr txBox="1">
              <a:spLocks noChangeArrowheads="1"/>
            </p:cNvSpPr>
            <p:nvPr/>
          </p:nvSpPr>
          <p:spPr bwMode="auto">
            <a:xfrm>
              <a:off x="1383" y="1478"/>
              <a:ext cx="310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i="1"/>
                <a:t>A</a:t>
              </a:r>
            </a:p>
          </p:txBody>
        </p:sp>
        <p:sp>
          <p:nvSpPr>
            <p:cNvPr id="21518" name="Text Box 14"/>
            <p:cNvSpPr txBox="1">
              <a:spLocks noChangeArrowheads="1"/>
            </p:cNvSpPr>
            <p:nvPr/>
          </p:nvSpPr>
          <p:spPr bwMode="auto">
            <a:xfrm>
              <a:off x="758" y="2452"/>
              <a:ext cx="295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i="1"/>
                <a:t>B</a:t>
              </a:r>
            </a:p>
          </p:txBody>
        </p:sp>
        <p:sp>
          <p:nvSpPr>
            <p:cNvPr id="21519" name="Text Box 15"/>
            <p:cNvSpPr txBox="1">
              <a:spLocks noChangeArrowheads="1"/>
            </p:cNvSpPr>
            <p:nvPr/>
          </p:nvSpPr>
          <p:spPr bwMode="auto">
            <a:xfrm>
              <a:off x="1920" y="2459"/>
              <a:ext cx="307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i="1"/>
                <a:t>C</a:t>
              </a:r>
            </a:p>
          </p:txBody>
        </p:sp>
        <p:sp>
          <p:nvSpPr>
            <p:cNvPr id="21520" name="Text Box 16"/>
            <p:cNvSpPr txBox="1">
              <a:spLocks noChangeArrowheads="1"/>
            </p:cNvSpPr>
            <p:nvPr/>
          </p:nvSpPr>
          <p:spPr bwMode="auto">
            <a:xfrm>
              <a:off x="789" y="3316"/>
              <a:ext cx="329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i="1"/>
                <a:t>D</a:t>
              </a:r>
            </a:p>
          </p:txBody>
        </p:sp>
        <p:sp>
          <p:nvSpPr>
            <p:cNvPr id="21521" name="Text Box 17"/>
            <p:cNvSpPr txBox="1">
              <a:spLocks noChangeArrowheads="1"/>
            </p:cNvSpPr>
            <p:nvPr/>
          </p:nvSpPr>
          <p:spPr bwMode="auto">
            <a:xfrm>
              <a:off x="1920" y="3302"/>
              <a:ext cx="291" cy="2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i="1"/>
                <a:t>E</a:t>
              </a:r>
            </a:p>
          </p:txBody>
        </p:sp>
        <p:sp>
          <p:nvSpPr>
            <p:cNvPr id="21522" name="Line 18"/>
            <p:cNvSpPr>
              <a:spLocks noChangeShapeType="1"/>
            </p:cNvSpPr>
            <p:nvPr/>
          </p:nvSpPr>
          <p:spPr bwMode="auto">
            <a:xfrm flipH="1">
              <a:off x="1602" y="2016"/>
              <a:ext cx="19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3" name="Line 19"/>
            <p:cNvSpPr>
              <a:spLocks noChangeShapeType="1"/>
            </p:cNvSpPr>
            <p:nvPr/>
          </p:nvSpPr>
          <p:spPr bwMode="auto">
            <a:xfrm>
              <a:off x="1200" y="2016"/>
              <a:ext cx="192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4" name="Line 20"/>
            <p:cNvSpPr>
              <a:spLocks noChangeShapeType="1"/>
            </p:cNvSpPr>
            <p:nvPr/>
          </p:nvSpPr>
          <p:spPr bwMode="auto">
            <a:xfrm>
              <a:off x="1428" y="2505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5" name="Line 21"/>
            <p:cNvSpPr>
              <a:spLocks noChangeShapeType="1"/>
            </p:cNvSpPr>
            <p:nvPr/>
          </p:nvSpPr>
          <p:spPr bwMode="auto">
            <a:xfrm>
              <a:off x="1512" y="2505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4" name="Line 80"/>
            <p:cNvSpPr>
              <a:spLocks noChangeShapeType="1"/>
            </p:cNvSpPr>
            <p:nvPr/>
          </p:nvSpPr>
          <p:spPr bwMode="auto">
            <a:xfrm>
              <a:off x="1437" y="331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5" name="Line 81"/>
            <p:cNvSpPr>
              <a:spLocks noChangeShapeType="1"/>
            </p:cNvSpPr>
            <p:nvPr/>
          </p:nvSpPr>
          <p:spPr bwMode="auto">
            <a:xfrm>
              <a:off x="1521" y="3312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86"/>
            <p:cNvGrpSpPr>
              <a:grpSpLocks/>
            </p:cNvGrpSpPr>
            <p:nvPr/>
          </p:nvGrpSpPr>
          <p:grpSpPr bwMode="auto">
            <a:xfrm>
              <a:off x="912" y="2928"/>
              <a:ext cx="192" cy="144"/>
              <a:chOff x="1104" y="3744"/>
              <a:chExt cx="192" cy="144"/>
            </a:xfrm>
          </p:grpSpPr>
          <p:sp>
            <p:nvSpPr>
              <p:cNvPr id="21591" name="Line 87"/>
              <p:cNvSpPr>
                <a:spLocks noChangeShapeType="1"/>
              </p:cNvSpPr>
              <p:nvPr/>
            </p:nvSpPr>
            <p:spPr bwMode="auto">
              <a:xfrm>
                <a:off x="1104" y="374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92" name="Line 88"/>
              <p:cNvSpPr>
                <a:spLocks noChangeShapeType="1"/>
              </p:cNvSpPr>
              <p:nvPr/>
            </p:nvSpPr>
            <p:spPr bwMode="auto">
              <a:xfrm>
                <a:off x="1104" y="382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93" name="Line 89"/>
              <p:cNvSpPr>
                <a:spLocks noChangeShapeType="1"/>
              </p:cNvSpPr>
              <p:nvPr/>
            </p:nvSpPr>
            <p:spPr bwMode="auto">
              <a:xfrm>
                <a:off x="1104" y="38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90"/>
            <p:cNvGrpSpPr>
              <a:grpSpLocks/>
            </p:cNvGrpSpPr>
            <p:nvPr/>
          </p:nvGrpSpPr>
          <p:grpSpPr bwMode="auto">
            <a:xfrm>
              <a:off x="1872" y="2928"/>
              <a:ext cx="192" cy="144"/>
              <a:chOff x="1104" y="3744"/>
              <a:chExt cx="192" cy="144"/>
            </a:xfrm>
          </p:grpSpPr>
          <p:sp>
            <p:nvSpPr>
              <p:cNvPr id="21595" name="Line 91"/>
              <p:cNvSpPr>
                <a:spLocks noChangeShapeType="1"/>
              </p:cNvSpPr>
              <p:nvPr/>
            </p:nvSpPr>
            <p:spPr bwMode="auto">
              <a:xfrm>
                <a:off x="1104" y="374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96" name="Line 92"/>
              <p:cNvSpPr>
                <a:spLocks noChangeShapeType="1"/>
              </p:cNvSpPr>
              <p:nvPr/>
            </p:nvSpPr>
            <p:spPr bwMode="auto">
              <a:xfrm>
                <a:off x="1104" y="3822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97" name="Line 93"/>
              <p:cNvSpPr>
                <a:spLocks noChangeShapeType="1"/>
              </p:cNvSpPr>
              <p:nvPr/>
            </p:nvSpPr>
            <p:spPr bwMode="auto">
              <a:xfrm>
                <a:off x="1104" y="38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1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81" grpId="0"/>
      <p:bldP spid="21582" grpId="0"/>
      <p:bldP spid="2158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EXAMPLE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001000" cy="990600"/>
          </a:xfrm>
        </p:spPr>
        <p:txBody>
          <a:bodyPr/>
          <a:lstStyle/>
          <a:p>
            <a:pPr marL="465138" indent="-465138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Bookman Old Style" pitchFamily="18" charset="0"/>
              </a:rPr>
              <a:t>Name the plane in 3 different ways.</a:t>
            </a:r>
          </a:p>
          <a:p>
            <a:pPr marL="465138" indent="-465138" eaLnBrk="1" hangingPunct="1">
              <a:lnSpc>
                <a:spcPct val="90000"/>
              </a:lnSpc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2800" dirty="0" smtClean="0">
                <a:latin typeface="Bookman Old Style" pitchFamily="18" charset="0"/>
              </a:rPr>
              <a:t>Give another name for Line AD.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</p:txBody>
      </p:sp>
      <p:pic>
        <p:nvPicPr>
          <p:cNvPr id="14340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47800" y="2743200"/>
            <a:ext cx="7086600" cy="3776663"/>
          </a:xfrm>
          <a:noFill/>
        </p:spPr>
      </p:pic>
      <p:sp>
        <p:nvSpPr>
          <p:cNvPr id="14341" name="Oval 12"/>
          <p:cNvSpPr>
            <a:spLocks noChangeArrowheads="1"/>
          </p:cNvSpPr>
          <p:nvPr/>
        </p:nvSpPr>
        <p:spPr bwMode="auto">
          <a:xfrm>
            <a:off x="21336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Oval 13"/>
          <p:cNvSpPr>
            <a:spLocks noChangeArrowheads="1"/>
          </p:cNvSpPr>
          <p:nvPr/>
        </p:nvSpPr>
        <p:spPr bwMode="auto">
          <a:xfrm>
            <a:off x="7239000" y="5943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Oval 14"/>
          <p:cNvSpPr>
            <a:spLocks noChangeArrowheads="1"/>
          </p:cNvSpPr>
          <p:nvPr/>
        </p:nvSpPr>
        <p:spPr bwMode="auto">
          <a:xfrm>
            <a:off x="2819400" y="4495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Oval 15"/>
          <p:cNvSpPr>
            <a:spLocks noChangeArrowheads="1"/>
          </p:cNvSpPr>
          <p:nvPr/>
        </p:nvSpPr>
        <p:spPr bwMode="auto">
          <a:xfrm>
            <a:off x="3429000" y="4495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Oval 16"/>
          <p:cNvSpPr>
            <a:spLocks noChangeArrowheads="1"/>
          </p:cNvSpPr>
          <p:nvPr/>
        </p:nvSpPr>
        <p:spPr bwMode="auto">
          <a:xfrm>
            <a:off x="4572000" y="4495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Oval 17"/>
          <p:cNvSpPr>
            <a:spLocks noChangeArrowheads="1"/>
          </p:cNvSpPr>
          <p:nvPr/>
        </p:nvSpPr>
        <p:spPr bwMode="auto">
          <a:xfrm>
            <a:off x="5257800" y="4495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Text Box 18"/>
          <p:cNvSpPr txBox="1">
            <a:spLocks noChangeArrowheads="1"/>
          </p:cNvSpPr>
          <p:nvPr/>
        </p:nvSpPr>
        <p:spPr bwMode="auto">
          <a:xfrm>
            <a:off x="1524000" y="4724400"/>
            <a:ext cx="685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Script MT Bold" pitchFamily="66" charset="0"/>
              </a:rPr>
              <a:t>P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457200" y="1828800"/>
            <a:ext cx="8237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002060"/>
                </a:solidFill>
              </a:rPr>
              <a:t>Identify the figures in the diagram.</a:t>
            </a:r>
            <a:endParaRPr lang="en-US" sz="2400" b="1" dirty="0">
              <a:solidFill>
                <a:srgbClr val="002060"/>
              </a:solidFill>
              <a:latin typeface="Times" pitchFamily="-107" charset="0"/>
            </a:endParaRPr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H="1" flipV="1">
            <a:off x="6629400" y="2438400"/>
            <a:ext cx="1828800" cy="1524000"/>
          </a:xfrm>
          <a:prstGeom prst="line">
            <a:avLst/>
          </a:prstGeom>
          <a:noFill/>
          <a:ln w="9525">
            <a:solidFill>
              <a:srgbClr val="000080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 flipH="1" flipV="1">
            <a:off x="7620000" y="2286000"/>
            <a:ext cx="76200" cy="1066800"/>
          </a:xfrm>
          <a:prstGeom prst="line">
            <a:avLst/>
          </a:prstGeom>
          <a:noFill/>
          <a:ln w="9525">
            <a:solidFill>
              <a:srgbClr val="000080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 flipH="1">
            <a:off x="6453188" y="2590800"/>
            <a:ext cx="404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/>
              <a:t>C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 flipH="1">
            <a:off x="8266113" y="3352800"/>
            <a:ext cx="420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/>
              <a:t>A</a:t>
            </a:r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 flipH="1">
            <a:off x="7280275" y="3352800"/>
            <a:ext cx="415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/>
              <a:t>B</a:t>
            </a:r>
          </a:p>
        </p:txBody>
      </p:sp>
      <p:sp>
        <p:nvSpPr>
          <p:cNvPr id="16405" name="Text Box 21"/>
          <p:cNvSpPr txBox="1">
            <a:spLocks noChangeArrowheads="1"/>
          </p:cNvSpPr>
          <p:nvPr/>
        </p:nvSpPr>
        <p:spPr bwMode="auto">
          <a:xfrm>
            <a:off x="7716838" y="2438400"/>
            <a:ext cx="436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i="1"/>
              <a:t>D</a:t>
            </a:r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2743200" y="1295400"/>
            <a:ext cx="32240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b="1" dirty="0">
                <a:solidFill>
                  <a:srgbClr val="660066"/>
                </a:solidFill>
                <a:latin typeface="Arial Black" pitchFamily="-107" charset="0"/>
              </a:rPr>
              <a:t>Try This: </a:t>
            </a:r>
            <a:r>
              <a:rPr lang="en-US" sz="2400" b="1" dirty="0" smtClean="0">
                <a:solidFill>
                  <a:srgbClr val="660066"/>
                </a:solidFill>
                <a:latin typeface="Arial Black" pitchFamily="-107" charset="0"/>
              </a:rPr>
              <a:t>Example</a:t>
            </a:r>
            <a:endParaRPr lang="en-US" sz="2400" b="1" dirty="0">
              <a:solidFill>
                <a:srgbClr val="660066"/>
              </a:solidFill>
              <a:latin typeface="Arial Black" pitchFamily="-107" charset="0"/>
            </a:endParaRPr>
          </a:p>
        </p:txBody>
      </p:sp>
      <p:sp>
        <p:nvSpPr>
          <p:cNvPr id="16407" name="Text Box 23"/>
          <p:cNvSpPr txBox="1">
            <a:spLocks noChangeArrowheads="1"/>
          </p:cNvSpPr>
          <p:nvPr/>
        </p:nvSpPr>
        <p:spPr bwMode="auto">
          <a:xfrm>
            <a:off x="898525" y="2927350"/>
            <a:ext cx="2386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A. three rays</a:t>
            </a:r>
          </a:p>
        </p:txBody>
      </p:sp>
      <p:sp>
        <p:nvSpPr>
          <p:cNvPr id="16408" name="Text Box 24"/>
          <p:cNvSpPr txBox="1">
            <a:spLocks noChangeArrowheads="1"/>
          </p:cNvSpPr>
          <p:nvPr/>
        </p:nvSpPr>
        <p:spPr bwMode="auto">
          <a:xfrm>
            <a:off x="898525" y="4146550"/>
            <a:ext cx="4041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B. three line segments</a:t>
            </a:r>
          </a:p>
        </p:txBody>
      </p:sp>
      <p:sp>
        <p:nvSpPr>
          <p:cNvPr id="16409" name="Line 25"/>
          <p:cNvSpPr>
            <a:spLocks noChangeShapeType="1"/>
          </p:cNvSpPr>
          <p:nvPr/>
        </p:nvSpPr>
        <p:spPr bwMode="auto">
          <a:xfrm>
            <a:off x="7086600" y="2743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0" name="Text Box 26"/>
          <p:cNvSpPr txBox="1">
            <a:spLocks noChangeArrowheads="1"/>
          </p:cNvSpPr>
          <p:nvPr/>
        </p:nvSpPr>
        <p:spPr bwMode="auto">
          <a:xfrm>
            <a:off x="1203325" y="3505200"/>
            <a:ext cx="1908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0" i="1"/>
              <a:t>BC, CA, BD</a:t>
            </a:r>
          </a:p>
        </p:txBody>
      </p:sp>
      <p:sp>
        <p:nvSpPr>
          <p:cNvPr id="16411" name="Line 27"/>
          <p:cNvSpPr>
            <a:spLocks noChangeShapeType="1"/>
          </p:cNvSpPr>
          <p:nvPr/>
        </p:nvSpPr>
        <p:spPr bwMode="auto">
          <a:xfrm>
            <a:off x="1295400" y="3581400"/>
            <a:ext cx="474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2" name="Line 28"/>
          <p:cNvSpPr>
            <a:spLocks noChangeShapeType="1"/>
          </p:cNvSpPr>
          <p:nvPr/>
        </p:nvSpPr>
        <p:spPr bwMode="auto">
          <a:xfrm>
            <a:off x="1981200" y="3581400"/>
            <a:ext cx="474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3" name="Line 29"/>
          <p:cNvSpPr>
            <a:spLocks noChangeShapeType="1"/>
          </p:cNvSpPr>
          <p:nvPr/>
        </p:nvSpPr>
        <p:spPr bwMode="auto">
          <a:xfrm>
            <a:off x="2590800" y="3581400"/>
            <a:ext cx="474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5" name="Text Box 31"/>
          <p:cNvSpPr txBox="1">
            <a:spLocks noChangeArrowheads="1"/>
          </p:cNvSpPr>
          <p:nvPr/>
        </p:nvSpPr>
        <p:spPr bwMode="auto">
          <a:xfrm>
            <a:off x="1265238" y="4575175"/>
            <a:ext cx="1903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0" i="1"/>
              <a:t>BA</a:t>
            </a:r>
            <a:r>
              <a:rPr lang="en-US" sz="2400" b="0"/>
              <a:t>,</a:t>
            </a:r>
            <a:r>
              <a:rPr lang="en-US" sz="2400" b="0" i="1"/>
              <a:t> CA</a:t>
            </a:r>
            <a:r>
              <a:rPr lang="en-US" sz="2400" b="0"/>
              <a:t>,</a:t>
            </a:r>
            <a:r>
              <a:rPr lang="en-US" sz="2400" b="0" i="1"/>
              <a:t> BD</a:t>
            </a:r>
          </a:p>
        </p:txBody>
      </p:sp>
      <p:sp>
        <p:nvSpPr>
          <p:cNvPr id="16416" name="Line 32"/>
          <p:cNvSpPr>
            <a:spLocks noChangeShapeType="1"/>
          </p:cNvSpPr>
          <p:nvPr/>
        </p:nvSpPr>
        <p:spPr bwMode="auto">
          <a:xfrm>
            <a:off x="1371600" y="4648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7" name="Line 33"/>
          <p:cNvSpPr>
            <a:spLocks noChangeShapeType="1"/>
          </p:cNvSpPr>
          <p:nvPr/>
        </p:nvSpPr>
        <p:spPr bwMode="auto">
          <a:xfrm>
            <a:off x="2057400" y="4648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8" name="Line 34"/>
          <p:cNvSpPr>
            <a:spLocks noChangeShapeType="1"/>
          </p:cNvSpPr>
          <p:nvPr/>
        </p:nvSpPr>
        <p:spPr bwMode="auto">
          <a:xfrm>
            <a:off x="2667000" y="4648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19" name="Text Box 35"/>
          <p:cNvSpPr txBox="1">
            <a:spLocks noChangeArrowheads="1"/>
          </p:cNvSpPr>
          <p:nvPr/>
        </p:nvSpPr>
        <p:spPr bwMode="auto">
          <a:xfrm>
            <a:off x="4038600" y="3048000"/>
            <a:ext cx="32963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</a:rPr>
              <a:t>Name the endpoint of</a:t>
            </a:r>
          </a:p>
          <a:p>
            <a:r>
              <a:rPr lang="en-US" sz="2400" b="1" i="1" dirty="0">
                <a:solidFill>
                  <a:srgbClr val="C00000"/>
                </a:solidFill>
              </a:rPr>
              <a:t>a ray first.</a:t>
            </a:r>
          </a:p>
        </p:txBody>
      </p:sp>
      <p:sp>
        <p:nvSpPr>
          <p:cNvPr id="16421" name="Text Box 37"/>
          <p:cNvSpPr txBox="1">
            <a:spLocks noChangeArrowheads="1"/>
          </p:cNvSpPr>
          <p:nvPr/>
        </p:nvSpPr>
        <p:spPr bwMode="auto">
          <a:xfrm>
            <a:off x="4251325" y="47561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2400"/>
          </a:p>
        </p:txBody>
      </p:sp>
      <p:sp>
        <p:nvSpPr>
          <p:cNvPr id="16422" name="Text Box 38"/>
          <p:cNvSpPr txBox="1">
            <a:spLocks noChangeArrowheads="1"/>
          </p:cNvSpPr>
          <p:nvPr/>
        </p:nvSpPr>
        <p:spPr bwMode="auto">
          <a:xfrm>
            <a:off x="4038600" y="4267200"/>
            <a:ext cx="487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</a:rPr>
              <a:t>Use the endpoints in any order to name a segment.</a:t>
            </a:r>
          </a:p>
        </p:txBody>
      </p:sp>
      <p:sp>
        <p:nvSpPr>
          <p:cNvPr id="16423" name="Oval 39"/>
          <p:cNvSpPr>
            <a:spLocks noChangeArrowheads="1"/>
          </p:cNvSpPr>
          <p:nvPr/>
        </p:nvSpPr>
        <p:spPr bwMode="auto">
          <a:xfrm>
            <a:off x="6934200" y="2682875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4" name="Oval 40"/>
          <p:cNvSpPr>
            <a:spLocks noChangeArrowheads="1"/>
          </p:cNvSpPr>
          <p:nvPr/>
        </p:nvSpPr>
        <p:spPr bwMode="auto">
          <a:xfrm>
            <a:off x="7562850" y="2682875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5" name="Oval 41"/>
          <p:cNvSpPr>
            <a:spLocks noChangeArrowheads="1"/>
          </p:cNvSpPr>
          <p:nvPr/>
        </p:nvSpPr>
        <p:spPr bwMode="auto">
          <a:xfrm>
            <a:off x="7620000" y="3248025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26" name="Oval 42"/>
          <p:cNvSpPr>
            <a:spLocks noChangeArrowheads="1"/>
          </p:cNvSpPr>
          <p:nvPr/>
        </p:nvSpPr>
        <p:spPr bwMode="auto">
          <a:xfrm>
            <a:off x="8169275" y="373380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6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7" grpId="0"/>
      <p:bldP spid="16408" grpId="0"/>
      <p:bldP spid="16410" grpId="0"/>
      <p:bldP spid="16411" grpId="0" animBg="1"/>
      <p:bldP spid="16412" grpId="0" animBg="1"/>
      <p:bldP spid="16413" grpId="0" animBg="1"/>
      <p:bldP spid="16415" grpId="0"/>
      <p:bldP spid="16416" grpId="0" animBg="1"/>
      <p:bldP spid="16417" grpId="0" animBg="1"/>
      <p:bldP spid="16418" grpId="0" animBg="1"/>
      <p:bldP spid="16419" grpId="0"/>
      <p:bldP spid="164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0" y="1143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400" b="0" dirty="0">
                <a:solidFill>
                  <a:srgbClr val="006699"/>
                </a:solidFill>
                <a:latin typeface="Arial Black" pitchFamily="-107" charset="0"/>
              </a:rPr>
              <a:t>Lesson Quiz</a:t>
            </a:r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669925" y="1600200"/>
            <a:ext cx="7466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Use geometric notation to identify figures.</a:t>
            </a:r>
          </a:p>
        </p:txBody>
      </p:sp>
      <p:sp>
        <p:nvSpPr>
          <p:cNvPr id="22565" name="Text Box 37"/>
          <p:cNvSpPr txBox="1">
            <a:spLocks noChangeArrowheads="1"/>
          </p:cNvSpPr>
          <p:nvPr/>
        </p:nvSpPr>
        <p:spPr bwMode="auto">
          <a:xfrm>
            <a:off x="5029200" y="2311400"/>
            <a:ext cx="142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1. </a:t>
            </a:r>
            <a:r>
              <a:rPr lang="en-US" sz="2400" b="0"/>
              <a:t>lines</a:t>
            </a:r>
            <a:r>
              <a:rPr lang="en-US" sz="2400"/>
              <a:t> </a:t>
            </a:r>
          </a:p>
        </p:txBody>
      </p:sp>
      <p:sp>
        <p:nvSpPr>
          <p:cNvPr id="22568" name="Text Box 40"/>
          <p:cNvSpPr txBox="1">
            <a:spLocks noChangeArrowheads="1"/>
          </p:cNvSpPr>
          <p:nvPr/>
        </p:nvSpPr>
        <p:spPr bwMode="auto">
          <a:xfrm>
            <a:off x="4495800" y="3200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2. </a:t>
            </a:r>
            <a:r>
              <a:rPr lang="en-US" sz="2400" b="0"/>
              <a:t>plane</a:t>
            </a:r>
          </a:p>
        </p:txBody>
      </p:sp>
      <p:sp>
        <p:nvSpPr>
          <p:cNvPr id="22569" name="Text Box 41"/>
          <p:cNvSpPr txBox="1">
            <a:spLocks noChangeArrowheads="1"/>
          </p:cNvSpPr>
          <p:nvPr/>
        </p:nvSpPr>
        <p:spPr bwMode="auto">
          <a:xfrm>
            <a:off x="4572000" y="3606800"/>
            <a:ext cx="4454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0">
                <a:solidFill>
                  <a:srgbClr val="FF3300"/>
                </a:solidFill>
              </a:rPr>
              <a:t>Possible answer: plane </a:t>
            </a:r>
            <a:r>
              <a:rPr lang="en-US" sz="2400" b="0" i="1">
                <a:solidFill>
                  <a:srgbClr val="FF3300"/>
                </a:solidFill>
              </a:rPr>
              <a:t>ABG</a:t>
            </a:r>
            <a:endParaRPr lang="en-US" sz="2400" b="0">
              <a:solidFill>
                <a:srgbClr val="FF3300"/>
              </a:solidFill>
            </a:endParaRPr>
          </a:p>
        </p:txBody>
      </p:sp>
      <p:sp>
        <p:nvSpPr>
          <p:cNvPr id="22570" name="Text Box 42"/>
          <p:cNvSpPr txBox="1">
            <a:spLocks noChangeArrowheads="1"/>
          </p:cNvSpPr>
          <p:nvPr/>
        </p:nvSpPr>
        <p:spPr bwMode="auto">
          <a:xfrm>
            <a:off x="4191000" y="4064000"/>
            <a:ext cx="2182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3. </a:t>
            </a:r>
            <a:r>
              <a:rPr lang="en-US" sz="2400" b="0"/>
              <a:t>three rays</a:t>
            </a:r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4114800" y="4572000"/>
            <a:ext cx="4648200" cy="457200"/>
            <a:chOff x="2592" y="2640"/>
            <a:chExt cx="2928" cy="288"/>
          </a:xfrm>
        </p:grpSpPr>
        <p:sp>
          <p:nvSpPr>
            <p:cNvPr id="22571" name="Text Box 43"/>
            <p:cNvSpPr txBox="1">
              <a:spLocks noChangeArrowheads="1"/>
            </p:cNvSpPr>
            <p:nvPr/>
          </p:nvSpPr>
          <p:spPr bwMode="auto">
            <a:xfrm>
              <a:off x="2592" y="2640"/>
              <a:ext cx="292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b="0">
                  <a:solidFill>
                    <a:srgbClr val="FF3300"/>
                  </a:solidFill>
                </a:rPr>
                <a:t>Possible answer: </a:t>
              </a:r>
              <a:r>
                <a:rPr lang="en-US" sz="2400" b="0" i="1">
                  <a:solidFill>
                    <a:srgbClr val="FF3300"/>
                  </a:solidFill>
                </a:rPr>
                <a:t>GA</a:t>
              </a:r>
              <a:r>
                <a:rPr lang="en-US" sz="2400" b="0">
                  <a:solidFill>
                    <a:srgbClr val="FF3300"/>
                  </a:solidFill>
                </a:rPr>
                <a:t>,</a:t>
              </a:r>
              <a:r>
                <a:rPr lang="en-US" sz="2400" b="0" i="1">
                  <a:solidFill>
                    <a:srgbClr val="FF3300"/>
                  </a:solidFill>
                </a:rPr>
                <a:t> GB</a:t>
              </a:r>
              <a:r>
                <a:rPr lang="en-US" sz="2400" b="0">
                  <a:solidFill>
                    <a:srgbClr val="FF3300"/>
                  </a:solidFill>
                </a:rPr>
                <a:t>,</a:t>
              </a:r>
              <a:r>
                <a:rPr lang="en-US" sz="2400" b="0" i="1">
                  <a:solidFill>
                    <a:srgbClr val="FF3300"/>
                  </a:solidFill>
                </a:rPr>
                <a:t> GC</a:t>
              </a:r>
              <a:endParaRPr lang="en-US" sz="2400" b="0">
                <a:solidFill>
                  <a:srgbClr val="FF3300"/>
                </a:solidFill>
              </a:endParaRPr>
            </a:p>
          </p:txBody>
        </p:sp>
        <p:sp>
          <p:nvSpPr>
            <p:cNvPr id="22572" name="Line 44"/>
            <p:cNvSpPr>
              <a:spLocks noChangeShapeType="1"/>
            </p:cNvSpPr>
            <p:nvPr/>
          </p:nvSpPr>
          <p:spPr bwMode="auto">
            <a:xfrm>
              <a:off x="4320" y="2688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3" name="Line 45"/>
            <p:cNvSpPr>
              <a:spLocks noChangeShapeType="1"/>
            </p:cNvSpPr>
            <p:nvPr/>
          </p:nvSpPr>
          <p:spPr bwMode="auto">
            <a:xfrm>
              <a:off x="4752" y="2688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4" name="Line 46"/>
            <p:cNvSpPr>
              <a:spLocks noChangeShapeType="1"/>
            </p:cNvSpPr>
            <p:nvPr/>
          </p:nvSpPr>
          <p:spPr bwMode="auto">
            <a:xfrm>
              <a:off x="5184" y="2688"/>
              <a:ext cx="33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575" name="Text Box 47"/>
          <p:cNvSpPr txBox="1">
            <a:spLocks noChangeArrowheads="1"/>
          </p:cNvSpPr>
          <p:nvPr/>
        </p:nvSpPr>
        <p:spPr bwMode="auto">
          <a:xfrm>
            <a:off x="152400" y="5054600"/>
            <a:ext cx="347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4. </a:t>
            </a:r>
            <a:r>
              <a:rPr lang="en-US" sz="2400" b="0"/>
              <a:t>four line segments</a:t>
            </a:r>
          </a:p>
        </p:txBody>
      </p:sp>
      <p:grpSp>
        <p:nvGrpSpPr>
          <p:cNvPr id="3" name="Group 79"/>
          <p:cNvGrpSpPr>
            <a:grpSpLocks/>
          </p:cNvGrpSpPr>
          <p:nvPr/>
        </p:nvGrpSpPr>
        <p:grpSpPr bwMode="auto">
          <a:xfrm>
            <a:off x="3886200" y="5057775"/>
            <a:ext cx="5319713" cy="457200"/>
            <a:chOff x="2448" y="2946"/>
            <a:chExt cx="3351" cy="288"/>
          </a:xfrm>
        </p:grpSpPr>
        <p:sp>
          <p:nvSpPr>
            <p:cNvPr id="22576" name="Text Box 48"/>
            <p:cNvSpPr txBox="1">
              <a:spLocks noChangeArrowheads="1"/>
            </p:cNvSpPr>
            <p:nvPr/>
          </p:nvSpPr>
          <p:spPr bwMode="auto">
            <a:xfrm>
              <a:off x="2448" y="2946"/>
              <a:ext cx="335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b="0">
                  <a:solidFill>
                    <a:srgbClr val="FF3300"/>
                  </a:solidFill>
                </a:rPr>
                <a:t>Possible answer: </a:t>
              </a:r>
              <a:r>
                <a:rPr lang="en-US" sz="2400" b="0" i="1">
                  <a:solidFill>
                    <a:srgbClr val="FF3300"/>
                  </a:solidFill>
                </a:rPr>
                <a:t>AG</a:t>
              </a:r>
              <a:r>
                <a:rPr lang="en-US" sz="2400" b="0">
                  <a:solidFill>
                    <a:srgbClr val="FF3300"/>
                  </a:solidFill>
                </a:rPr>
                <a:t>,</a:t>
              </a:r>
              <a:r>
                <a:rPr lang="en-US" sz="2400" b="0" i="1">
                  <a:solidFill>
                    <a:srgbClr val="FF3300"/>
                  </a:solidFill>
                </a:rPr>
                <a:t> AD</a:t>
              </a:r>
              <a:r>
                <a:rPr lang="en-US" sz="2400" b="0">
                  <a:solidFill>
                    <a:srgbClr val="FF3300"/>
                  </a:solidFill>
                </a:rPr>
                <a:t>,</a:t>
              </a:r>
              <a:r>
                <a:rPr lang="en-US" sz="2400" b="0" i="1">
                  <a:solidFill>
                    <a:srgbClr val="FF3300"/>
                  </a:solidFill>
                </a:rPr>
                <a:t> DG</a:t>
              </a:r>
              <a:r>
                <a:rPr lang="en-US" sz="2400" b="0">
                  <a:solidFill>
                    <a:srgbClr val="FF3300"/>
                  </a:solidFill>
                </a:rPr>
                <a:t>,</a:t>
              </a:r>
              <a:r>
                <a:rPr lang="en-US" sz="2400" b="0" i="1">
                  <a:solidFill>
                    <a:srgbClr val="FF3300"/>
                  </a:solidFill>
                </a:rPr>
                <a:t> BG</a:t>
              </a:r>
              <a:endParaRPr lang="en-US" sz="2400" b="0">
                <a:solidFill>
                  <a:srgbClr val="FF3300"/>
                </a:solidFill>
              </a:endParaRPr>
            </a:p>
          </p:txBody>
        </p:sp>
        <p:sp>
          <p:nvSpPr>
            <p:cNvPr id="22577" name="Line 49"/>
            <p:cNvSpPr>
              <a:spLocks noChangeShapeType="1"/>
            </p:cNvSpPr>
            <p:nvPr/>
          </p:nvSpPr>
          <p:spPr bwMode="auto">
            <a:xfrm>
              <a:off x="4224" y="2994"/>
              <a:ext cx="2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8" name="Line 50"/>
            <p:cNvSpPr>
              <a:spLocks noChangeShapeType="1"/>
            </p:cNvSpPr>
            <p:nvPr/>
          </p:nvSpPr>
          <p:spPr bwMode="auto">
            <a:xfrm>
              <a:off x="4656" y="2994"/>
              <a:ext cx="19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9" name="Line 51"/>
            <p:cNvSpPr>
              <a:spLocks noChangeShapeType="1"/>
            </p:cNvSpPr>
            <p:nvPr/>
          </p:nvSpPr>
          <p:spPr bwMode="auto">
            <a:xfrm>
              <a:off x="5040" y="2994"/>
              <a:ext cx="2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0" name="Line 52"/>
            <p:cNvSpPr>
              <a:spLocks noChangeShapeType="1"/>
            </p:cNvSpPr>
            <p:nvPr/>
          </p:nvSpPr>
          <p:spPr bwMode="auto">
            <a:xfrm>
              <a:off x="5472" y="2994"/>
              <a:ext cx="24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581" name="Text Box 53"/>
          <p:cNvSpPr txBox="1">
            <a:spLocks noChangeArrowheads="1"/>
          </p:cNvSpPr>
          <p:nvPr/>
        </p:nvSpPr>
        <p:spPr bwMode="auto">
          <a:xfrm>
            <a:off x="152400" y="5588000"/>
            <a:ext cx="8763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2400"/>
              <a:t>5. </a:t>
            </a:r>
            <a:r>
              <a:rPr lang="en-US" sz="2400" b="0"/>
              <a:t>How many planes, lines, and points are suggested    by the sides, edges, and corners of an ordinary box?</a:t>
            </a:r>
          </a:p>
        </p:txBody>
      </p:sp>
      <p:sp>
        <p:nvSpPr>
          <p:cNvPr id="22582" name="Text Box 54"/>
          <p:cNvSpPr txBox="1">
            <a:spLocks noChangeArrowheads="1"/>
          </p:cNvSpPr>
          <p:nvPr/>
        </p:nvSpPr>
        <p:spPr bwMode="auto">
          <a:xfrm>
            <a:off x="609600" y="6324600"/>
            <a:ext cx="4346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="0">
                <a:solidFill>
                  <a:srgbClr val="FF3300"/>
                </a:solidFill>
              </a:rPr>
              <a:t>6 planes, 12 lines, 8 points</a:t>
            </a:r>
          </a:p>
        </p:txBody>
      </p:sp>
      <p:sp>
        <p:nvSpPr>
          <p:cNvPr id="22584" name="AutoShape 56"/>
          <p:cNvSpPr>
            <a:spLocks noChangeArrowheads="1"/>
          </p:cNvSpPr>
          <p:nvPr/>
        </p:nvSpPr>
        <p:spPr bwMode="auto">
          <a:xfrm>
            <a:off x="76200" y="2114550"/>
            <a:ext cx="5105400" cy="2228850"/>
          </a:xfrm>
          <a:prstGeom prst="parallelogram">
            <a:avLst>
              <a:gd name="adj" fmla="val 57265"/>
            </a:avLst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87" name="Line 59"/>
          <p:cNvSpPr>
            <a:spLocks noChangeShapeType="1"/>
          </p:cNvSpPr>
          <p:nvPr/>
        </p:nvSpPr>
        <p:spPr bwMode="auto">
          <a:xfrm>
            <a:off x="1323975" y="2286000"/>
            <a:ext cx="2514600" cy="19050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88" name="Line 60"/>
          <p:cNvSpPr>
            <a:spLocks noChangeShapeType="1"/>
          </p:cNvSpPr>
          <p:nvPr/>
        </p:nvSpPr>
        <p:spPr bwMode="auto">
          <a:xfrm flipV="1">
            <a:off x="1247775" y="2438400"/>
            <a:ext cx="2514600" cy="1676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89" name="Line 61"/>
          <p:cNvSpPr>
            <a:spLocks noChangeShapeType="1"/>
          </p:cNvSpPr>
          <p:nvPr/>
        </p:nvSpPr>
        <p:spPr bwMode="auto">
          <a:xfrm>
            <a:off x="2543175" y="2133600"/>
            <a:ext cx="0" cy="20574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97" name="Text Box 69"/>
          <p:cNvSpPr txBox="1">
            <a:spLocks noChangeArrowheads="1"/>
          </p:cNvSpPr>
          <p:nvPr/>
        </p:nvSpPr>
        <p:spPr bwMode="auto">
          <a:xfrm>
            <a:off x="1703388" y="2222500"/>
            <a:ext cx="381000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A</a:t>
            </a:r>
          </a:p>
        </p:txBody>
      </p:sp>
      <p:sp>
        <p:nvSpPr>
          <p:cNvPr id="22598" name="Text Box 70"/>
          <p:cNvSpPr txBox="1">
            <a:spLocks noChangeArrowheads="1"/>
          </p:cNvSpPr>
          <p:nvPr/>
        </p:nvSpPr>
        <p:spPr bwMode="auto">
          <a:xfrm>
            <a:off x="2603500" y="2063750"/>
            <a:ext cx="377825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B</a:t>
            </a:r>
          </a:p>
        </p:txBody>
      </p:sp>
      <p:sp>
        <p:nvSpPr>
          <p:cNvPr id="22599" name="Text Box 71"/>
          <p:cNvSpPr txBox="1">
            <a:spLocks noChangeArrowheads="1"/>
          </p:cNvSpPr>
          <p:nvPr/>
        </p:nvSpPr>
        <p:spPr bwMode="auto">
          <a:xfrm>
            <a:off x="3594100" y="2444750"/>
            <a:ext cx="368300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C</a:t>
            </a:r>
          </a:p>
        </p:txBody>
      </p:sp>
      <p:sp>
        <p:nvSpPr>
          <p:cNvPr id="22600" name="Text Box 72"/>
          <p:cNvSpPr txBox="1">
            <a:spLocks noChangeArrowheads="1"/>
          </p:cNvSpPr>
          <p:nvPr/>
        </p:nvSpPr>
        <p:spPr bwMode="auto">
          <a:xfrm>
            <a:off x="2070100" y="2978150"/>
            <a:ext cx="390525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G</a:t>
            </a:r>
          </a:p>
        </p:txBody>
      </p:sp>
      <p:sp>
        <p:nvSpPr>
          <p:cNvPr id="22601" name="Text Box 73"/>
          <p:cNvSpPr txBox="1">
            <a:spLocks noChangeArrowheads="1"/>
          </p:cNvSpPr>
          <p:nvPr/>
        </p:nvSpPr>
        <p:spPr bwMode="auto">
          <a:xfrm>
            <a:off x="1584325" y="3413125"/>
            <a:ext cx="349250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F</a:t>
            </a:r>
          </a:p>
        </p:txBody>
      </p:sp>
      <p:sp>
        <p:nvSpPr>
          <p:cNvPr id="22602" name="Text Box 74"/>
          <p:cNvSpPr txBox="1">
            <a:spLocks noChangeArrowheads="1"/>
          </p:cNvSpPr>
          <p:nvPr/>
        </p:nvSpPr>
        <p:spPr bwMode="auto">
          <a:xfrm>
            <a:off x="2109788" y="3663950"/>
            <a:ext cx="357187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E</a:t>
            </a:r>
          </a:p>
        </p:txBody>
      </p:sp>
      <p:sp>
        <p:nvSpPr>
          <p:cNvPr id="22603" name="Text Box 75"/>
          <p:cNvSpPr txBox="1">
            <a:spLocks noChangeArrowheads="1"/>
          </p:cNvSpPr>
          <p:nvPr/>
        </p:nvSpPr>
        <p:spPr bwMode="auto">
          <a:xfrm>
            <a:off x="3457575" y="3616325"/>
            <a:ext cx="395288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i="1"/>
              <a:t>D</a:t>
            </a:r>
          </a:p>
        </p:txBody>
      </p:sp>
      <p:sp>
        <p:nvSpPr>
          <p:cNvPr id="22608" name="Oval 80"/>
          <p:cNvSpPr>
            <a:spLocks noChangeArrowheads="1"/>
          </p:cNvSpPr>
          <p:nvPr/>
        </p:nvSpPr>
        <p:spPr bwMode="auto">
          <a:xfrm>
            <a:off x="3352800" y="381000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09" name="Oval 81"/>
          <p:cNvSpPr>
            <a:spLocks noChangeArrowheads="1"/>
          </p:cNvSpPr>
          <p:nvPr/>
        </p:nvSpPr>
        <p:spPr bwMode="auto">
          <a:xfrm>
            <a:off x="2451100" y="378460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10" name="Oval 82"/>
          <p:cNvSpPr>
            <a:spLocks noChangeArrowheads="1"/>
          </p:cNvSpPr>
          <p:nvPr/>
        </p:nvSpPr>
        <p:spPr bwMode="auto">
          <a:xfrm>
            <a:off x="1600200" y="378460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11" name="Oval 83"/>
          <p:cNvSpPr>
            <a:spLocks noChangeArrowheads="1"/>
          </p:cNvSpPr>
          <p:nvPr/>
        </p:nvSpPr>
        <p:spPr bwMode="auto">
          <a:xfrm>
            <a:off x="2451100" y="313690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12" name="Oval 84"/>
          <p:cNvSpPr>
            <a:spLocks noChangeArrowheads="1"/>
          </p:cNvSpPr>
          <p:nvPr/>
        </p:nvSpPr>
        <p:spPr bwMode="auto">
          <a:xfrm>
            <a:off x="3429000" y="251460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13" name="Oval 85"/>
          <p:cNvSpPr>
            <a:spLocks noChangeArrowheads="1"/>
          </p:cNvSpPr>
          <p:nvPr/>
        </p:nvSpPr>
        <p:spPr bwMode="auto">
          <a:xfrm>
            <a:off x="2463800" y="236220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14" name="Oval 86"/>
          <p:cNvSpPr>
            <a:spLocks noChangeArrowheads="1"/>
          </p:cNvSpPr>
          <p:nvPr/>
        </p:nvSpPr>
        <p:spPr bwMode="auto">
          <a:xfrm>
            <a:off x="1549400" y="2438400"/>
            <a:ext cx="152400" cy="152400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5029200" y="2692400"/>
            <a:ext cx="1852613" cy="457200"/>
            <a:chOff x="3168" y="1456"/>
            <a:chExt cx="1167" cy="288"/>
          </a:xfrm>
        </p:grpSpPr>
        <p:sp>
          <p:nvSpPr>
            <p:cNvPr id="22566" name="Rectangle 38"/>
            <p:cNvSpPr>
              <a:spLocks noChangeArrowheads="1"/>
            </p:cNvSpPr>
            <p:nvPr/>
          </p:nvSpPr>
          <p:spPr bwMode="auto">
            <a:xfrm>
              <a:off x="3168" y="1456"/>
              <a:ext cx="116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 b="0" i="1">
                  <a:solidFill>
                    <a:srgbClr val="FF3300"/>
                  </a:solidFill>
                </a:rPr>
                <a:t>AD, BE, CF</a:t>
              </a:r>
            </a:p>
          </p:txBody>
        </p:sp>
        <p:sp>
          <p:nvSpPr>
            <p:cNvPr id="22615" name="Line 87"/>
            <p:cNvSpPr>
              <a:spLocks noChangeShapeType="1"/>
            </p:cNvSpPr>
            <p:nvPr/>
          </p:nvSpPr>
          <p:spPr bwMode="auto">
            <a:xfrm>
              <a:off x="3254" y="1506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>
              <a:off x="3648" y="1488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17" name="Line 89"/>
            <p:cNvSpPr>
              <a:spLocks noChangeShapeType="1"/>
            </p:cNvSpPr>
            <p:nvPr/>
          </p:nvSpPr>
          <p:spPr bwMode="auto">
            <a:xfrm>
              <a:off x="4032" y="1488"/>
              <a:ext cx="288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8" name="Rectangle 47"/>
          <p:cNvSpPr/>
          <p:nvPr/>
        </p:nvSpPr>
        <p:spPr>
          <a:xfrm>
            <a:off x="948030" y="457200"/>
            <a:ext cx="72053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-107" charset="0"/>
              </a:rPr>
              <a:t>Points, Lines, and Planes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69" grpId="0"/>
      <p:bldP spid="2258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457200" y="1905000"/>
            <a:ext cx="8229600" cy="4343400"/>
          </a:xfrm>
          <a:prstGeom prst="rect">
            <a:avLst/>
          </a:prstGeom>
          <a:noFill/>
          <a:ln w="28575">
            <a:solidFill>
              <a:srgbClr val="DBDBDB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r>
              <a:rPr lang="en-US" sz="2800" dirty="0"/>
              <a:t>Warm Up</a:t>
            </a:r>
            <a:endParaRPr lang="en-US" sz="2800" b="0" dirty="0"/>
          </a:p>
          <a:p>
            <a:r>
              <a:rPr lang="en-US" sz="2800" dirty="0"/>
              <a:t>What geometry term might you associate with each object?</a:t>
            </a:r>
          </a:p>
          <a:p>
            <a:endParaRPr lang="en-US" sz="800" dirty="0"/>
          </a:p>
          <a:p>
            <a:endParaRPr lang="en-US" sz="800" b="0" dirty="0"/>
          </a:p>
          <a:p>
            <a:r>
              <a:rPr lang="en-US" sz="2800" dirty="0"/>
              <a:t>1.</a:t>
            </a:r>
            <a:r>
              <a:rPr lang="en-US" sz="2800" b="0" dirty="0"/>
              <a:t> </a:t>
            </a:r>
            <a:r>
              <a:rPr lang="en-US" sz="2800" b="0" dirty="0">
                <a:sym typeface="Symbol" pitchFamily="-107" charset="2"/>
              </a:rPr>
              <a:t>one edge of a cardboard box</a:t>
            </a:r>
          </a:p>
          <a:p>
            <a:r>
              <a:rPr lang="en-US" sz="2800" b="0" dirty="0">
                <a:sym typeface="Symbol" pitchFamily="-107" charset="2"/>
              </a:rPr>
              <a:t> </a:t>
            </a:r>
          </a:p>
          <a:p>
            <a:r>
              <a:rPr lang="en-US" sz="2800" dirty="0">
                <a:sym typeface="Symbol" pitchFamily="-107" charset="2"/>
              </a:rPr>
              <a:t>2.</a:t>
            </a:r>
            <a:r>
              <a:rPr lang="en-US" sz="2800" b="0" dirty="0">
                <a:sym typeface="Symbol" pitchFamily="-107" charset="2"/>
              </a:rPr>
              <a:t> the floor</a:t>
            </a:r>
          </a:p>
          <a:p>
            <a:endParaRPr lang="en-US" sz="2800" b="0" dirty="0">
              <a:sym typeface="Symbol" pitchFamily="-107" charset="2"/>
            </a:endParaRPr>
          </a:p>
          <a:p>
            <a:r>
              <a:rPr lang="en-US" sz="2800" dirty="0">
                <a:sym typeface="Symbol" pitchFamily="-107" charset="2"/>
              </a:rPr>
              <a:t>3.</a:t>
            </a:r>
            <a:r>
              <a:rPr lang="en-US" sz="2800" b="0" dirty="0">
                <a:sym typeface="Symbol" pitchFamily="-107" charset="2"/>
              </a:rPr>
              <a:t> the tip of a pen</a:t>
            </a:r>
          </a:p>
          <a:p>
            <a:endParaRPr lang="en-US" sz="2800" b="0" dirty="0">
              <a:sym typeface="Symbol" pitchFamily="-107" charset="2"/>
            </a:endParaRPr>
          </a:p>
          <a:p>
            <a:r>
              <a:rPr lang="en-US" sz="2800" b="0" dirty="0"/>
              <a:t>		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273662" y="3884147"/>
            <a:ext cx="32216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0">
                <a:sym typeface="Symbol" pitchFamily="-107" charset="2"/>
              </a:rPr>
              <a:t>line segment or line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231282" y="4722347"/>
            <a:ext cx="29444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0">
                <a:sym typeface="Symbol" pitchFamily="-107" charset="2"/>
              </a:rPr>
              <a:t>plane or rectangle</a:t>
            </a: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1022046" y="5560547"/>
            <a:ext cx="101502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0">
                <a:sym typeface="Symbol" pitchFamily="-107" charset="2"/>
              </a:rPr>
              <a:t>point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66800" y="685800"/>
            <a:ext cx="72053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-107" charset="0"/>
              </a:rPr>
              <a:t>Points, Lines, and Planes</a:t>
            </a:r>
            <a:endParaRPr lang="en-US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16" grpId="0" autoUpdateAnimBg="0"/>
      <p:bldP spid="17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1663</TotalTime>
  <Words>1232</Words>
  <Application>Microsoft Office PowerPoint</Application>
  <PresentationFormat>On-screen Show (4:3)</PresentationFormat>
  <Paragraphs>243</Paragraphs>
  <Slides>32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Flow</vt:lpstr>
      <vt:lpstr>Equation</vt:lpstr>
      <vt:lpstr>Bitmap Image</vt:lpstr>
      <vt:lpstr>Slide 1</vt:lpstr>
      <vt:lpstr>Today’s Objectives</vt:lpstr>
      <vt:lpstr>Knowledge Test</vt:lpstr>
      <vt:lpstr>Points</vt:lpstr>
      <vt:lpstr>Slide 5</vt:lpstr>
      <vt:lpstr>Slide 6</vt:lpstr>
      <vt:lpstr>Slide 7</vt:lpstr>
      <vt:lpstr>Slide 8</vt:lpstr>
      <vt:lpstr>Rays</vt:lpstr>
      <vt:lpstr>Lines</vt:lpstr>
      <vt:lpstr>Parallel and Intersecting Lines </vt:lpstr>
      <vt:lpstr>Half-Line, Ray, and Line Segment </vt:lpstr>
      <vt:lpstr>Half-Line, Ray, and Line Segment </vt:lpstr>
      <vt:lpstr>Collinear Points</vt:lpstr>
      <vt:lpstr>Example:</vt:lpstr>
      <vt:lpstr>Slide 16</vt:lpstr>
      <vt:lpstr>Plane</vt:lpstr>
      <vt:lpstr>Slide 18</vt:lpstr>
      <vt:lpstr>The Geometry of Euclid </vt:lpstr>
      <vt:lpstr>Slide 20</vt:lpstr>
      <vt:lpstr>Name this plane</vt:lpstr>
      <vt:lpstr>Parallel and Intersecting Planes </vt:lpstr>
      <vt:lpstr>Points, Lines, and Planes </vt:lpstr>
      <vt:lpstr>COPLANAR POINTS</vt:lpstr>
      <vt:lpstr>Slide 25</vt:lpstr>
      <vt:lpstr>Slide 26</vt:lpstr>
      <vt:lpstr>Name this line.</vt:lpstr>
      <vt:lpstr>Slide 28</vt:lpstr>
      <vt:lpstr>EXAMPLE 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stdc_lp</cp:lastModifiedBy>
  <cp:revision>480</cp:revision>
  <dcterms:created xsi:type="dcterms:W3CDTF">2014-04-26T07:09:13Z</dcterms:created>
  <dcterms:modified xsi:type="dcterms:W3CDTF">2014-06-21T04:21:08Z</dcterms:modified>
</cp:coreProperties>
</file>