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22"/>
  </p:notesMasterIdLst>
  <p:sldIdLst>
    <p:sldId id="256" r:id="rId2"/>
    <p:sldId id="311" r:id="rId3"/>
    <p:sldId id="400" r:id="rId4"/>
    <p:sldId id="401" r:id="rId5"/>
    <p:sldId id="402" r:id="rId6"/>
    <p:sldId id="403" r:id="rId7"/>
    <p:sldId id="411" r:id="rId8"/>
    <p:sldId id="404" r:id="rId9"/>
    <p:sldId id="412" r:id="rId10"/>
    <p:sldId id="405" r:id="rId11"/>
    <p:sldId id="413" r:id="rId12"/>
    <p:sldId id="406" r:id="rId13"/>
    <p:sldId id="414" r:id="rId14"/>
    <p:sldId id="407" r:id="rId15"/>
    <p:sldId id="415" r:id="rId16"/>
    <p:sldId id="408" r:id="rId17"/>
    <p:sldId id="416" r:id="rId18"/>
    <p:sldId id="409" r:id="rId19"/>
    <p:sldId id="410" r:id="rId20"/>
    <p:sldId id="309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660066"/>
    <a:srgbClr val="C52211"/>
    <a:srgbClr val="FF6600"/>
    <a:srgbClr val="CC9900"/>
  </p:clrMru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4" autoAdjust="0"/>
    <p:restoredTop sz="94624" autoAdjust="0"/>
  </p:normalViewPr>
  <p:slideViewPr>
    <p:cSldViewPr>
      <p:cViewPr>
        <p:scale>
          <a:sx n="66" d="100"/>
          <a:sy n="66" d="100"/>
        </p:scale>
        <p:origin x="-1410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044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7BFF807-31BB-4164-ADDF-D7D156DEA52E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E2C499F-276F-4965-8EF3-F224D0293B1A}">
      <dgm:prSet/>
      <dgm:spPr/>
      <dgm:t>
        <a:bodyPr/>
        <a:lstStyle/>
        <a:p>
          <a:pPr rtl="0"/>
          <a:r>
            <a:rPr lang="en-US" b="1" dirty="0" smtClean="0"/>
            <a:t>Students and Teachers will be able to</a:t>
          </a:r>
          <a:endParaRPr lang="en-US" b="1" dirty="0"/>
        </a:p>
      </dgm:t>
    </dgm:pt>
    <dgm:pt modelId="{B22FF75B-5D9C-45A7-A33F-F63F6E692C91}" type="parTrans" cxnId="{90684F76-AB76-40E2-AF30-BA977032FECD}">
      <dgm:prSet/>
      <dgm:spPr/>
      <dgm:t>
        <a:bodyPr/>
        <a:lstStyle/>
        <a:p>
          <a:endParaRPr lang="en-US"/>
        </a:p>
      </dgm:t>
    </dgm:pt>
    <dgm:pt modelId="{57ABDD0C-8CF3-4476-A33A-81A8547629C0}" type="sibTrans" cxnId="{90684F76-AB76-40E2-AF30-BA977032FECD}">
      <dgm:prSet/>
      <dgm:spPr/>
      <dgm:t>
        <a:bodyPr/>
        <a:lstStyle/>
        <a:p>
          <a:endParaRPr lang="en-US"/>
        </a:p>
      </dgm:t>
    </dgm:pt>
    <dgm:pt modelId="{00A0DCCC-8829-4951-A4A5-9EAE996C77A9}">
      <dgm:prSet/>
      <dgm:spPr/>
      <dgm:t>
        <a:bodyPr/>
        <a:lstStyle/>
        <a:p>
          <a:pPr rtl="0"/>
          <a:r>
            <a:rPr lang="en-US" dirty="0" smtClean="0"/>
            <a:t>Form  the word problems in system of simultaneous linear equations.</a:t>
          </a:r>
          <a:endParaRPr lang="en-US" dirty="0"/>
        </a:p>
      </dgm:t>
    </dgm:pt>
    <dgm:pt modelId="{48F4FC22-758D-4C54-8191-4271584B3D33}" type="parTrans" cxnId="{234C8057-548C-4C1F-974B-129E0A35B0FC}">
      <dgm:prSet/>
      <dgm:spPr/>
      <dgm:t>
        <a:bodyPr/>
        <a:lstStyle/>
        <a:p>
          <a:endParaRPr lang="en-US"/>
        </a:p>
      </dgm:t>
    </dgm:pt>
    <dgm:pt modelId="{7B71747A-EF64-4AD5-A762-EEE7714A580C}" type="sibTrans" cxnId="{234C8057-548C-4C1F-974B-129E0A35B0FC}">
      <dgm:prSet/>
      <dgm:spPr/>
      <dgm:t>
        <a:bodyPr/>
        <a:lstStyle/>
        <a:p>
          <a:endParaRPr lang="en-US"/>
        </a:p>
      </dgm:t>
    </dgm:pt>
    <dgm:pt modelId="{EAE37A4B-70BF-43B9-A90A-802AE3C886A0}">
      <dgm:prSet/>
      <dgm:spPr/>
      <dgm:t>
        <a:bodyPr/>
        <a:lstStyle/>
        <a:p>
          <a:pPr rtl="0"/>
          <a:r>
            <a:rPr lang="en-US" dirty="0" smtClean="0"/>
            <a:t>Solve  the word problems related to the system of simultaneous  linear equations involving two variables .</a:t>
          </a:r>
          <a:endParaRPr lang="en-US" dirty="0"/>
        </a:p>
      </dgm:t>
    </dgm:pt>
    <dgm:pt modelId="{0740ACF9-61DE-4DB3-9CBC-EC47BED52DF4}" type="parTrans" cxnId="{B65B1AAF-332C-46F3-8F94-67A39A1E8B07}">
      <dgm:prSet/>
      <dgm:spPr/>
      <dgm:t>
        <a:bodyPr/>
        <a:lstStyle/>
        <a:p>
          <a:endParaRPr lang="en-US"/>
        </a:p>
      </dgm:t>
    </dgm:pt>
    <dgm:pt modelId="{778D9DFF-9D60-4ED0-ACF6-68CD56F028A4}" type="sibTrans" cxnId="{B65B1AAF-332C-46F3-8F94-67A39A1E8B07}">
      <dgm:prSet/>
      <dgm:spPr/>
      <dgm:t>
        <a:bodyPr/>
        <a:lstStyle/>
        <a:p>
          <a:endParaRPr lang="en-US"/>
        </a:p>
      </dgm:t>
    </dgm:pt>
    <dgm:pt modelId="{CE88F851-28CD-4A09-A2C4-C0B1ACBB73D1}" type="pres">
      <dgm:prSet presAssocID="{87BFF807-31BB-4164-ADDF-D7D156DEA52E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5A9ACCE-90C4-4D54-AF83-18C4A1D57ACF}" type="pres">
      <dgm:prSet presAssocID="{1E2C499F-276F-4965-8EF3-F224D0293B1A}" presName="linNode" presStyleCnt="0"/>
      <dgm:spPr/>
      <dgm:t>
        <a:bodyPr/>
        <a:lstStyle/>
        <a:p>
          <a:endParaRPr lang="en-US"/>
        </a:p>
      </dgm:t>
    </dgm:pt>
    <dgm:pt modelId="{93933E0D-15E0-4B8F-9ADE-6A02380DF805}" type="pres">
      <dgm:prSet presAssocID="{1E2C499F-276F-4965-8EF3-F224D0293B1A}" presName="parentText" presStyleLbl="node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385EDCF-D356-4B6A-9D2E-B578239DCE61}" type="pres">
      <dgm:prSet presAssocID="{1E2C499F-276F-4965-8EF3-F224D0293B1A}" presName="descendantText" presStyleLbl="alignAccFollowNode1" presStyleIdx="0" presStyleCnt="1" custLinFactNeighborX="787" custLinFactNeighborY="56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89C6845-CAA0-4B07-A4D8-3EC0B1CB53DD}" type="presOf" srcId="{87BFF807-31BB-4164-ADDF-D7D156DEA52E}" destId="{CE88F851-28CD-4A09-A2C4-C0B1ACBB73D1}" srcOrd="0" destOrd="0" presId="urn:microsoft.com/office/officeart/2005/8/layout/vList5"/>
    <dgm:cxn modelId="{B2234D7D-1374-438A-BD72-F1E0C0B44AAE}" type="presOf" srcId="{1E2C499F-276F-4965-8EF3-F224D0293B1A}" destId="{93933E0D-15E0-4B8F-9ADE-6A02380DF805}" srcOrd="0" destOrd="0" presId="urn:microsoft.com/office/officeart/2005/8/layout/vList5"/>
    <dgm:cxn modelId="{90684F76-AB76-40E2-AF30-BA977032FECD}" srcId="{87BFF807-31BB-4164-ADDF-D7D156DEA52E}" destId="{1E2C499F-276F-4965-8EF3-F224D0293B1A}" srcOrd="0" destOrd="0" parTransId="{B22FF75B-5D9C-45A7-A33F-F63F6E692C91}" sibTransId="{57ABDD0C-8CF3-4476-A33A-81A8547629C0}"/>
    <dgm:cxn modelId="{484E7120-23CB-4C31-A07D-3B63D0B653F5}" type="presOf" srcId="{00A0DCCC-8829-4951-A4A5-9EAE996C77A9}" destId="{5385EDCF-D356-4B6A-9D2E-B578239DCE61}" srcOrd="0" destOrd="0" presId="urn:microsoft.com/office/officeart/2005/8/layout/vList5"/>
    <dgm:cxn modelId="{B65B1AAF-332C-46F3-8F94-67A39A1E8B07}" srcId="{1E2C499F-276F-4965-8EF3-F224D0293B1A}" destId="{EAE37A4B-70BF-43B9-A90A-802AE3C886A0}" srcOrd="1" destOrd="0" parTransId="{0740ACF9-61DE-4DB3-9CBC-EC47BED52DF4}" sibTransId="{778D9DFF-9D60-4ED0-ACF6-68CD56F028A4}"/>
    <dgm:cxn modelId="{234C8057-548C-4C1F-974B-129E0A35B0FC}" srcId="{1E2C499F-276F-4965-8EF3-F224D0293B1A}" destId="{00A0DCCC-8829-4951-A4A5-9EAE996C77A9}" srcOrd="0" destOrd="0" parTransId="{48F4FC22-758D-4C54-8191-4271584B3D33}" sibTransId="{7B71747A-EF64-4AD5-A762-EEE7714A580C}"/>
    <dgm:cxn modelId="{443B9DEA-1FEF-4734-8564-4172366097D8}" type="presOf" srcId="{EAE37A4B-70BF-43B9-A90A-802AE3C886A0}" destId="{5385EDCF-D356-4B6A-9D2E-B578239DCE61}" srcOrd="0" destOrd="1" presId="urn:microsoft.com/office/officeart/2005/8/layout/vList5"/>
    <dgm:cxn modelId="{840F87A4-1BF2-4377-AAF4-D87BFEC27556}" type="presParOf" srcId="{CE88F851-28CD-4A09-A2C4-C0B1ACBB73D1}" destId="{D5A9ACCE-90C4-4D54-AF83-18C4A1D57ACF}" srcOrd="0" destOrd="0" presId="urn:microsoft.com/office/officeart/2005/8/layout/vList5"/>
    <dgm:cxn modelId="{F2355164-12DC-4236-B97A-FFC6C7254ACE}" type="presParOf" srcId="{D5A9ACCE-90C4-4D54-AF83-18C4A1D57ACF}" destId="{93933E0D-15E0-4B8F-9ADE-6A02380DF805}" srcOrd="0" destOrd="0" presId="urn:microsoft.com/office/officeart/2005/8/layout/vList5"/>
    <dgm:cxn modelId="{D0B20022-B112-4ABD-9F99-4723ACF5AA0A}" type="presParOf" srcId="{D5A9ACCE-90C4-4D54-AF83-18C4A1D57ACF}" destId="{5385EDCF-D356-4B6A-9D2E-B578239DCE61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385EDCF-D356-4B6A-9D2E-B578239DCE61}">
      <dsp:nvSpPr>
        <dsp:cNvPr id="0" name=""/>
        <dsp:cNvSpPr/>
      </dsp:nvSpPr>
      <dsp:spPr>
        <a:xfrm rot="5400000">
          <a:off x="3813048" y="-179819"/>
          <a:ext cx="4084320" cy="551078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marL="285750" lvl="1" indent="-285750" algn="l" defTabSz="13779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100" kern="1200" dirty="0" smtClean="0"/>
            <a:t>Form  the word problems in system of simultaneous linear equations.</a:t>
          </a:r>
          <a:endParaRPr lang="en-US" sz="3100" kern="1200" dirty="0"/>
        </a:p>
        <a:p>
          <a:pPr marL="285750" lvl="1" indent="-285750" algn="l" defTabSz="13779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100" kern="1200" dirty="0" smtClean="0"/>
            <a:t>Solve  the word problems related to the system of simultaneous  linear equations involving two variables .</a:t>
          </a:r>
          <a:endParaRPr lang="en-US" sz="3100" kern="1200" dirty="0"/>
        </a:p>
      </dsp:txBody>
      <dsp:txXfrm rot="5400000">
        <a:off x="3813048" y="-179819"/>
        <a:ext cx="4084320" cy="5510784"/>
      </dsp:txXfrm>
    </dsp:sp>
    <dsp:sp modelId="{93933E0D-15E0-4B8F-9ADE-6A02380DF805}">
      <dsp:nvSpPr>
        <dsp:cNvPr id="0" name=""/>
        <dsp:cNvSpPr/>
      </dsp:nvSpPr>
      <dsp:spPr>
        <a:xfrm>
          <a:off x="0" y="0"/>
          <a:ext cx="3099816" cy="51054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5260" tIns="87630" rIns="175260" bIns="87630" numCol="1" spcCol="1270" anchor="ctr" anchorCtr="0">
          <a:noAutofit/>
        </a:bodyPr>
        <a:lstStyle/>
        <a:p>
          <a:pPr lvl="0" algn="ctr" defTabSz="2044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600" b="1" kern="1200" dirty="0" smtClean="0"/>
            <a:t>Students and Teachers will be able to</a:t>
          </a:r>
          <a:endParaRPr lang="en-US" sz="4600" b="1" kern="1200" dirty="0"/>
        </a:p>
      </dsp:txBody>
      <dsp:txXfrm>
        <a:off x="0" y="0"/>
        <a:ext cx="3099816" cy="51054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D34E14-B38B-4521-B076-266EC457C750}" type="datetimeFigureOut">
              <a:rPr lang="en-US" smtClean="0"/>
              <a:pPr/>
              <a:t>7/1/2014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1E494C-64FC-49A7-B215-F1A4ECAC5FA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7/1/2014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7/1/2014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7/1/2014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7/1/2014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7/1/2014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7/1/2014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7/1/2014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7/1/2014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7/1/2014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7/1/2014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7/1/2014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7C9B81F-C347-4BEF-BFDF-29C42F48304A}" type="datetimeFigureOut">
              <a:rPr lang="en-US" smtClean="0"/>
              <a:pPr/>
              <a:t>7/1/2014</a:t>
            </a:fld>
            <a:endParaRPr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ransition spd="slow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6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7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8.v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9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0.v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40000" b="-4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 txBox="1">
            <a:spLocks/>
          </p:cNvSpPr>
          <p:nvPr/>
        </p:nvSpPr>
        <p:spPr>
          <a:xfrm>
            <a:off x="0" y="1219200"/>
            <a:ext cx="9144000" cy="1115568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50800" dist="38100" dir="8100000" sx="101000" sy="101000" algn="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General Mathematics</a:t>
            </a:r>
            <a:endParaRPr kumimoji="0" lang="en-US" sz="60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50800" dist="38100" dir="8100000" sx="101000" sy="101000" algn="tr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>
            <a:off x="228600" y="2514600"/>
            <a:ext cx="8686800" cy="4191000"/>
          </a:xfrm>
          <a:prstGeom prst="rect">
            <a:avLst/>
          </a:prstGeom>
        </p:spPr>
        <p:txBody>
          <a:bodyPr vert="horz" lIns="0" rIns="18288">
            <a:noAutofit/>
          </a:bodyPr>
          <a:lstStyle/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Arial Black" pitchFamily="34" charset="0"/>
                <a:ea typeface="+mn-ea"/>
                <a:cs typeface="Aharoni" pitchFamily="2" charset="-79"/>
              </a:rPr>
              <a:t>ADE 101</a:t>
            </a: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lang="en-US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Black" pitchFamily="34" charset="0"/>
                <a:cs typeface="Aharoni" pitchFamily="2" charset="-79"/>
              </a:rPr>
              <a:t>Unit 2</a:t>
            </a:r>
            <a:endParaRPr kumimoji="0" lang="en-US" sz="4000" b="0" i="0" u="none" strike="noStrike" kern="1200" cap="none" spc="0" normalizeH="0" baseline="0" noProof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uLnTx/>
              <a:uFillTx/>
              <a:latin typeface="Arial Black" pitchFamily="34" charset="0"/>
              <a:ea typeface="+mn-ea"/>
              <a:cs typeface="Aharoni" pitchFamily="2" charset="-79"/>
            </a:endParaRP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Arial Black" pitchFamily="34" charset="0"/>
                <a:ea typeface="+mn-ea"/>
                <a:cs typeface="Aharoni" pitchFamily="2" charset="-79"/>
              </a:rPr>
              <a:t>LECTURE No. 16</a:t>
            </a: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US" sz="3200" b="0" i="0" u="none" strike="noStrike" kern="10" cap="none" spc="0" normalizeH="0" noProof="0" dirty="0" smtClean="0">
              <a:ln w="12700">
                <a:solidFill>
                  <a:srgbClr val="EAEAEA"/>
                </a:solidFill>
                <a:round/>
                <a:headEnd/>
                <a:tailEnd/>
              </a:ln>
              <a:solidFill>
                <a:srgbClr val="002060"/>
              </a:solidFill>
              <a:effectLst>
                <a:outerShdw dist="35921" dir="2700000" sy="50000" kx="2115830" algn="bl" rotWithShape="0">
                  <a:srgbClr val="C0C0C0"/>
                </a:outerShdw>
              </a:effectLst>
              <a:uLnTx/>
              <a:uFillTx/>
              <a:latin typeface="Arial Black"/>
              <a:ea typeface="+mn-ea"/>
              <a:cs typeface="+mn-cs"/>
            </a:endParaRP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lang="en-US" sz="4000" b="1" kern="10" noProof="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sy="50000" kx="2115830" algn="bl" rotWithShape="0">
                    <a:srgbClr val="C0C0C0"/>
                  </a:outerShdw>
                </a:effectLst>
                <a:latin typeface="Arial Black"/>
              </a:rPr>
              <a:t>Word Problems Related To Simultaneous Linear Equations </a:t>
            </a:r>
            <a:endParaRPr kumimoji="0" lang="en-US" sz="4000" b="1" i="0" u="none" strike="noStrike" kern="10" cap="none" spc="0" normalizeH="0" noProof="0" dirty="0" smtClean="0">
              <a:ln w="12700">
                <a:solidFill>
                  <a:srgbClr val="EAEAEA"/>
                </a:solidFill>
                <a:round/>
                <a:headEnd/>
                <a:tailEnd/>
              </a:ln>
              <a:solidFill>
                <a:srgbClr val="FF0000"/>
              </a:solidFill>
              <a:effectLst>
                <a:outerShdw dist="35921" dir="2700000" sy="50000" kx="2115830" algn="bl" rotWithShape="0">
                  <a:srgbClr val="C0C0C0"/>
                </a:outerShdw>
              </a:effectLst>
              <a:uLnTx/>
              <a:uFillTx/>
              <a:latin typeface="Arial Black"/>
              <a:ea typeface="+mn-ea"/>
              <a:cs typeface="+mn-cs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1143000"/>
          </a:xfrm>
        </p:spPr>
        <p:txBody>
          <a:bodyPr>
            <a:normAutofit/>
          </a:bodyPr>
          <a:lstStyle/>
          <a:p>
            <a:pPr algn="ctr"/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Today’s Objectives</a:t>
            </a:r>
            <a:endParaRPr lang="en-US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228600" y="1447800"/>
          <a:ext cx="8610600" cy="510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67512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Knowledge Test</a:t>
            </a:r>
            <a:endParaRPr lang="en-US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228600" y="762000"/>
            <a:ext cx="8763000" cy="1143000"/>
          </a:xfrm>
        </p:spPr>
        <p:txBody>
          <a:bodyPr>
            <a:noAutofit/>
          </a:bodyPr>
          <a:lstStyle/>
          <a:p>
            <a:r>
              <a:rPr lang="en-US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STEPS IN SOLVING WORD PROBLEMS WITH LINEAR ALGEBRA</a:t>
            </a:r>
          </a:p>
        </p:txBody>
      </p:sp>
      <p:sp>
        <p:nvSpPr>
          <p:cNvPr id="9219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457200" y="1905000"/>
            <a:ext cx="8229600" cy="4800600"/>
          </a:xfrm>
        </p:spPr>
        <p:txBody>
          <a:bodyPr>
            <a:normAutofit/>
          </a:bodyPr>
          <a:lstStyle/>
          <a:p>
            <a:pPr marL="457200" indent="-457200" eaLnBrk="1" hangingPunct="1">
              <a:lnSpc>
                <a:spcPct val="90000"/>
              </a:lnSpc>
              <a:buClr>
                <a:srgbClr val="C00000"/>
              </a:buClr>
              <a:buFont typeface="+mj-lt"/>
              <a:buAutoNum type="arabicPeriod"/>
            </a:pPr>
            <a:r>
              <a:rPr lang="en-US" dirty="0" smtClean="0">
                <a:effectLst/>
              </a:rPr>
              <a:t>Define the variable that you want to find with a let statement.  Let x = ….</a:t>
            </a:r>
          </a:p>
          <a:p>
            <a:pPr marL="457200" indent="-457200" eaLnBrk="1" hangingPunct="1">
              <a:lnSpc>
                <a:spcPct val="90000"/>
              </a:lnSpc>
              <a:buClr>
                <a:srgbClr val="C00000"/>
              </a:buClr>
              <a:buFont typeface="+mj-lt"/>
              <a:buAutoNum type="arabicPeriod"/>
            </a:pPr>
            <a:r>
              <a:rPr lang="en-US" dirty="0" smtClean="0">
                <a:effectLst/>
              </a:rPr>
              <a:t>Create an equation that expresses the information given in the problem’s scenario.  Decide on the y-intercept and the slope (rate of change)</a:t>
            </a:r>
          </a:p>
          <a:p>
            <a:pPr marL="457200" indent="-457200" eaLnBrk="1" hangingPunct="1">
              <a:lnSpc>
                <a:spcPct val="90000"/>
              </a:lnSpc>
              <a:buClr>
                <a:srgbClr val="C00000"/>
              </a:buClr>
              <a:buFont typeface="+mj-lt"/>
              <a:buAutoNum type="arabicPeriod"/>
            </a:pPr>
            <a:r>
              <a:rPr lang="en-US" dirty="0" smtClean="0">
                <a:effectLst/>
              </a:rPr>
              <a:t>Solve your equation using algebraic methods.</a:t>
            </a:r>
          </a:p>
          <a:p>
            <a:pPr marL="457200" indent="-457200" eaLnBrk="1" hangingPunct="1">
              <a:lnSpc>
                <a:spcPct val="90000"/>
              </a:lnSpc>
              <a:buClr>
                <a:srgbClr val="C00000"/>
              </a:buClr>
              <a:buFont typeface="+mj-lt"/>
              <a:buAutoNum type="arabicPeriod"/>
            </a:pPr>
            <a:r>
              <a:rPr lang="en-US" dirty="0" smtClean="0">
                <a:effectLst/>
              </a:rPr>
              <a:t>Consider if your answer is reasonable.</a:t>
            </a:r>
          </a:p>
          <a:p>
            <a:pPr marL="457200" indent="-457200" eaLnBrk="1" hangingPunct="1">
              <a:lnSpc>
                <a:spcPct val="90000"/>
              </a:lnSpc>
              <a:buClr>
                <a:srgbClr val="C00000"/>
              </a:buClr>
              <a:buFont typeface="+mj-lt"/>
              <a:buAutoNum type="arabicPeriod"/>
            </a:pPr>
            <a:r>
              <a:rPr lang="en-US" dirty="0" smtClean="0">
                <a:effectLst/>
              </a:rPr>
              <a:t>Label your solution appropriately.</a:t>
            </a:r>
          </a:p>
          <a:p>
            <a:pPr marL="457200" indent="-457200" eaLnBrk="1" hangingPunct="1">
              <a:lnSpc>
                <a:spcPct val="90000"/>
              </a:lnSpc>
              <a:buClr>
                <a:srgbClr val="C00000"/>
              </a:buClr>
              <a:buFont typeface="+mj-lt"/>
              <a:buAutoNum type="arabicPeriod"/>
            </a:pPr>
            <a:r>
              <a:rPr lang="en-US" dirty="0" smtClean="0">
                <a:effectLst/>
              </a:rPr>
              <a:t>Check your answer with the conditions given in the problem.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4"/>
          <p:cNvSpPr>
            <a:spLocks noGrp="1" noChangeArrowheads="1"/>
          </p:cNvSpPr>
          <p:nvPr>
            <p:ph type="title"/>
          </p:nvPr>
        </p:nvSpPr>
        <p:spPr>
          <a:xfrm>
            <a:off x="152400" y="914400"/>
            <a:ext cx="8763000" cy="1143000"/>
          </a:xfrm>
        </p:spPr>
        <p:txBody>
          <a:bodyPr>
            <a:noAutofit/>
          </a:bodyPr>
          <a:lstStyle/>
          <a:p>
            <a:r>
              <a:rPr lang="en-US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Setting Up System of Equation Word Problems</a:t>
            </a:r>
          </a:p>
        </p:txBody>
      </p:sp>
      <p:sp>
        <p:nvSpPr>
          <p:cNvPr id="2051" name="Text Box 5"/>
          <p:cNvSpPr txBox="1">
            <a:spLocks noChangeArrowheads="1"/>
          </p:cNvSpPr>
          <p:nvPr/>
        </p:nvSpPr>
        <p:spPr bwMode="auto">
          <a:xfrm>
            <a:off x="838200" y="2133600"/>
            <a:ext cx="777240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/>
              <a:t>Today, we are going to practice reading a paragraph word problem and writing a System of Equations (2 or more equations) that we will learn to solve the next class period.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229600" cy="1143000"/>
          </a:xfrm>
        </p:spPr>
        <p:txBody>
          <a:bodyPr>
            <a:noAutofit/>
          </a:bodyPr>
          <a:lstStyle/>
          <a:p>
            <a:r>
              <a:rPr lang="en-US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The sum of two numbers is 36.  Their difference is 6.  Find the numbers.</a:t>
            </a:r>
          </a:p>
        </p:txBody>
      </p:sp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533400" y="1905000"/>
            <a:ext cx="3200400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200"/>
              <a:t>Identify your variables.</a:t>
            </a:r>
          </a:p>
        </p:txBody>
      </p:sp>
      <p:sp>
        <p:nvSpPr>
          <p:cNvPr id="4102" name="Text Box 6"/>
          <p:cNvSpPr txBox="1">
            <a:spLocks noChangeArrowheads="1"/>
          </p:cNvSpPr>
          <p:nvPr/>
        </p:nvSpPr>
        <p:spPr bwMode="auto">
          <a:xfrm>
            <a:off x="4724400" y="1905000"/>
            <a:ext cx="3505200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200"/>
              <a:t>First Number = x</a:t>
            </a:r>
          </a:p>
          <a:p>
            <a:pPr>
              <a:spcBef>
                <a:spcPct val="50000"/>
              </a:spcBef>
            </a:pPr>
            <a:r>
              <a:rPr lang="en-US" sz="2200"/>
              <a:t>Second Number = y</a:t>
            </a:r>
          </a:p>
        </p:txBody>
      </p:sp>
      <p:sp>
        <p:nvSpPr>
          <p:cNvPr id="3077" name="Text Box 7"/>
          <p:cNvSpPr txBox="1">
            <a:spLocks noChangeArrowheads="1"/>
          </p:cNvSpPr>
          <p:nvPr/>
        </p:nvSpPr>
        <p:spPr bwMode="auto">
          <a:xfrm>
            <a:off x="609600" y="3276600"/>
            <a:ext cx="3429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4104" name="Rectangle 8"/>
          <p:cNvSpPr>
            <a:spLocks noChangeArrowheads="1"/>
          </p:cNvSpPr>
          <p:nvPr/>
        </p:nvSpPr>
        <p:spPr bwMode="auto">
          <a:xfrm>
            <a:off x="609600" y="3051175"/>
            <a:ext cx="43513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The sum of two numbers is 36.</a:t>
            </a:r>
          </a:p>
        </p:txBody>
      </p:sp>
      <p:sp>
        <p:nvSpPr>
          <p:cNvPr id="4105" name="Line 9"/>
          <p:cNvSpPr>
            <a:spLocks noChangeShapeType="1"/>
          </p:cNvSpPr>
          <p:nvPr/>
        </p:nvSpPr>
        <p:spPr bwMode="auto">
          <a:xfrm>
            <a:off x="5105400" y="3276600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106" name="Text Box 10"/>
          <p:cNvSpPr txBox="1">
            <a:spLocks noChangeArrowheads="1"/>
          </p:cNvSpPr>
          <p:nvPr/>
        </p:nvSpPr>
        <p:spPr bwMode="auto">
          <a:xfrm>
            <a:off x="6096000" y="3048000"/>
            <a:ext cx="259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x + y = 36</a:t>
            </a:r>
          </a:p>
        </p:txBody>
      </p:sp>
      <p:sp>
        <p:nvSpPr>
          <p:cNvPr id="4108" name="Rectangle 12"/>
          <p:cNvSpPr>
            <a:spLocks noChangeArrowheads="1"/>
          </p:cNvSpPr>
          <p:nvPr/>
        </p:nvSpPr>
        <p:spPr bwMode="auto">
          <a:xfrm>
            <a:off x="685800" y="3736975"/>
            <a:ext cx="2946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Their difference is 6.</a:t>
            </a:r>
          </a:p>
        </p:txBody>
      </p:sp>
      <p:sp>
        <p:nvSpPr>
          <p:cNvPr id="4109" name="Line 13"/>
          <p:cNvSpPr>
            <a:spLocks noChangeShapeType="1"/>
          </p:cNvSpPr>
          <p:nvPr/>
        </p:nvSpPr>
        <p:spPr bwMode="auto">
          <a:xfrm>
            <a:off x="4038600" y="3962400"/>
            <a:ext cx="1828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110" name="Text Box 14"/>
          <p:cNvSpPr txBox="1">
            <a:spLocks noChangeArrowheads="1"/>
          </p:cNvSpPr>
          <p:nvPr/>
        </p:nvSpPr>
        <p:spPr bwMode="auto">
          <a:xfrm>
            <a:off x="6096000" y="3733800"/>
            <a:ext cx="259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x - y = 6</a:t>
            </a:r>
          </a:p>
        </p:txBody>
      </p:sp>
      <p:sp>
        <p:nvSpPr>
          <p:cNvPr id="4111" name="Rectangle 15"/>
          <p:cNvSpPr>
            <a:spLocks noChangeArrowheads="1"/>
          </p:cNvSpPr>
          <p:nvPr/>
        </p:nvSpPr>
        <p:spPr bwMode="auto">
          <a:xfrm>
            <a:off x="5943600" y="2895600"/>
            <a:ext cx="2057400" cy="1447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12" name="Text Box 16"/>
          <p:cNvSpPr txBox="1">
            <a:spLocks noChangeArrowheads="1"/>
          </p:cNvSpPr>
          <p:nvPr/>
        </p:nvSpPr>
        <p:spPr bwMode="auto">
          <a:xfrm>
            <a:off x="1828800" y="4648200"/>
            <a:ext cx="3048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Now your system is set-up!</a:t>
            </a:r>
          </a:p>
        </p:txBody>
      </p:sp>
      <p:sp>
        <p:nvSpPr>
          <p:cNvPr id="4113" name="Line 17"/>
          <p:cNvSpPr>
            <a:spLocks noChangeShapeType="1"/>
          </p:cNvSpPr>
          <p:nvPr/>
        </p:nvSpPr>
        <p:spPr bwMode="auto">
          <a:xfrm flipV="1">
            <a:off x="4724400" y="4495800"/>
            <a:ext cx="12192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3" dur="20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1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1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1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1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4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4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4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4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4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0" grpId="0"/>
      <p:bldP spid="4101" grpId="0"/>
      <p:bldP spid="4104" grpId="0"/>
      <p:bldP spid="4105" grpId="0" animBg="1"/>
      <p:bldP spid="4106" grpId="0"/>
      <p:bldP spid="4109" grpId="0" animBg="1"/>
      <p:bldP spid="4110" grpId="0"/>
      <p:bldP spid="4111" grpId="0" animBg="1"/>
      <p:bldP spid="4112" grpId="0"/>
      <p:bldP spid="411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0"/>
            <a:ext cx="8229600" cy="1828800"/>
          </a:xfrm>
        </p:spPr>
        <p:txBody>
          <a:bodyPr>
            <a:noAutofit/>
          </a:bodyPr>
          <a:lstStyle/>
          <a:p>
            <a:r>
              <a:rPr lang="en-US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The sum of two numbers is 15.  Twice one number equals 3 times the other.  Find the numbers. </a:t>
            </a:r>
          </a:p>
        </p:txBody>
      </p:sp>
      <p:sp>
        <p:nvSpPr>
          <p:cNvPr id="7171" name="Text Box 3"/>
          <p:cNvSpPr txBox="1">
            <a:spLocks noChangeArrowheads="1"/>
          </p:cNvSpPr>
          <p:nvPr/>
        </p:nvSpPr>
        <p:spPr bwMode="auto">
          <a:xfrm>
            <a:off x="533400" y="2743200"/>
            <a:ext cx="3200400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200"/>
              <a:t>Identify your variables.</a:t>
            </a:r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4724400" y="2743200"/>
            <a:ext cx="3505200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200"/>
              <a:t>First Number = x</a:t>
            </a:r>
          </a:p>
          <a:p>
            <a:pPr>
              <a:spcBef>
                <a:spcPct val="50000"/>
              </a:spcBef>
            </a:pPr>
            <a:r>
              <a:rPr lang="en-US" sz="2200"/>
              <a:t>Second Number = y</a:t>
            </a:r>
          </a:p>
        </p:txBody>
      </p:sp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609600" y="4114800"/>
            <a:ext cx="3429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7174" name="Rectangle 6"/>
          <p:cNvSpPr>
            <a:spLocks noChangeArrowheads="1"/>
          </p:cNvSpPr>
          <p:nvPr/>
        </p:nvSpPr>
        <p:spPr bwMode="auto">
          <a:xfrm>
            <a:off x="609600" y="3913188"/>
            <a:ext cx="3815468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200" dirty="0">
                <a:solidFill>
                  <a:srgbClr val="002060"/>
                </a:solidFill>
              </a:rPr>
              <a:t>The sum of two numbers is 15.</a:t>
            </a:r>
          </a:p>
        </p:txBody>
      </p:sp>
      <p:sp>
        <p:nvSpPr>
          <p:cNvPr id="7175" name="Line 7"/>
          <p:cNvSpPr>
            <a:spLocks noChangeShapeType="1"/>
          </p:cNvSpPr>
          <p:nvPr/>
        </p:nvSpPr>
        <p:spPr bwMode="auto">
          <a:xfrm>
            <a:off x="5105400" y="4114800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7176" name="Text Box 8"/>
          <p:cNvSpPr txBox="1">
            <a:spLocks noChangeArrowheads="1"/>
          </p:cNvSpPr>
          <p:nvPr/>
        </p:nvSpPr>
        <p:spPr bwMode="auto">
          <a:xfrm>
            <a:off x="6096000" y="3886200"/>
            <a:ext cx="259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x + y = 15</a:t>
            </a:r>
          </a:p>
        </p:txBody>
      </p:sp>
      <p:sp>
        <p:nvSpPr>
          <p:cNvPr id="7177" name="Rectangle 9"/>
          <p:cNvSpPr>
            <a:spLocks noChangeArrowheads="1"/>
          </p:cNvSpPr>
          <p:nvPr/>
        </p:nvSpPr>
        <p:spPr bwMode="auto">
          <a:xfrm>
            <a:off x="304800" y="4572000"/>
            <a:ext cx="5127625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rgbClr val="002060"/>
                </a:solidFill>
              </a:rPr>
              <a:t>Twice one number equals 3 times the other</a:t>
            </a:r>
            <a:r>
              <a:rPr lang="en-US" sz="2200" dirty="0">
                <a:solidFill>
                  <a:srgbClr val="002060"/>
                </a:solidFill>
              </a:rPr>
              <a:t>.</a:t>
            </a:r>
          </a:p>
        </p:txBody>
      </p:sp>
      <p:sp>
        <p:nvSpPr>
          <p:cNvPr id="7178" name="Line 10"/>
          <p:cNvSpPr>
            <a:spLocks noChangeShapeType="1"/>
          </p:cNvSpPr>
          <p:nvPr/>
        </p:nvSpPr>
        <p:spPr bwMode="auto">
          <a:xfrm>
            <a:off x="5334000" y="48006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7179" name="Text Box 11"/>
          <p:cNvSpPr txBox="1">
            <a:spLocks noChangeArrowheads="1"/>
          </p:cNvSpPr>
          <p:nvPr/>
        </p:nvSpPr>
        <p:spPr bwMode="auto">
          <a:xfrm>
            <a:off x="6096000" y="4572000"/>
            <a:ext cx="259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2x = 3y</a:t>
            </a:r>
          </a:p>
        </p:txBody>
      </p:sp>
      <p:sp>
        <p:nvSpPr>
          <p:cNvPr id="7180" name="Rectangle 12"/>
          <p:cNvSpPr>
            <a:spLocks noChangeArrowheads="1"/>
          </p:cNvSpPr>
          <p:nvPr/>
        </p:nvSpPr>
        <p:spPr bwMode="auto">
          <a:xfrm>
            <a:off x="5943600" y="3733800"/>
            <a:ext cx="2057400" cy="1447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81" name="Text Box 13"/>
          <p:cNvSpPr txBox="1">
            <a:spLocks noChangeArrowheads="1"/>
          </p:cNvSpPr>
          <p:nvPr/>
        </p:nvSpPr>
        <p:spPr bwMode="auto">
          <a:xfrm>
            <a:off x="2514600" y="5638800"/>
            <a:ext cx="3048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Now your system is set-up!</a:t>
            </a:r>
          </a:p>
        </p:txBody>
      </p:sp>
      <p:sp>
        <p:nvSpPr>
          <p:cNvPr id="7182" name="Line 14"/>
          <p:cNvSpPr>
            <a:spLocks noChangeShapeType="1"/>
          </p:cNvSpPr>
          <p:nvPr/>
        </p:nvSpPr>
        <p:spPr bwMode="auto">
          <a:xfrm flipV="1">
            <a:off x="5334000" y="5334000"/>
            <a:ext cx="6096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3" dur="20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1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1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71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1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7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7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7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7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71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71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71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71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/>
      <p:bldP spid="7171" grpId="0"/>
      <p:bldP spid="7174" grpId="0"/>
      <p:bldP spid="7175" grpId="0" animBg="1"/>
      <p:bldP spid="7176" grpId="0"/>
      <p:bldP spid="7178" grpId="0" animBg="1"/>
      <p:bldP spid="7179" grpId="0"/>
      <p:bldP spid="7180" grpId="0" animBg="1"/>
      <p:bldP spid="7181" grpId="0"/>
      <p:bldP spid="718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762000"/>
            <a:ext cx="8229600" cy="1752600"/>
          </a:xfrm>
        </p:spPr>
        <p:txBody>
          <a:bodyPr>
            <a:noAutofit/>
          </a:bodyPr>
          <a:lstStyle/>
          <a:p>
            <a:r>
              <a:rPr lang="en-US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The volleyball club has 41 members.  There are 3 more boys than girls.  How many girls are there? </a:t>
            </a:r>
          </a:p>
        </p:txBody>
      </p:sp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533400" y="2743200"/>
            <a:ext cx="3200400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200"/>
              <a:t>Identify your variables.</a:t>
            </a:r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4724400" y="2743200"/>
            <a:ext cx="3505200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200"/>
              <a:t>boys = b</a:t>
            </a:r>
          </a:p>
          <a:p>
            <a:pPr>
              <a:spcBef>
                <a:spcPct val="50000"/>
              </a:spcBef>
            </a:pPr>
            <a:r>
              <a:rPr lang="en-US" sz="2200"/>
              <a:t>girls = g</a:t>
            </a:r>
          </a:p>
        </p:txBody>
      </p:sp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609600" y="4114800"/>
            <a:ext cx="3429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8198" name="Rectangle 6"/>
          <p:cNvSpPr>
            <a:spLocks noChangeArrowheads="1"/>
          </p:cNvSpPr>
          <p:nvPr/>
        </p:nvSpPr>
        <p:spPr bwMode="auto">
          <a:xfrm>
            <a:off x="609600" y="3913188"/>
            <a:ext cx="4724400" cy="427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200">
                <a:solidFill>
                  <a:schemeClr val="tx2"/>
                </a:solidFill>
              </a:rPr>
              <a:t>The volleyball club has 41 members.</a:t>
            </a:r>
          </a:p>
        </p:txBody>
      </p:sp>
      <p:sp>
        <p:nvSpPr>
          <p:cNvPr id="8199" name="Line 7"/>
          <p:cNvSpPr>
            <a:spLocks noChangeShapeType="1"/>
          </p:cNvSpPr>
          <p:nvPr/>
        </p:nvSpPr>
        <p:spPr bwMode="auto">
          <a:xfrm>
            <a:off x="5334000" y="41148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8200" name="Text Box 8"/>
          <p:cNvSpPr txBox="1">
            <a:spLocks noChangeArrowheads="1"/>
          </p:cNvSpPr>
          <p:nvPr/>
        </p:nvSpPr>
        <p:spPr bwMode="auto">
          <a:xfrm>
            <a:off x="6096000" y="3886200"/>
            <a:ext cx="259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b + g = 41</a:t>
            </a:r>
          </a:p>
        </p:txBody>
      </p:sp>
      <p:sp>
        <p:nvSpPr>
          <p:cNvPr id="8201" name="Rectangle 9"/>
          <p:cNvSpPr>
            <a:spLocks noChangeArrowheads="1"/>
          </p:cNvSpPr>
          <p:nvPr/>
        </p:nvSpPr>
        <p:spPr bwMode="auto">
          <a:xfrm>
            <a:off x="685800" y="4598988"/>
            <a:ext cx="4306888" cy="427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200">
                <a:solidFill>
                  <a:schemeClr val="tx2"/>
                </a:solidFill>
              </a:rPr>
              <a:t>There are 3 more boys than girls.</a:t>
            </a:r>
          </a:p>
        </p:txBody>
      </p:sp>
      <p:sp>
        <p:nvSpPr>
          <p:cNvPr id="8202" name="Line 10"/>
          <p:cNvSpPr>
            <a:spLocks noChangeShapeType="1"/>
          </p:cNvSpPr>
          <p:nvPr/>
        </p:nvSpPr>
        <p:spPr bwMode="auto">
          <a:xfrm>
            <a:off x="5105400" y="4800600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8203" name="Text Box 11"/>
          <p:cNvSpPr txBox="1">
            <a:spLocks noChangeArrowheads="1"/>
          </p:cNvSpPr>
          <p:nvPr/>
        </p:nvSpPr>
        <p:spPr bwMode="auto">
          <a:xfrm>
            <a:off x="6096000" y="4572000"/>
            <a:ext cx="259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b = g + 3</a:t>
            </a:r>
          </a:p>
        </p:txBody>
      </p:sp>
      <p:sp>
        <p:nvSpPr>
          <p:cNvPr id="8204" name="Rectangle 12"/>
          <p:cNvSpPr>
            <a:spLocks noChangeArrowheads="1"/>
          </p:cNvSpPr>
          <p:nvPr/>
        </p:nvSpPr>
        <p:spPr bwMode="auto">
          <a:xfrm>
            <a:off x="5943600" y="3733800"/>
            <a:ext cx="2057400" cy="1447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05" name="Text Box 13"/>
          <p:cNvSpPr txBox="1">
            <a:spLocks noChangeArrowheads="1"/>
          </p:cNvSpPr>
          <p:nvPr/>
        </p:nvSpPr>
        <p:spPr bwMode="auto">
          <a:xfrm>
            <a:off x="2133600" y="5486400"/>
            <a:ext cx="3048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Now your system is set-up!</a:t>
            </a:r>
          </a:p>
        </p:txBody>
      </p:sp>
      <p:sp>
        <p:nvSpPr>
          <p:cNvPr id="8206" name="Line 14"/>
          <p:cNvSpPr>
            <a:spLocks noChangeShapeType="1"/>
          </p:cNvSpPr>
          <p:nvPr/>
        </p:nvSpPr>
        <p:spPr bwMode="auto">
          <a:xfrm flipV="1">
            <a:off x="4953000" y="5334000"/>
            <a:ext cx="9906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3" dur="20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1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1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82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2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82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82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82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8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82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8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82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82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82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82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/>
      <p:bldP spid="8195" grpId="0"/>
      <p:bldP spid="8198" grpId="0"/>
      <p:bldP spid="8199" grpId="0" animBg="1"/>
      <p:bldP spid="8200" grpId="0"/>
      <p:bldP spid="8202" grpId="0" animBg="1"/>
      <p:bldP spid="8203" grpId="0"/>
      <p:bldP spid="8204" grpId="0" animBg="1"/>
      <p:bldP spid="8205" grpId="0"/>
      <p:bldP spid="820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914400"/>
            <a:ext cx="8229600" cy="1676400"/>
          </a:xfrm>
        </p:spPr>
        <p:txBody>
          <a:bodyPr>
            <a:noAutofit/>
          </a:bodyPr>
          <a:lstStyle/>
          <a:p>
            <a:r>
              <a:rPr lang="en-US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A rectangle has a perimeter of 18 cm.  Its length is 5 cm greater than its width.  Find the dimensions.</a:t>
            </a:r>
          </a:p>
        </p:txBody>
      </p:sp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533400" y="2743200"/>
            <a:ext cx="3200400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200"/>
              <a:t>Identify your variables.</a:t>
            </a:r>
          </a:p>
        </p:txBody>
      </p:sp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4724400" y="2743200"/>
            <a:ext cx="3505200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200"/>
              <a:t>Length = l</a:t>
            </a:r>
          </a:p>
          <a:p>
            <a:pPr>
              <a:spcBef>
                <a:spcPct val="50000"/>
              </a:spcBef>
            </a:pPr>
            <a:r>
              <a:rPr lang="en-US" sz="2200"/>
              <a:t>Width = w</a:t>
            </a:r>
          </a:p>
        </p:txBody>
      </p:sp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609600" y="4114800"/>
            <a:ext cx="3429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9222" name="Rectangle 6"/>
          <p:cNvSpPr>
            <a:spLocks noChangeArrowheads="1"/>
          </p:cNvSpPr>
          <p:nvPr/>
        </p:nvSpPr>
        <p:spPr bwMode="auto">
          <a:xfrm>
            <a:off x="609600" y="3913188"/>
            <a:ext cx="4849813" cy="427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200">
                <a:solidFill>
                  <a:schemeClr val="tx2"/>
                </a:solidFill>
              </a:rPr>
              <a:t>A rectangle has a perimeter of 18 cm.</a:t>
            </a:r>
          </a:p>
        </p:txBody>
      </p:sp>
      <p:sp>
        <p:nvSpPr>
          <p:cNvPr id="9223" name="Line 7"/>
          <p:cNvSpPr>
            <a:spLocks noChangeShapeType="1"/>
          </p:cNvSpPr>
          <p:nvPr/>
        </p:nvSpPr>
        <p:spPr bwMode="auto">
          <a:xfrm>
            <a:off x="5410200" y="41148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9224" name="Text Box 8"/>
          <p:cNvSpPr txBox="1">
            <a:spLocks noChangeArrowheads="1"/>
          </p:cNvSpPr>
          <p:nvPr/>
        </p:nvSpPr>
        <p:spPr bwMode="auto">
          <a:xfrm>
            <a:off x="6096000" y="3886200"/>
            <a:ext cx="259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2l + 2w = 18</a:t>
            </a:r>
          </a:p>
        </p:txBody>
      </p:sp>
      <p:sp>
        <p:nvSpPr>
          <p:cNvPr id="9225" name="Rectangle 9"/>
          <p:cNvSpPr>
            <a:spLocks noChangeArrowheads="1"/>
          </p:cNvSpPr>
          <p:nvPr/>
        </p:nvSpPr>
        <p:spPr bwMode="auto">
          <a:xfrm>
            <a:off x="685800" y="4622800"/>
            <a:ext cx="45799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>
                <a:solidFill>
                  <a:schemeClr val="tx2"/>
                </a:solidFill>
              </a:rPr>
              <a:t>Its length is 5 cm greater than its width.</a:t>
            </a:r>
          </a:p>
        </p:txBody>
      </p:sp>
      <p:sp>
        <p:nvSpPr>
          <p:cNvPr id="9226" name="Line 10"/>
          <p:cNvSpPr>
            <a:spLocks noChangeShapeType="1"/>
          </p:cNvSpPr>
          <p:nvPr/>
        </p:nvSpPr>
        <p:spPr bwMode="auto">
          <a:xfrm>
            <a:off x="5410200" y="48006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9227" name="Text Box 11"/>
          <p:cNvSpPr txBox="1">
            <a:spLocks noChangeArrowheads="1"/>
          </p:cNvSpPr>
          <p:nvPr/>
        </p:nvSpPr>
        <p:spPr bwMode="auto">
          <a:xfrm>
            <a:off x="6096000" y="4572000"/>
            <a:ext cx="259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l = 5 + w</a:t>
            </a:r>
          </a:p>
        </p:txBody>
      </p:sp>
      <p:sp>
        <p:nvSpPr>
          <p:cNvPr id="9228" name="Rectangle 12"/>
          <p:cNvSpPr>
            <a:spLocks noChangeArrowheads="1"/>
          </p:cNvSpPr>
          <p:nvPr/>
        </p:nvSpPr>
        <p:spPr bwMode="auto">
          <a:xfrm>
            <a:off x="5943600" y="3733800"/>
            <a:ext cx="2057400" cy="1447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29" name="Text Box 13"/>
          <p:cNvSpPr txBox="1">
            <a:spLocks noChangeArrowheads="1"/>
          </p:cNvSpPr>
          <p:nvPr/>
        </p:nvSpPr>
        <p:spPr bwMode="auto">
          <a:xfrm>
            <a:off x="2895600" y="5943600"/>
            <a:ext cx="3048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Now your system is set-up!</a:t>
            </a:r>
          </a:p>
        </p:txBody>
      </p:sp>
      <p:sp>
        <p:nvSpPr>
          <p:cNvPr id="9230" name="Line 14"/>
          <p:cNvSpPr>
            <a:spLocks noChangeShapeType="1"/>
          </p:cNvSpPr>
          <p:nvPr/>
        </p:nvSpPr>
        <p:spPr bwMode="auto">
          <a:xfrm flipV="1">
            <a:off x="5638800" y="5334000"/>
            <a:ext cx="304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3" dur="20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2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2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2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2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2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2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92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92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92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9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92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92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92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92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92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92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92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92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/>
      <p:bldP spid="9219" grpId="0"/>
      <p:bldP spid="9222" grpId="0"/>
      <p:bldP spid="9223" grpId="0" animBg="1"/>
      <p:bldP spid="9224" grpId="0"/>
      <p:bldP spid="9226" grpId="0" animBg="1"/>
      <p:bldP spid="9227" grpId="0"/>
      <p:bldP spid="9228" grpId="0" animBg="1"/>
      <p:bldP spid="9229" grpId="0"/>
      <p:bldP spid="923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609600"/>
            <a:ext cx="8229600" cy="2057400"/>
          </a:xfrm>
        </p:spPr>
        <p:txBody>
          <a:bodyPr>
            <a:noAutofit/>
          </a:bodyPr>
          <a:lstStyle/>
          <a:p>
            <a:r>
              <a:rPr lang="en-US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Timmy has 180 marbles, some plain and some colored.  If there are 32 more plain marbles than colored marbles, how many colored marbles does he have?</a:t>
            </a:r>
          </a:p>
        </p:txBody>
      </p:sp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533400" y="2743200"/>
            <a:ext cx="3200400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200"/>
              <a:t>Identify your variables.</a:t>
            </a:r>
          </a:p>
        </p:txBody>
      </p:sp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4724400" y="2743200"/>
            <a:ext cx="3505200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200"/>
              <a:t>Plain marbles = p</a:t>
            </a:r>
          </a:p>
          <a:p>
            <a:pPr>
              <a:spcBef>
                <a:spcPct val="50000"/>
              </a:spcBef>
            </a:pPr>
            <a:r>
              <a:rPr lang="en-US" sz="2200"/>
              <a:t>Colored marbles = c</a:t>
            </a:r>
          </a:p>
        </p:txBody>
      </p:sp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609600" y="4114800"/>
            <a:ext cx="3429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10246" name="Rectangle 6"/>
          <p:cNvSpPr>
            <a:spLocks noChangeArrowheads="1"/>
          </p:cNvSpPr>
          <p:nvPr/>
        </p:nvSpPr>
        <p:spPr bwMode="auto">
          <a:xfrm>
            <a:off x="609600" y="3913188"/>
            <a:ext cx="3248025" cy="427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200">
                <a:solidFill>
                  <a:schemeClr val="tx2"/>
                </a:solidFill>
              </a:rPr>
              <a:t>Timmy has 180 marbles.</a:t>
            </a:r>
          </a:p>
        </p:txBody>
      </p:sp>
      <p:sp>
        <p:nvSpPr>
          <p:cNvPr id="10247" name="Line 7"/>
          <p:cNvSpPr>
            <a:spLocks noChangeShapeType="1"/>
          </p:cNvSpPr>
          <p:nvPr/>
        </p:nvSpPr>
        <p:spPr bwMode="auto">
          <a:xfrm>
            <a:off x="4191000" y="4114800"/>
            <a:ext cx="1600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0248" name="Text Box 8"/>
          <p:cNvSpPr txBox="1">
            <a:spLocks noChangeArrowheads="1"/>
          </p:cNvSpPr>
          <p:nvPr/>
        </p:nvSpPr>
        <p:spPr bwMode="auto">
          <a:xfrm>
            <a:off x="6096000" y="3886200"/>
            <a:ext cx="259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p + c = 180</a:t>
            </a:r>
          </a:p>
        </p:txBody>
      </p:sp>
      <p:sp>
        <p:nvSpPr>
          <p:cNvPr id="10249" name="Rectangle 9"/>
          <p:cNvSpPr>
            <a:spLocks noChangeArrowheads="1"/>
          </p:cNvSpPr>
          <p:nvPr/>
        </p:nvSpPr>
        <p:spPr bwMode="auto">
          <a:xfrm>
            <a:off x="685800" y="4575175"/>
            <a:ext cx="3962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200">
                <a:solidFill>
                  <a:schemeClr val="tx2"/>
                </a:solidFill>
              </a:rPr>
              <a:t>If there are 32 more plain marbles than colored marbles.</a:t>
            </a:r>
          </a:p>
        </p:txBody>
      </p:sp>
      <p:sp>
        <p:nvSpPr>
          <p:cNvPr id="10250" name="Line 10"/>
          <p:cNvSpPr>
            <a:spLocks noChangeShapeType="1"/>
          </p:cNvSpPr>
          <p:nvPr/>
        </p:nvSpPr>
        <p:spPr bwMode="auto">
          <a:xfrm>
            <a:off x="4572000" y="4800600"/>
            <a:ext cx="1295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0251" name="Text Box 11"/>
          <p:cNvSpPr txBox="1">
            <a:spLocks noChangeArrowheads="1"/>
          </p:cNvSpPr>
          <p:nvPr/>
        </p:nvSpPr>
        <p:spPr bwMode="auto">
          <a:xfrm>
            <a:off x="6096000" y="4572000"/>
            <a:ext cx="259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p = c + 32</a:t>
            </a:r>
          </a:p>
        </p:txBody>
      </p:sp>
      <p:sp>
        <p:nvSpPr>
          <p:cNvPr id="10252" name="Rectangle 12"/>
          <p:cNvSpPr>
            <a:spLocks noChangeArrowheads="1"/>
          </p:cNvSpPr>
          <p:nvPr/>
        </p:nvSpPr>
        <p:spPr bwMode="auto">
          <a:xfrm>
            <a:off x="5943600" y="3733800"/>
            <a:ext cx="2057400" cy="1447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53" name="Text Box 13"/>
          <p:cNvSpPr txBox="1">
            <a:spLocks noChangeArrowheads="1"/>
          </p:cNvSpPr>
          <p:nvPr/>
        </p:nvSpPr>
        <p:spPr bwMode="auto">
          <a:xfrm>
            <a:off x="2895600" y="5943600"/>
            <a:ext cx="3048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Now your system is set-up!</a:t>
            </a:r>
          </a:p>
        </p:txBody>
      </p:sp>
      <p:sp>
        <p:nvSpPr>
          <p:cNvPr id="10254" name="Line 14"/>
          <p:cNvSpPr>
            <a:spLocks noChangeShapeType="1"/>
          </p:cNvSpPr>
          <p:nvPr/>
        </p:nvSpPr>
        <p:spPr bwMode="auto">
          <a:xfrm flipV="1">
            <a:off x="5638800" y="5334000"/>
            <a:ext cx="304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3" dur="20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2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2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2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2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2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02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02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02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02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02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02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02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0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02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02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02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02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" grpId="0"/>
      <p:bldP spid="10243" grpId="0"/>
      <p:bldP spid="10246" grpId="0"/>
      <p:bldP spid="10247" grpId="0" animBg="1"/>
      <p:bldP spid="10248" grpId="0"/>
      <p:bldP spid="10250" grpId="0" animBg="1"/>
      <p:bldP spid="10251" grpId="0"/>
      <p:bldP spid="10252" grpId="0" animBg="1"/>
      <p:bldP spid="10253" grpId="0"/>
      <p:bldP spid="1025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85800"/>
            <a:ext cx="8229600" cy="1905000"/>
          </a:xfrm>
        </p:spPr>
        <p:txBody>
          <a:bodyPr>
            <a:noAutofit/>
          </a:bodyPr>
          <a:lstStyle/>
          <a:p>
            <a:r>
              <a:rPr lang="en-US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A theater sold 900 tickets to a play.  Floor seats cost $12 each and balcony seats $10 each.  Total receipts were $9780.  How many of each type of ticket were sold? </a:t>
            </a:r>
          </a:p>
        </p:txBody>
      </p:sp>
      <p:sp>
        <p:nvSpPr>
          <p:cNvPr id="11267" name="Text Box 3"/>
          <p:cNvSpPr txBox="1">
            <a:spLocks noChangeArrowheads="1"/>
          </p:cNvSpPr>
          <p:nvPr/>
        </p:nvSpPr>
        <p:spPr bwMode="auto">
          <a:xfrm>
            <a:off x="533400" y="2743200"/>
            <a:ext cx="3200400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200"/>
              <a:t>Identify your variables.</a:t>
            </a:r>
          </a:p>
        </p:txBody>
      </p:sp>
      <p:sp>
        <p:nvSpPr>
          <p:cNvPr id="11268" name="Text Box 4"/>
          <p:cNvSpPr txBox="1">
            <a:spLocks noChangeArrowheads="1"/>
          </p:cNvSpPr>
          <p:nvPr/>
        </p:nvSpPr>
        <p:spPr bwMode="auto">
          <a:xfrm>
            <a:off x="4724400" y="2743200"/>
            <a:ext cx="3505200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200"/>
              <a:t>Floor seats = f</a:t>
            </a:r>
          </a:p>
          <a:p>
            <a:pPr>
              <a:spcBef>
                <a:spcPct val="50000"/>
              </a:spcBef>
            </a:pPr>
            <a:r>
              <a:rPr lang="en-US" sz="2200"/>
              <a:t>Balcony seats = b</a:t>
            </a:r>
          </a:p>
        </p:txBody>
      </p:sp>
      <p:sp>
        <p:nvSpPr>
          <p:cNvPr id="8197" name="Text Box 5"/>
          <p:cNvSpPr txBox="1">
            <a:spLocks noChangeArrowheads="1"/>
          </p:cNvSpPr>
          <p:nvPr/>
        </p:nvSpPr>
        <p:spPr bwMode="auto">
          <a:xfrm>
            <a:off x="609600" y="4114800"/>
            <a:ext cx="3429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11270" name="Rectangle 6"/>
          <p:cNvSpPr>
            <a:spLocks noChangeArrowheads="1"/>
          </p:cNvSpPr>
          <p:nvPr/>
        </p:nvSpPr>
        <p:spPr bwMode="auto">
          <a:xfrm>
            <a:off x="609600" y="3913188"/>
            <a:ext cx="4537075" cy="427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200">
                <a:solidFill>
                  <a:schemeClr val="tx2"/>
                </a:solidFill>
              </a:rPr>
              <a:t>A theater sold 900 tickets to a play.</a:t>
            </a:r>
          </a:p>
        </p:txBody>
      </p:sp>
      <p:sp>
        <p:nvSpPr>
          <p:cNvPr id="11271" name="Line 7"/>
          <p:cNvSpPr>
            <a:spLocks noChangeShapeType="1"/>
          </p:cNvSpPr>
          <p:nvPr/>
        </p:nvSpPr>
        <p:spPr bwMode="auto">
          <a:xfrm>
            <a:off x="5105400" y="4114800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1272" name="Text Box 8"/>
          <p:cNvSpPr txBox="1">
            <a:spLocks noChangeArrowheads="1"/>
          </p:cNvSpPr>
          <p:nvPr/>
        </p:nvSpPr>
        <p:spPr bwMode="auto">
          <a:xfrm>
            <a:off x="6096000" y="3886200"/>
            <a:ext cx="259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f + b = 900</a:t>
            </a:r>
          </a:p>
        </p:txBody>
      </p:sp>
      <p:sp>
        <p:nvSpPr>
          <p:cNvPr id="11273" name="Rectangle 9"/>
          <p:cNvSpPr>
            <a:spLocks noChangeArrowheads="1"/>
          </p:cNvSpPr>
          <p:nvPr/>
        </p:nvSpPr>
        <p:spPr bwMode="auto">
          <a:xfrm>
            <a:off x="609600" y="4419600"/>
            <a:ext cx="3657600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200">
                <a:solidFill>
                  <a:schemeClr val="tx2"/>
                </a:solidFill>
              </a:rPr>
              <a:t>Floor seats cost $12 each and balcony seats $10 each.  Total receipts were $9780</a:t>
            </a:r>
          </a:p>
        </p:txBody>
      </p:sp>
      <p:sp>
        <p:nvSpPr>
          <p:cNvPr id="11274" name="Line 10"/>
          <p:cNvSpPr>
            <a:spLocks noChangeShapeType="1"/>
          </p:cNvSpPr>
          <p:nvPr/>
        </p:nvSpPr>
        <p:spPr bwMode="auto">
          <a:xfrm>
            <a:off x="4038600" y="4800600"/>
            <a:ext cx="1828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1275" name="Text Box 11"/>
          <p:cNvSpPr txBox="1">
            <a:spLocks noChangeArrowheads="1"/>
          </p:cNvSpPr>
          <p:nvPr/>
        </p:nvSpPr>
        <p:spPr bwMode="auto">
          <a:xfrm>
            <a:off x="6096000" y="4572000"/>
            <a:ext cx="259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12f + 10b = 9780</a:t>
            </a:r>
          </a:p>
        </p:txBody>
      </p:sp>
      <p:sp>
        <p:nvSpPr>
          <p:cNvPr id="11276" name="Rectangle 12"/>
          <p:cNvSpPr>
            <a:spLocks noChangeArrowheads="1"/>
          </p:cNvSpPr>
          <p:nvPr/>
        </p:nvSpPr>
        <p:spPr bwMode="auto">
          <a:xfrm>
            <a:off x="5943600" y="3733800"/>
            <a:ext cx="2590800" cy="1447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277" name="Text Box 13"/>
          <p:cNvSpPr txBox="1">
            <a:spLocks noChangeArrowheads="1"/>
          </p:cNvSpPr>
          <p:nvPr/>
        </p:nvSpPr>
        <p:spPr bwMode="auto">
          <a:xfrm>
            <a:off x="2895600" y="5943600"/>
            <a:ext cx="3048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Now your system is set-up!</a:t>
            </a:r>
          </a:p>
        </p:txBody>
      </p:sp>
      <p:sp>
        <p:nvSpPr>
          <p:cNvPr id="11278" name="Line 14"/>
          <p:cNvSpPr>
            <a:spLocks noChangeShapeType="1"/>
          </p:cNvSpPr>
          <p:nvPr/>
        </p:nvSpPr>
        <p:spPr bwMode="auto">
          <a:xfrm flipV="1">
            <a:off x="5638800" y="5334000"/>
            <a:ext cx="304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3" dur="20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2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2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12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12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12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12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12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12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12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12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12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12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12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12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/>
      <p:bldP spid="11267" grpId="0"/>
      <p:bldP spid="11270" grpId="0"/>
      <p:bldP spid="11271" grpId="0" animBg="1"/>
      <p:bldP spid="11272" grpId="0"/>
      <p:bldP spid="11274" grpId="0" animBg="1"/>
      <p:bldP spid="11275" grpId="0"/>
      <p:bldP spid="11276" grpId="0" animBg="1"/>
      <p:bldP spid="11277" grpId="0"/>
      <p:bldP spid="1127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3571" y="838200"/>
            <a:ext cx="8229600" cy="722086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Examples</a:t>
            </a:r>
          </a:p>
        </p:txBody>
      </p:sp>
      <p:sp>
        <p:nvSpPr>
          <p:cNvPr id="4" name="Rectangle 3"/>
          <p:cNvSpPr/>
          <p:nvPr/>
        </p:nvSpPr>
        <p:spPr>
          <a:xfrm>
            <a:off x="304800" y="1600200"/>
            <a:ext cx="8610600" cy="53922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80000"/>
              </a:lnSpc>
              <a:spcBef>
                <a:spcPct val="20000"/>
              </a:spcBef>
              <a:buClr>
                <a:srgbClr val="0BD0D9"/>
              </a:buClr>
              <a:buSzPct val="95000"/>
            </a:pPr>
            <a:r>
              <a:rPr lang="en-US" sz="2800" dirty="0" smtClean="0">
                <a:solidFill>
                  <a:prstClr val="black"/>
                </a:solidFill>
                <a:latin typeface="Comic Sans MS" pitchFamily="66" charset="0"/>
              </a:rPr>
              <a:t>At a college bookstore, Carla purchased a math textbook and a novel that cost a total of $54, not including tax. If the price of the math textbook, </a:t>
            </a:r>
            <a:r>
              <a:rPr lang="en-US" sz="2800" i="1" dirty="0" smtClean="0">
                <a:solidFill>
                  <a:prstClr val="black"/>
                </a:solidFill>
                <a:latin typeface="Comic Sans MS" pitchFamily="66" charset="0"/>
              </a:rPr>
              <a:t>m</a:t>
            </a:r>
            <a:r>
              <a:rPr lang="en-US" sz="2800" dirty="0" smtClean="0">
                <a:solidFill>
                  <a:prstClr val="black"/>
                </a:solidFill>
                <a:latin typeface="Comic Sans MS" pitchFamily="66" charset="0"/>
              </a:rPr>
              <a:t>, is $8 more than 3 times the price of the novel, </a:t>
            </a:r>
            <a:r>
              <a:rPr lang="en-US" sz="2800" i="1" dirty="0" smtClean="0">
                <a:solidFill>
                  <a:prstClr val="black"/>
                </a:solidFill>
                <a:latin typeface="Comic Sans MS" pitchFamily="66" charset="0"/>
              </a:rPr>
              <a:t>n</a:t>
            </a:r>
            <a:r>
              <a:rPr lang="en-US" sz="2800" dirty="0" smtClean="0">
                <a:solidFill>
                  <a:prstClr val="black"/>
                </a:solidFill>
                <a:latin typeface="Comic Sans MS" pitchFamily="66" charset="0"/>
              </a:rPr>
              <a:t>, which system of linear equations could be used to determine the price of each book?</a:t>
            </a:r>
          </a:p>
          <a:p>
            <a:pPr lvl="0">
              <a:lnSpc>
                <a:spcPct val="80000"/>
              </a:lnSpc>
              <a:spcBef>
                <a:spcPct val="20000"/>
              </a:spcBef>
              <a:buClr>
                <a:srgbClr val="0BD0D9"/>
              </a:buClr>
              <a:buSzPct val="95000"/>
            </a:pPr>
            <a:endParaRPr lang="en-US" sz="1100" b="1" dirty="0" smtClean="0">
              <a:solidFill>
                <a:prstClr val="black"/>
              </a:solidFill>
            </a:endParaRPr>
          </a:p>
          <a:p>
            <a:pPr lvl="2">
              <a:lnSpc>
                <a:spcPct val="80000"/>
              </a:lnSpc>
              <a:spcBef>
                <a:spcPct val="20000"/>
              </a:spcBef>
              <a:buClr>
                <a:srgbClr val="0BD0D9"/>
              </a:buClr>
              <a:buSzPct val="95000"/>
            </a:pPr>
            <a:r>
              <a:rPr lang="en-US" sz="2400" b="1" dirty="0" smtClean="0">
                <a:solidFill>
                  <a:prstClr val="black"/>
                </a:solidFill>
              </a:rPr>
              <a:t>F </a:t>
            </a:r>
            <a:r>
              <a:rPr lang="en-US" sz="2400" i="1" dirty="0" smtClean="0">
                <a:solidFill>
                  <a:prstClr val="black"/>
                </a:solidFill>
              </a:rPr>
              <a:t>m </a:t>
            </a:r>
            <a:r>
              <a:rPr lang="en-US" sz="2400" dirty="0" smtClean="0">
                <a:solidFill>
                  <a:prstClr val="black"/>
                </a:solidFill>
              </a:rPr>
              <a:t>+ </a:t>
            </a:r>
            <a:r>
              <a:rPr lang="en-US" sz="2400" i="1" dirty="0" smtClean="0">
                <a:solidFill>
                  <a:prstClr val="black"/>
                </a:solidFill>
              </a:rPr>
              <a:t>n </a:t>
            </a:r>
            <a:r>
              <a:rPr lang="en-US" sz="2400" dirty="0" smtClean="0">
                <a:solidFill>
                  <a:prstClr val="black"/>
                </a:solidFill>
              </a:rPr>
              <a:t>= 8</a:t>
            </a:r>
            <a:endParaRPr lang="en-US" sz="2400" i="1" dirty="0" smtClean="0">
              <a:solidFill>
                <a:prstClr val="black"/>
              </a:solidFill>
            </a:endParaRPr>
          </a:p>
          <a:p>
            <a:pPr lvl="2">
              <a:lnSpc>
                <a:spcPct val="80000"/>
              </a:lnSpc>
              <a:spcBef>
                <a:spcPct val="20000"/>
              </a:spcBef>
              <a:buClr>
                <a:srgbClr val="0BD0D9"/>
              </a:buClr>
              <a:buSzPct val="95000"/>
            </a:pPr>
            <a:r>
              <a:rPr lang="en-US" sz="2400" i="1" dirty="0" smtClean="0">
                <a:solidFill>
                  <a:prstClr val="black"/>
                </a:solidFill>
              </a:rPr>
              <a:t>    m </a:t>
            </a:r>
            <a:r>
              <a:rPr lang="en-US" sz="2400" dirty="0" smtClean="0">
                <a:solidFill>
                  <a:prstClr val="black"/>
                </a:solidFill>
              </a:rPr>
              <a:t>= 3</a:t>
            </a:r>
            <a:r>
              <a:rPr lang="en-US" sz="2400" i="1" dirty="0" smtClean="0">
                <a:solidFill>
                  <a:prstClr val="black"/>
                </a:solidFill>
              </a:rPr>
              <a:t>n </a:t>
            </a:r>
            <a:r>
              <a:rPr lang="en-US" sz="2400" dirty="0" smtClean="0">
                <a:solidFill>
                  <a:prstClr val="black"/>
                </a:solidFill>
              </a:rPr>
              <a:t>+ 54</a:t>
            </a:r>
            <a:endParaRPr lang="en-US" sz="2400" b="1" dirty="0" smtClean="0">
              <a:solidFill>
                <a:prstClr val="black"/>
              </a:solidFill>
            </a:endParaRPr>
          </a:p>
          <a:p>
            <a:pPr lvl="2">
              <a:lnSpc>
                <a:spcPct val="80000"/>
              </a:lnSpc>
              <a:spcBef>
                <a:spcPct val="20000"/>
              </a:spcBef>
              <a:buClr>
                <a:srgbClr val="0BD0D9"/>
              </a:buClr>
              <a:buSzPct val="95000"/>
            </a:pPr>
            <a:r>
              <a:rPr lang="en-US" sz="2400" b="1" dirty="0" smtClean="0">
                <a:solidFill>
                  <a:prstClr val="black"/>
                </a:solidFill>
              </a:rPr>
              <a:t>G </a:t>
            </a:r>
            <a:r>
              <a:rPr lang="en-US" sz="2400" i="1" dirty="0" smtClean="0">
                <a:solidFill>
                  <a:prstClr val="black"/>
                </a:solidFill>
              </a:rPr>
              <a:t>m </a:t>
            </a:r>
            <a:r>
              <a:rPr lang="en-US" sz="2400" dirty="0" smtClean="0">
                <a:solidFill>
                  <a:prstClr val="black"/>
                </a:solidFill>
              </a:rPr>
              <a:t>+ </a:t>
            </a:r>
            <a:r>
              <a:rPr lang="en-US" sz="2400" i="1" dirty="0" smtClean="0">
                <a:solidFill>
                  <a:prstClr val="black"/>
                </a:solidFill>
              </a:rPr>
              <a:t>n </a:t>
            </a:r>
            <a:r>
              <a:rPr lang="en-US" sz="2400" dirty="0" smtClean="0">
                <a:solidFill>
                  <a:prstClr val="black"/>
                </a:solidFill>
              </a:rPr>
              <a:t>= 8</a:t>
            </a:r>
            <a:endParaRPr lang="en-US" sz="2400" i="1" dirty="0" smtClean="0">
              <a:solidFill>
                <a:prstClr val="black"/>
              </a:solidFill>
            </a:endParaRPr>
          </a:p>
          <a:p>
            <a:pPr lvl="2">
              <a:lnSpc>
                <a:spcPct val="80000"/>
              </a:lnSpc>
              <a:spcBef>
                <a:spcPct val="20000"/>
              </a:spcBef>
              <a:buClr>
                <a:srgbClr val="0BD0D9"/>
              </a:buClr>
              <a:buSzPct val="95000"/>
            </a:pPr>
            <a:r>
              <a:rPr lang="en-US" sz="2400" i="1" dirty="0" smtClean="0">
                <a:solidFill>
                  <a:prstClr val="black"/>
                </a:solidFill>
              </a:rPr>
              <a:t>    m </a:t>
            </a:r>
            <a:r>
              <a:rPr lang="en-US" sz="2400" dirty="0" smtClean="0">
                <a:solidFill>
                  <a:prstClr val="black"/>
                </a:solidFill>
              </a:rPr>
              <a:t>= 3</a:t>
            </a:r>
            <a:r>
              <a:rPr lang="en-US" sz="2400" i="1" dirty="0" smtClean="0">
                <a:solidFill>
                  <a:prstClr val="black"/>
                </a:solidFill>
              </a:rPr>
              <a:t>n </a:t>
            </a:r>
            <a:r>
              <a:rPr lang="en-US" sz="2400" dirty="0" smtClean="0">
                <a:solidFill>
                  <a:prstClr val="black"/>
                </a:solidFill>
              </a:rPr>
              <a:t>- 54</a:t>
            </a:r>
            <a:endParaRPr lang="en-US" sz="2400" b="1" dirty="0" smtClean="0">
              <a:solidFill>
                <a:prstClr val="black"/>
              </a:solidFill>
            </a:endParaRPr>
          </a:p>
          <a:p>
            <a:pPr lvl="2">
              <a:lnSpc>
                <a:spcPct val="80000"/>
              </a:lnSpc>
              <a:spcBef>
                <a:spcPct val="20000"/>
              </a:spcBef>
              <a:buClr>
                <a:srgbClr val="0BD0D9"/>
              </a:buClr>
              <a:buSzPct val="95000"/>
            </a:pPr>
            <a:r>
              <a:rPr lang="en-US" sz="2400" b="1" dirty="0" smtClean="0">
                <a:solidFill>
                  <a:prstClr val="black"/>
                </a:solidFill>
              </a:rPr>
              <a:t>H</a:t>
            </a:r>
            <a:r>
              <a:rPr lang="en-US" sz="2400" dirty="0" smtClean="0">
                <a:solidFill>
                  <a:prstClr val="black"/>
                </a:solidFill>
              </a:rPr>
              <a:t> </a:t>
            </a:r>
            <a:r>
              <a:rPr lang="en-US" sz="2400" i="1" dirty="0" smtClean="0">
                <a:solidFill>
                  <a:prstClr val="black"/>
                </a:solidFill>
              </a:rPr>
              <a:t>m </a:t>
            </a:r>
            <a:r>
              <a:rPr lang="en-US" sz="2400" dirty="0" smtClean="0">
                <a:solidFill>
                  <a:prstClr val="black"/>
                </a:solidFill>
              </a:rPr>
              <a:t>+ </a:t>
            </a:r>
            <a:r>
              <a:rPr lang="en-US" sz="2400" i="1" dirty="0" smtClean="0">
                <a:solidFill>
                  <a:prstClr val="black"/>
                </a:solidFill>
              </a:rPr>
              <a:t>n </a:t>
            </a:r>
            <a:r>
              <a:rPr lang="en-US" sz="2400" dirty="0" smtClean="0">
                <a:solidFill>
                  <a:prstClr val="black"/>
                </a:solidFill>
              </a:rPr>
              <a:t>= 54</a:t>
            </a:r>
            <a:endParaRPr lang="en-US" sz="2400" i="1" dirty="0" smtClean="0">
              <a:solidFill>
                <a:prstClr val="black"/>
              </a:solidFill>
            </a:endParaRPr>
          </a:p>
          <a:p>
            <a:pPr lvl="2">
              <a:lnSpc>
                <a:spcPct val="80000"/>
              </a:lnSpc>
              <a:spcBef>
                <a:spcPct val="20000"/>
              </a:spcBef>
              <a:buClr>
                <a:srgbClr val="0BD0D9"/>
              </a:buClr>
              <a:buSzPct val="95000"/>
            </a:pPr>
            <a:r>
              <a:rPr lang="en-US" sz="2400" i="1" dirty="0" smtClean="0">
                <a:solidFill>
                  <a:prstClr val="black"/>
                </a:solidFill>
              </a:rPr>
              <a:t>    m </a:t>
            </a:r>
            <a:r>
              <a:rPr lang="en-US" sz="2400" dirty="0" smtClean="0">
                <a:solidFill>
                  <a:prstClr val="black"/>
                </a:solidFill>
              </a:rPr>
              <a:t>= 3</a:t>
            </a:r>
            <a:r>
              <a:rPr lang="en-US" sz="2400" i="1" dirty="0" smtClean="0">
                <a:solidFill>
                  <a:prstClr val="black"/>
                </a:solidFill>
              </a:rPr>
              <a:t>n </a:t>
            </a:r>
            <a:r>
              <a:rPr lang="en-US" sz="2400" dirty="0" smtClean="0">
                <a:solidFill>
                  <a:prstClr val="black"/>
                </a:solidFill>
              </a:rPr>
              <a:t>+ 8</a:t>
            </a:r>
            <a:endParaRPr lang="en-US" sz="2400" b="1" dirty="0" smtClean="0">
              <a:solidFill>
                <a:prstClr val="black"/>
              </a:solidFill>
            </a:endParaRPr>
          </a:p>
          <a:p>
            <a:pPr lvl="2">
              <a:lnSpc>
                <a:spcPct val="80000"/>
              </a:lnSpc>
              <a:spcBef>
                <a:spcPct val="20000"/>
              </a:spcBef>
              <a:buClr>
                <a:srgbClr val="0BD0D9"/>
              </a:buClr>
              <a:buSzPct val="95000"/>
            </a:pPr>
            <a:r>
              <a:rPr lang="en-US" sz="2400" b="1" dirty="0" smtClean="0">
                <a:solidFill>
                  <a:prstClr val="black"/>
                </a:solidFill>
              </a:rPr>
              <a:t>J </a:t>
            </a:r>
            <a:r>
              <a:rPr lang="en-US" sz="2400" i="1" dirty="0" smtClean="0">
                <a:solidFill>
                  <a:prstClr val="black"/>
                </a:solidFill>
              </a:rPr>
              <a:t>m </a:t>
            </a:r>
            <a:r>
              <a:rPr lang="en-US" sz="2400" dirty="0" smtClean="0">
                <a:solidFill>
                  <a:prstClr val="black"/>
                </a:solidFill>
              </a:rPr>
              <a:t>+ </a:t>
            </a:r>
            <a:r>
              <a:rPr lang="en-US" sz="2400" i="1" dirty="0" smtClean="0">
                <a:solidFill>
                  <a:prstClr val="black"/>
                </a:solidFill>
              </a:rPr>
              <a:t>n </a:t>
            </a:r>
            <a:r>
              <a:rPr lang="en-US" sz="2400" dirty="0" smtClean="0">
                <a:solidFill>
                  <a:prstClr val="black"/>
                </a:solidFill>
              </a:rPr>
              <a:t>= 54</a:t>
            </a:r>
            <a:endParaRPr lang="en-US" sz="2400" i="1" dirty="0" smtClean="0">
              <a:solidFill>
                <a:prstClr val="black"/>
              </a:solidFill>
            </a:endParaRPr>
          </a:p>
          <a:p>
            <a:pPr lvl="2">
              <a:lnSpc>
                <a:spcPct val="80000"/>
              </a:lnSpc>
              <a:spcBef>
                <a:spcPct val="20000"/>
              </a:spcBef>
              <a:buClr>
                <a:srgbClr val="0BD0D9"/>
              </a:buClr>
              <a:buSzPct val="95000"/>
            </a:pPr>
            <a:r>
              <a:rPr lang="en-US" sz="2400" i="1" dirty="0" smtClean="0">
                <a:solidFill>
                  <a:prstClr val="black"/>
                </a:solidFill>
              </a:rPr>
              <a:t>   m </a:t>
            </a:r>
            <a:r>
              <a:rPr lang="en-US" sz="2400" dirty="0" smtClean="0">
                <a:solidFill>
                  <a:prstClr val="black"/>
                </a:solidFill>
              </a:rPr>
              <a:t>= 3</a:t>
            </a:r>
            <a:r>
              <a:rPr lang="en-US" sz="2400" i="1" dirty="0" smtClean="0">
                <a:solidFill>
                  <a:prstClr val="black"/>
                </a:solidFill>
              </a:rPr>
              <a:t>n </a:t>
            </a:r>
            <a:r>
              <a:rPr lang="en-US" sz="2400" dirty="0" smtClean="0">
                <a:solidFill>
                  <a:prstClr val="black"/>
                </a:solidFill>
              </a:rPr>
              <a:t>- 8</a:t>
            </a:r>
            <a:endParaRPr lang="en-US" sz="2400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0"/>
            <a:ext cx="8229600" cy="704088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Examples</a:t>
            </a:r>
          </a:p>
        </p:txBody>
      </p:sp>
      <p:sp>
        <p:nvSpPr>
          <p:cNvPr id="4" name="Rectangle 3"/>
          <p:cNvSpPr/>
          <p:nvPr/>
        </p:nvSpPr>
        <p:spPr>
          <a:xfrm>
            <a:off x="304800" y="1447800"/>
            <a:ext cx="8839200" cy="53922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-274320">
              <a:lnSpc>
                <a:spcPct val="80000"/>
              </a:lnSpc>
              <a:spcBef>
                <a:spcPct val="20000"/>
              </a:spcBef>
              <a:buClr>
                <a:srgbClr val="0BD0D9"/>
              </a:buClr>
              <a:buSzPct val="95000"/>
            </a:pPr>
            <a:r>
              <a:rPr lang="en-US" sz="2400" dirty="0" smtClean="0">
                <a:solidFill>
                  <a:prstClr val="black"/>
                </a:solidFill>
                <a:latin typeface="Comic Sans MS" pitchFamily="66" charset="0"/>
              </a:rPr>
              <a:t>The student council at Jefferson High School sold a total of 220 brownies and cookies during its fund-raiser. Each brownie sold for $0.75, and each cookie sold for $0.50. The student council made $136.50 from the sales of brownies and cookies. Which system of linear equations can be used to find b, the number of brownies sold, and c, the number of cookies sold?</a:t>
            </a:r>
          </a:p>
          <a:p>
            <a:pPr marL="274320" lvl="0" indent="-274320">
              <a:lnSpc>
                <a:spcPct val="80000"/>
              </a:lnSpc>
              <a:spcBef>
                <a:spcPct val="20000"/>
              </a:spcBef>
              <a:buClr>
                <a:srgbClr val="0BD0D9"/>
              </a:buClr>
              <a:buSzPct val="95000"/>
            </a:pPr>
            <a:endParaRPr lang="en-US" b="1" dirty="0" smtClean="0">
              <a:solidFill>
                <a:prstClr val="black"/>
              </a:solidFill>
            </a:endParaRPr>
          </a:p>
          <a:p>
            <a:pPr lvl="2" indent="-246888">
              <a:lnSpc>
                <a:spcPct val="80000"/>
              </a:lnSpc>
              <a:spcBef>
                <a:spcPct val="20000"/>
              </a:spcBef>
              <a:buClr>
                <a:srgbClr val="009DD9"/>
              </a:buClr>
              <a:buSzPct val="70000"/>
            </a:pPr>
            <a:r>
              <a:rPr lang="en-US" sz="2400" b="1" dirty="0" smtClean="0">
                <a:solidFill>
                  <a:prstClr val="black"/>
                </a:solidFill>
              </a:rPr>
              <a:t>A </a:t>
            </a:r>
            <a:r>
              <a:rPr lang="en-US" sz="2400" i="1" dirty="0" smtClean="0">
                <a:solidFill>
                  <a:prstClr val="black"/>
                </a:solidFill>
              </a:rPr>
              <a:t>b </a:t>
            </a:r>
            <a:r>
              <a:rPr lang="en-US" sz="2400" dirty="0" smtClean="0">
                <a:solidFill>
                  <a:prstClr val="black"/>
                </a:solidFill>
              </a:rPr>
              <a:t>+ </a:t>
            </a:r>
            <a:r>
              <a:rPr lang="en-US" sz="2400" i="1" dirty="0" smtClean="0">
                <a:solidFill>
                  <a:prstClr val="black"/>
                </a:solidFill>
              </a:rPr>
              <a:t>c </a:t>
            </a:r>
            <a:r>
              <a:rPr lang="en-US" sz="2400" dirty="0" smtClean="0">
                <a:solidFill>
                  <a:prstClr val="black"/>
                </a:solidFill>
              </a:rPr>
              <a:t>= 220</a:t>
            </a:r>
          </a:p>
          <a:p>
            <a:pPr lvl="2" indent="-246888">
              <a:lnSpc>
                <a:spcPct val="80000"/>
              </a:lnSpc>
              <a:spcBef>
                <a:spcPct val="20000"/>
              </a:spcBef>
              <a:buClr>
                <a:srgbClr val="009DD9"/>
              </a:buClr>
              <a:buSzPct val="70000"/>
            </a:pPr>
            <a:r>
              <a:rPr lang="en-US" sz="2400" dirty="0" smtClean="0">
                <a:solidFill>
                  <a:prstClr val="black"/>
                </a:solidFill>
              </a:rPr>
              <a:t>    0.50</a:t>
            </a:r>
            <a:r>
              <a:rPr lang="en-US" sz="2400" i="1" dirty="0" smtClean="0">
                <a:solidFill>
                  <a:prstClr val="black"/>
                </a:solidFill>
              </a:rPr>
              <a:t>b </a:t>
            </a:r>
            <a:r>
              <a:rPr lang="en-US" sz="2400" dirty="0" smtClean="0">
                <a:solidFill>
                  <a:prstClr val="black"/>
                </a:solidFill>
              </a:rPr>
              <a:t>+ 0.75</a:t>
            </a:r>
            <a:r>
              <a:rPr lang="en-US" sz="2400" i="1" dirty="0" smtClean="0">
                <a:solidFill>
                  <a:prstClr val="black"/>
                </a:solidFill>
              </a:rPr>
              <a:t>c </a:t>
            </a:r>
            <a:r>
              <a:rPr lang="en-US" sz="2400" dirty="0" smtClean="0">
                <a:solidFill>
                  <a:prstClr val="black"/>
                </a:solidFill>
              </a:rPr>
              <a:t>= 136.50</a:t>
            </a:r>
            <a:endParaRPr lang="en-US" sz="2400" b="1" dirty="0" smtClean="0">
              <a:solidFill>
                <a:prstClr val="black"/>
              </a:solidFill>
            </a:endParaRPr>
          </a:p>
          <a:p>
            <a:pPr lvl="2" indent="-246888">
              <a:lnSpc>
                <a:spcPct val="80000"/>
              </a:lnSpc>
              <a:spcBef>
                <a:spcPct val="20000"/>
              </a:spcBef>
              <a:buClr>
                <a:srgbClr val="009DD9"/>
              </a:buClr>
              <a:buSzPct val="70000"/>
            </a:pPr>
            <a:r>
              <a:rPr lang="en-US" sz="2400" b="1" dirty="0" smtClean="0">
                <a:solidFill>
                  <a:prstClr val="black"/>
                </a:solidFill>
              </a:rPr>
              <a:t>B </a:t>
            </a:r>
            <a:r>
              <a:rPr lang="en-US" sz="2400" i="1" dirty="0" err="1" smtClean="0">
                <a:solidFill>
                  <a:prstClr val="black"/>
                </a:solidFill>
              </a:rPr>
              <a:t>b</a:t>
            </a:r>
            <a:r>
              <a:rPr lang="en-US" sz="2400" i="1" dirty="0" smtClean="0">
                <a:solidFill>
                  <a:prstClr val="black"/>
                </a:solidFill>
              </a:rPr>
              <a:t> </a:t>
            </a:r>
            <a:r>
              <a:rPr lang="en-US" sz="2400" dirty="0" smtClean="0">
                <a:solidFill>
                  <a:prstClr val="black"/>
                </a:solidFill>
              </a:rPr>
              <a:t>+ </a:t>
            </a:r>
            <a:r>
              <a:rPr lang="en-US" sz="2400" i="1" dirty="0" smtClean="0">
                <a:solidFill>
                  <a:prstClr val="black"/>
                </a:solidFill>
              </a:rPr>
              <a:t>c </a:t>
            </a:r>
            <a:r>
              <a:rPr lang="en-US" sz="2400" dirty="0" smtClean="0">
                <a:solidFill>
                  <a:prstClr val="black"/>
                </a:solidFill>
              </a:rPr>
              <a:t>= 136.50</a:t>
            </a:r>
          </a:p>
          <a:p>
            <a:pPr lvl="2" indent="-246888">
              <a:lnSpc>
                <a:spcPct val="80000"/>
              </a:lnSpc>
              <a:spcBef>
                <a:spcPct val="20000"/>
              </a:spcBef>
              <a:buClr>
                <a:srgbClr val="009DD9"/>
              </a:buClr>
              <a:buSzPct val="70000"/>
            </a:pPr>
            <a:r>
              <a:rPr lang="en-US" sz="2400" dirty="0" smtClean="0">
                <a:solidFill>
                  <a:prstClr val="black"/>
                </a:solidFill>
              </a:rPr>
              <a:t>    0.75</a:t>
            </a:r>
            <a:r>
              <a:rPr lang="en-US" sz="2400" i="1" dirty="0" smtClean="0">
                <a:solidFill>
                  <a:prstClr val="black"/>
                </a:solidFill>
              </a:rPr>
              <a:t>b </a:t>
            </a:r>
            <a:r>
              <a:rPr lang="en-US" sz="2400" dirty="0" smtClean="0">
                <a:solidFill>
                  <a:prstClr val="black"/>
                </a:solidFill>
              </a:rPr>
              <a:t>+ 0.50</a:t>
            </a:r>
            <a:r>
              <a:rPr lang="en-US" sz="2400" i="1" dirty="0" smtClean="0">
                <a:solidFill>
                  <a:prstClr val="black"/>
                </a:solidFill>
              </a:rPr>
              <a:t>c </a:t>
            </a:r>
            <a:r>
              <a:rPr lang="en-US" sz="2400" dirty="0" smtClean="0">
                <a:solidFill>
                  <a:prstClr val="black"/>
                </a:solidFill>
              </a:rPr>
              <a:t>= 220</a:t>
            </a:r>
            <a:endParaRPr lang="en-US" sz="2400" b="1" dirty="0" smtClean="0">
              <a:solidFill>
                <a:prstClr val="black"/>
              </a:solidFill>
            </a:endParaRPr>
          </a:p>
          <a:p>
            <a:pPr lvl="2" indent="-246888">
              <a:lnSpc>
                <a:spcPct val="80000"/>
              </a:lnSpc>
              <a:spcBef>
                <a:spcPct val="20000"/>
              </a:spcBef>
              <a:buClr>
                <a:srgbClr val="009DD9"/>
              </a:buClr>
              <a:buSzPct val="70000"/>
            </a:pPr>
            <a:r>
              <a:rPr lang="en-US" sz="2400" b="1" dirty="0" smtClean="0">
                <a:solidFill>
                  <a:prstClr val="black"/>
                </a:solidFill>
              </a:rPr>
              <a:t>C </a:t>
            </a:r>
            <a:r>
              <a:rPr lang="en-US" sz="2400" i="1" dirty="0" smtClean="0">
                <a:solidFill>
                  <a:prstClr val="black"/>
                </a:solidFill>
              </a:rPr>
              <a:t>b </a:t>
            </a:r>
            <a:r>
              <a:rPr lang="en-US" sz="2400" dirty="0" smtClean="0">
                <a:solidFill>
                  <a:prstClr val="black"/>
                </a:solidFill>
              </a:rPr>
              <a:t>+ </a:t>
            </a:r>
            <a:r>
              <a:rPr lang="en-US" sz="2400" i="1" dirty="0" smtClean="0">
                <a:solidFill>
                  <a:prstClr val="black"/>
                </a:solidFill>
              </a:rPr>
              <a:t>c </a:t>
            </a:r>
            <a:r>
              <a:rPr lang="en-US" sz="2400" dirty="0" smtClean="0">
                <a:solidFill>
                  <a:prstClr val="black"/>
                </a:solidFill>
              </a:rPr>
              <a:t>= 136.50</a:t>
            </a:r>
          </a:p>
          <a:p>
            <a:pPr lvl="2" indent="-246888">
              <a:lnSpc>
                <a:spcPct val="80000"/>
              </a:lnSpc>
              <a:spcBef>
                <a:spcPct val="20000"/>
              </a:spcBef>
              <a:buClr>
                <a:srgbClr val="009DD9"/>
              </a:buClr>
              <a:buSzPct val="70000"/>
            </a:pPr>
            <a:r>
              <a:rPr lang="en-US" sz="2400" dirty="0" smtClean="0">
                <a:solidFill>
                  <a:prstClr val="black"/>
                </a:solidFill>
              </a:rPr>
              <a:t>   0.50</a:t>
            </a:r>
            <a:r>
              <a:rPr lang="en-US" sz="2400" i="1" dirty="0" smtClean="0">
                <a:solidFill>
                  <a:prstClr val="black"/>
                </a:solidFill>
              </a:rPr>
              <a:t>b </a:t>
            </a:r>
            <a:r>
              <a:rPr lang="en-US" sz="2400" dirty="0" smtClean="0">
                <a:solidFill>
                  <a:prstClr val="black"/>
                </a:solidFill>
              </a:rPr>
              <a:t>+ 0.75</a:t>
            </a:r>
            <a:r>
              <a:rPr lang="en-US" sz="2400" i="1" dirty="0" smtClean="0">
                <a:solidFill>
                  <a:prstClr val="black"/>
                </a:solidFill>
              </a:rPr>
              <a:t>c </a:t>
            </a:r>
            <a:r>
              <a:rPr lang="en-US" sz="2400" dirty="0" smtClean="0">
                <a:solidFill>
                  <a:prstClr val="black"/>
                </a:solidFill>
              </a:rPr>
              <a:t>= 220</a:t>
            </a:r>
            <a:endParaRPr lang="en-US" sz="2400" b="1" dirty="0" smtClean="0">
              <a:solidFill>
                <a:prstClr val="black"/>
              </a:solidFill>
            </a:endParaRPr>
          </a:p>
          <a:p>
            <a:pPr lvl="2" indent="-246888">
              <a:lnSpc>
                <a:spcPct val="80000"/>
              </a:lnSpc>
              <a:spcBef>
                <a:spcPct val="20000"/>
              </a:spcBef>
              <a:buClr>
                <a:srgbClr val="009DD9"/>
              </a:buClr>
              <a:buSzPct val="70000"/>
            </a:pPr>
            <a:r>
              <a:rPr lang="en-US" sz="2400" b="1" dirty="0" smtClean="0">
                <a:solidFill>
                  <a:prstClr val="black"/>
                </a:solidFill>
              </a:rPr>
              <a:t>D</a:t>
            </a:r>
            <a:r>
              <a:rPr lang="en-US" sz="2400" dirty="0" smtClean="0">
                <a:solidFill>
                  <a:prstClr val="black"/>
                </a:solidFill>
              </a:rPr>
              <a:t> </a:t>
            </a:r>
            <a:r>
              <a:rPr lang="en-US" sz="2400" i="1" dirty="0" smtClean="0">
                <a:solidFill>
                  <a:prstClr val="black"/>
                </a:solidFill>
              </a:rPr>
              <a:t>b </a:t>
            </a:r>
            <a:r>
              <a:rPr lang="en-US" sz="2400" dirty="0" smtClean="0">
                <a:solidFill>
                  <a:prstClr val="black"/>
                </a:solidFill>
              </a:rPr>
              <a:t>+ </a:t>
            </a:r>
            <a:r>
              <a:rPr lang="en-US" sz="2400" i="1" dirty="0" smtClean="0">
                <a:solidFill>
                  <a:prstClr val="black"/>
                </a:solidFill>
              </a:rPr>
              <a:t>c </a:t>
            </a:r>
            <a:r>
              <a:rPr lang="en-US" sz="2400" dirty="0" smtClean="0">
                <a:solidFill>
                  <a:prstClr val="black"/>
                </a:solidFill>
              </a:rPr>
              <a:t>= 220</a:t>
            </a:r>
          </a:p>
          <a:p>
            <a:pPr lvl="2" indent="-246888">
              <a:lnSpc>
                <a:spcPct val="80000"/>
              </a:lnSpc>
              <a:spcBef>
                <a:spcPct val="20000"/>
              </a:spcBef>
              <a:buClr>
                <a:srgbClr val="009DD9"/>
              </a:buClr>
              <a:buSzPct val="70000"/>
            </a:pPr>
            <a:r>
              <a:rPr lang="en-US" sz="2400" dirty="0" smtClean="0">
                <a:solidFill>
                  <a:prstClr val="black"/>
                </a:solidFill>
              </a:rPr>
              <a:t>   0.75</a:t>
            </a:r>
            <a:r>
              <a:rPr lang="en-US" sz="2400" i="1" dirty="0" smtClean="0">
                <a:solidFill>
                  <a:prstClr val="black"/>
                </a:solidFill>
              </a:rPr>
              <a:t>b </a:t>
            </a:r>
            <a:r>
              <a:rPr lang="en-US" sz="2400" dirty="0" smtClean="0">
                <a:solidFill>
                  <a:prstClr val="black"/>
                </a:solidFill>
              </a:rPr>
              <a:t>+ 0.50</a:t>
            </a:r>
            <a:r>
              <a:rPr lang="en-US" sz="2400" i="1" dirty="0" smtClean="0">
                <a:solidFill>
                  <a:prstClr val="black"/>
                </a:solidFill>
              </a:rPr>
              <a:t>c </a:t>
            </a:r>
            <a:r>
              <a:rPr lang="en-US" sz="2400" dirty="0" smtClean="0">
                <a:solidFill>
                  <a:prstClr val="black"/>
                </a:solidFill>
              </a:rPr>
              <a:t>= 136.50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882872" y="2743200"/>
            <a:ext cx="5965728" cy="3505200"/>
          </a:xfrm>
          <a:prstGeom prst="rect">
            <a:avLst/>
          </a:prstGeom>
        </p:spPr>
        <p:txBody>
          <a:bodyPr wrap="none">
            <a:prstTxWarp prst="textButtonPour">
              <a:avLst/>
            </a:prstTxWarp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Thank You</a:t>
            </a:r>
            <a:endParaRPr lang="en-US" sz="14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1575</TotalTime>
  <Words>837</Words>
  <Application>Microsoft Office PowerPoint</Application>
  <PresentationFormat>On-screen Show (4:3)</PresentationFormat>
  <Paragraphs>97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Flow</vt:lpstr>
      <vt:lpstr>Slide 1</vt:lpstr>
      <vt:lpstr>Today’s Objectives</vt:lpstr>
      <vt:lpstr>Knowledge Test</vt:lpstr>
      <vt:lpstr>STEPS IN SOLVING WORD PROBLEMS WITH LINEAR ALGEBRA</vt:lpstr>
      <vt:lpstr>Setting Up System of Equation Word Problems</vt:lpstr>
      <vt:lpstr>The sum of two numbers is 36.  Their difference is 6.  Find the numbers.</vt:lpstr>
      <vt:lpstr>Slide 7</vt:lpstr>
      <vt:lpstr>The sum of two numbers is 15.  Twice one number equals 3 times the other.  Find the numbers. </vt:lpstr>
      <vt:lpstr>Slide 9</vt:lpstr>
      <vt:lpstr>The volleyball club has 41 members.  There are 3 more boys than girls.  How many girls are there? </vt:lpstr>
      <vt:lpstr>Slide 11</vt:lpstr>
      <vt:lpstr>A rectangle has a perimeter of 18 cm.  Its length is 5 cm greater than its width.  Find the dimensions.</vt:lpstr>
      <vt:lpstr>Slide 13</vt:lpstr>
      <vt:lpstr>Timmy has 180 marbles, some plain and some colored.  If there are 32 more plain marbles than colored marbles, how many colored marbles does he have?</vt:lpstr>
      <vt:lpstr>Slide 15</vt:lpstr>
      <vt:lpstr>A theater sold 900 tickets to a play.  Floor seats cost $12 each and balcony seats $10 each.  Total receipts were $9780.  How many of each type of ticket were sold? </vt:lpstr>
      <vt:lpstr>Slide 17</vt:lpstr>
      <vt:lpstr>Examples</vt:lpstr>
      <vt:lpstr>Examples</vt:lpstr>
      <vt:lpstr>Slide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General Mathematics</dc:title>
  <dc:creator>dell</dc:creator>
  <cp:lastModifiedBy>NTS</cp:lastModifiedBy>
  <cp:revision>461</cp:revision>
  <dcterms:created xsi:type="dcterms:W3CDTF">2014-04-26T07:09:13Z</dcterms:created>
  <dcterms:modified xsi:type="dcterms:W3CDTF">2014-07-01T07:49:19Z</dcterms:modified>
</cp:coreProperties>
</file>