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4"/>
  </p:notesMasterIdLst>
  <p:sldIdLst>
    <p:sldId id="256" r:id="rId2"/>
    <p:sldId id="311" r:id="rId3"/>
    <p:sldId id="400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6" r:id="rId24"/>
    <p:sldId id="421" r:id="rId25"/>
    <p:sldId id="422" r:id="rId26"/>
    <p:sldId id="427" r:id="rId27"/>
    <p:sldId id="429" r:id="rId28"/>
    <p:sldId id="430" r:id="rId29"/>
    <p:sldId id="431" r:id="rId30"/>
    <p:sldId id="432" r:id="rId31"/>
    <p:sldId id="433" r:id="rId32"/>
    <p:sldId id="30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C52211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>
        <p:scale>
          <a:sx n="66" d="100"/>
          <a:sy n="66" d="100"/>
        </p:scale>
        <p:origin x="-14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Understand the system of simultaneous linear equations.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AE37A4B-70BF-43B9-A90A-802AE3C886A0}">
      <dgm:prSet/>
      <dgm:spPr/>
      <dgm:t>
        <a:bodyPr/>
        <a:lstStyle/>
        <a:p>
          <a:pPr rtl="0"/>
          <a:r>
            <a:rPr lang="en-US" dirty="0" smtClean="0"/>
            <a:t>Solve  the system of simultaneous  linear equations involving two variables .</a:t>
          </a:r>
          <a:endParaRPr lang="en-US" dirty="0"/>
        </a:p>
      </dgm:t>
    </dgm:pt>
    <dgm:pt modelId="{0740ACF9-61DE-4DB3-9CBC-EC47BED52DF4}" type="parTrans" cxnId="{B65B1AAF-332C-46F3-8F94-67A39A1E8B07}">
      <dgm:prSet/>
      <dgm:spPr/>
      <dgm:t>
        <a:bodyPr/>
        <a:lstStyle/>
        <a:p>
          <a:endParaRPr lang="en-US"/>
        </a:p>
      </dgm:t>
    </dgm:pt>
    <dgm:pt modelId="{778D9DFF-9D60-4ED0-ACF6-68CD56F028A4}" type="sibTrans" cxnId="{B65B1AAF-332C-46F3-8F94-67A39A1E8B07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B65B1AAF-332C-46F3-8F94-67A39A1E8B07}" srcId="{1E2C499F-276F-4965-8EF3-F224D0293B1A}" destId="{EAE37A4B-70BF-43B9-A90A-802AE3C886A0}" srcOrd="1" destOrd="0" parTransId="{0740ACF9-61DE-4DB3-9CBC-EC47BED52DF4}" sibTransId="{778D9DFF-9D60-4ED0-ACF6-68CD56F028A4}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443B9DEA-1FEF-4734-8564-4172366097D8}" type="presOf" srcId="{EAE37A4B-70BF-43B9-A90A-802AE3C886A0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Understand the system of simultaneous linear equations.</a:t>
          </a:r>
          <a:endParaRPr lang="en-US" sz="3500" kern="1200" dirty="0"/>
        </a:p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Solve  the system of simultaneous  linear equations involving two variables .</a:t>
          </a:r>
          <a:endParaRPr lang="en-US" sz="35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9.wmf"/><Relationship Id="rId1" Type="http://schemas.openxmlformats.org/officeDocument/2006/relationships/image" Target="../media/image18.png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21.wmf"/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75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768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0B016-0E2C-405F-9879-706ACAEE0A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7/1/2014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9.v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12.v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9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2209800"/>
            <a:ext cx="8686800" cy="45720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2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15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400" b="1" kern="1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SIMULTANEOUS LINEAR EQUATIONS AND THEIR SOLUTION</a:t>
            </a:r>
            <a:endParaRPr kumimoji="0" lang="en-US" sz="44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533400"/>
            <a:ext cx="91440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Systems of Equations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98600"/>
            <a:ext cx="8077200" cy="5245100"/>
          </a:xfrm>
        </p:spPr>
        <p:txBody>
          <a:bodyPr>
            <a:noAutofit/>
          </a:bodyPr>
          <a:lstStyle/>
          <a:p>
            <a:pPr marL="406400" indent="-406400" defTabSz="339725" eaLnBrk="1" hangingPunct="1">
              <a:buClr>
                <a:srgbClr val="C00000"/>
              </a:buClr>
              <a:buFont typeface="Wingdings" pitchFamily="2" charset="2"/>
              <a:buChar char="v"/>
              <a:tabLst>
                <a:tab pos="1544638" algn="l"/>
              </a:tabLst>
            </a:pPr>
            <a:r>
              <a:rPr lang="en-US" sz="3600" dirty="0" smtClean="0"/>
              <a:t>A set of equations is called a </a:t>
            </a:r>
            <a:r>
              <a:rPr lang="en-US" sz="3600" b="1" dirty="0" smtClean="0"/>
              <a:t>system of equations</a:t>
            </a:r>
            <a:r>
              <a:rPr lang="en-US" sz="3600" dirty="0" smtClean="0"/>
              <a:t>.</a:t>
            </a:r>
          </a:p>
          <a:p>
            <a:pPr marL="406400" indent="-406400" defTabSz="339725" eaLnBrk="1" hangingPunct="1"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v"/>
              <a:tabLst>
                <a:tab pos="1544638" algn="l"/>
              </a:tabLst>
            </a:pPr>
            <a:r>
              <a:rPr lang="en-US" sz="3600" dirty="0" smtClean="0"/>
              <a:t>The </a:t>
            </a:r>
            <a:r>
              <a:rPr lang="en-US" sz="3600" b="1" dirty="0" smtClean="0"/>
              <a:t>solutions</a:t>
            </a:r>
            <a:r>
              <a:rPr lang="en-US" sz="3600" dirty="0" smtClean="0"/>
              <a:t> must satisfy each equation in the system.</a:t>
            </a:r>
          </a:p>
          <a:p>
            <a:pPr marL="406400" indent="-406400" defTabSz="339725" eaLnBrk="1" hangingPunct="1">
              <a:spcBef>
                <a:spcPct val="50000"/>
              </a:spcBef>
              <a:buClr>
                <a:srgbClr val="C00000"/>
              </a:buClr>
              <a:buFont typeface="Wingdings" pitchFamily="2" charset="2"/>
              <a:buChar char="v"/>
              <a:tabLst>
                <a:tab pos="1544638" algn="l"/>
              </a:tabLst>
            </a:pPr>
            <a:r>
              <a:rPr lang="en-US" sz="3600" dirty="0" smtClean="0"/>
              <a:t>If all equations in a system are linear, the system is a </a:t>
            </a:r>
            <a:r>
              <a:rPr lang="en-US" sz="3600" b="1" dirty="0" smtClean="0"/>
              <a:t>system of linear equations</a:t>
            </a:r>
            <a:r>
              <a:rPr lang="en-US" sz="3600" dirty="0" smtClean="0"/>
              <a:t>, or a </a:t>
            </a:r>
            <a:r>
              <a:rPr lang="en-US" sz="3600" b="1" dirty="0" smtClean="0"/>
              <a:t>linear system</a:t>
            </a:r>
            <a:r>
              <a:rPr lang="en-US" sz="3600" dirty="0" smtClean="0"/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sz="5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Systems of Linear Equations: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500" u="sng" dirty="0" smtClean="0"/>
              <a:t>A solution</a:t>
            </a:r>
            <a:r>
              <a:rPr lang="en-US" sz="3500" dirty="0" smtClean="0"/>
              <a:t> to a system of equations is an </a:t>
            </a:r>
            <a:r>
              <a:rPr lang="en-US" sz="3500" b="1" i="1" dirty="0" smtClean="0"/>
              <a:t>ordered pair </a:t>
            </a:r>
            <a:r>
              <a:rPr lang="en-US" sz="3500" dirty="0" smtClean="0"/>
              <a:t> that satisfy all the equations in the system.</a:t>
            </a:r>
          </a:p>
          <a:p>
            <a:pPr marL="571500" indent="-571500">
              <a:buNone/>
            </a:pPr>
            <a:endParaRPr lang="en-US" sz="3500" dirty="0" smtClean="0"/>
          </a:p>
          <a:p>
            <a:pPr marL="571500" indent="-571500">
              <a:buFont typeface="Wingdings" pitchFamily="2" charset="2"/>
              <a:buChar char="v"/>
            </a:pPr>
            <a:r>
              <a:rPr lang="en-US" sz="3500" dirty="0" smtClean="0"/>
              <a:t>A system of linear equations can have: </a:t>
            </a:r>
          </a:p>
          <a:p>
            <a:pPr marL="1120140" lvl="4" indent="-571500">
              <a:buNone/>
            </a:pPr>
            <a:r>
              <a:rPr lang="en-US" sz="3500" dirty="0" smtClean="0"/>
              <a:t>1.  Exactly one solution</a:t>
            </a:r>
          </a:p>
          <a:p>
            <a:pPr marL="1120140" lvl="4" indent="-571500">
              <a:buNone/>
            </a:pPr>
            <a:r>
              <a:rPr lang="en-US" sz="3500" dirty="0" smtClean="0"/>
              <a:t>2.  No solutions</a:t>
            </a:r>
          </a:p>
          <a:p>
            <a:pPr marL="1120140" lvl="4" indent="-571500">
              <a:buNone/>
            </a:pPr>
            <a:r>
              <a:rPr lang="en-US" sz="3500" dirty="0" smtClean="0"/>
              <a:t>3.  Infinitely many solutions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1E770A1-9119-491C-9863-9BDB4C5B8DA4}" type="slidenum">
              <a:rPr lang="en-US" smtClean="0">
                <a:latin typeface="Times New Roman" pitchFamily="18" charset="0"/>
              </a:rPr>
              <a:pPr/>
              <a:t>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06880"/>
            <a:ext cx="8229600" cy="4389120"/>
          </a:xfrm>
        </p:spPr>
        <p:txBody>
          <a:bodyPr/>
          <a:lstStyle/>
          <a:p>
            <a:pPr marL="406400" indent="-406400" eaLnBrk="1" hangingPunct="1">
              <a:buFont typeface="Wingdings" pitchFamily="2" charset="2"/>
              <a:buChar char="v"/>
            </a:pPr>
            <a:r>
              <a:rPr lang="en-US" sz="3600" dirty="0" smtClean="0"/>
              <a:t>There are four ways to </a:t>
            </a:r>
            <a:r>
              <a:rPr lang="en-US" sz="3600" b="1" dirty="0" smtClean="0"/>
              <a:t>solve systems of linear equations</a:t>
            </a:r>
            <a:r>
              <a:rPr lang="en-US" sz="3600" dirty="0" smtClean="0"/>
              <a:t>:</a:t>
            </a:r>
          </a:p>
          <a:p>
            <a:pPr marL="1371600" lvl="3" indent="-45720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1.  By graphing</a:t>
            </a:r>
          </a:p>
          <a:p>
            <a:pPr marL="1428750" lvl="3" indent="-51435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2.  By substitution</a:t>
            </a:r>
          </a:p>
          <a:p>
            <a:pPr marL="1428750" lvl="3" indent="-51435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3.  By addition (also called elimination)</a:t>
            </a:r>
          </a:p>
          <a:p>
            <a:pPr marL="1428750" lvl="3" indent="-51435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4.  By multiplication</a:t>
            </a:r>
          </a:p>
          <a:p>
            <a:pPr marL="0" indent="0" eaLnBrk="1" hangingPunct="1"/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4800" y="838200"/>
            <a:ext cx="88392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4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Systems of Linear Equations: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1096DB9-5371-4A3C-BB6E-3B5D17655548}" type="slidenum">
              <a:rPr lang="en-US" smtClean="0">
                <a:latin typeface="Times New Roman" pitchFamily="18" charset="0"/>
              </a:rPr>
              <a:pPr/>
              <a:t>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763000" cy="4343400"/>
          </a:xfrm>
        </p:spPr>
        <p:txBody>
          <a:bodyPr>
            <a:noAutofit/>
          </a:bodyPr>
          <a:lstStyle/>
          <a:p>
            <a:pPr marL="609600" indent="-609600" eaLnBrk="1" hangingPunct="1"/>
            <a:r>
              <a:rPr lang="en-US" sz="3600" b="1" dirty="0" smtClean="0"/>
              <a:t>When solving a system by graphing</a:t>
            </a:r>
            <a:r>
              <a:rPr lang="en-US" sz="3600" dirty="0" smtClean="0"/>
              <a:t>:</a:t>
            </a:r>
          </a:p>
          <a:p>
            <a:pPr marL="1524000" lvl="3" indent="-609600"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800" dirty="0" smtClean="0"/>
              <a:t>Find ordered pairs that satisfy each of the equations.</a:t>
            </a:r>
          </a:p>
          <a:p>
            <a:pPr marL="1524000" lvl="3" indent="-609600"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800" dirty="0" smtClean="0"/>
              <a:t>Plot the ordered pairs and sketch the graphs of both equations on the same axis.</a:t>
            </a:r>
          </a:p>
          <a:p>
            <a:pPr marL="1524000" lvl="3" indent="-609600">
              <a:buClr>
                <a:srgbClr val="FF0000"/>
              </a:buClr>
              <a:buSzPct val="90000"/>
              <a:buFont typeface="+mj-lt"/>
              <a:buAutoNum type="arabicPeriod"/>
            </a:pPr>
            <a:r>
              <a:rPr lang="en-US" sz="2800" dirty="0" smtClean="0"/>
              <a:t>The coordinates of the point or points of intersection of the graphs are the solution or solutions to the system of equations.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609600" algn="ctr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4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Solving Systems by Graphing: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B703400-CE32-4F81-A8FD-EF4472D556CF}" type="slidenum">
              <a:rPr lang="en-US" smtClean="0">
                <a:latin typeface="Times New Roman" pitchFamily="18" charset="0"/>
              </a:rPr>
              <a:pPr/>
              <a:t>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838200"/>
          </a:xfrm>
        </p:spPr>
        <p:txBody>
          <a:bodyPr>
            <a:noAutofit/>
          </a:bodyPr>
          <a:lstStyle/>
          <a:p>
            <a:pPr marL="0" indent="-609600" algn="ctr">
              <a:buClr>
                <a:srgbClr val="0BD0D9"/>
              </a:buClr>
              <a:buNone/>
            </a:pPr>
            <a:r>
              <a:rPr lang="en-US" sz="4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Solving Systems by Graphing: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04800" y="1600200"/>
            <a:ext cx="8534400" cy="4954588"/>
            <a:chOff x="192" y="1008"/>
            <a:chExt cx="5376" cy="3121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192" y="1008"/>
              <a:ext cx="5376" cy="1968"/>
              <a:chOff x="192" y="1008"/>
              <a:chExt cx="5376" cy="1968"/>
            </a:xfrm>
          </p:grpSpPr>
          <p:grpSp>
            <p:nvGrpSpPr>
              <p:cNvPr id="4" name="Group 23"/>
              <p:cNvGrpSpPr>
                <a:grpSpLocks/>
              </p:cNvGrpSpPr>
              <p:nvPr/>
            </p:nvGrpSpPr>
            <p:grpSpPr bwMode="auto">
              <a:xfrm>
                <a:off x="192" y="1344"/>
                <a:ext cx="5376" cy="1632"/>
                <a:chOff x="192" y="1968"/>
                <a:chExt cx="5376" cy="1632"/>
              </a:xfrm>
            </p:grpSpPr>
            <p:grpSp>
              <p:nvGrpSpPr>
                <p:cNvPr id="5" name="Group 12"/>
                <p:cNvGrpSpPr>
                  <a:grpSpLocks/>
                </p:cNvGrpSpPr>
                <p:nvPr/>
              </p:nvGrpSpPr>
              <p:grpSpPr bwMode="auto">
                <a:xfrm>
                  <a:off x="192" y="1968"/>
                  <a:ext cx="5376" cy="1632"/>
                  <a:chOff x="192" y="1968"/>
                  <a:chExt cx="5376" cy="1632"/>
                </a:xfrm>
              </p:grpSpPr>
              <p:grpSp>
                <p:nvGrpSpPr>
                  <p:cNvPr id="6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192" y="1968"/>
                    <a:ext cx="1680" cy="1632"/>
                    <a:chOff x="288" y="2064"/>
                    <a:chExt cx="1680" cy="1632"/>
                  </a:xfrm>
                </p:grpSpPr>
                <p:sp>
                  <p:nvSpPr>
                    <p:cNvPr id="13340" name="Line 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04" y="2064"/>
                      <a:ext cx="0" cy="163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341" name="Line 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8" y="3120"/>
                      <a:ext cx="16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7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064" y="1968"/>
                    <a:ext cx="1680" cy="1632"/>
                    <a:chOff x="288" y="2064"/>
                    <a:chExt cx="1680" cy="1632"/>
                  </a:xfrm>
                </p:grpSpPr>
                <p:sp>
                  <p:nvSpPr>
                    <p:cNvPr id="13338" name="Line 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04" y="2064"/>
                      <a:ext cx="0" cy="163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339" name="Line 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8" y="3120"/>
                      <a:ext cx="16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8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3888" y="1968"/>
                    <a:ext cx="1680" cy="1632"/>
                    <a:chOff x="288" y="2064"/>
                    <a:chExt cx="1680" cy="1632"/>
                  </a:xfrm>
                </p:grpSpPr>
                <p:sp>
                  <p:nvSpPr>
                    <p:cNvPr id="13336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04" y="2064"/>
                      <a:ext cx="0" cy="163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337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8" y="3120"/>
                      <a:ext cx="16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 type="triangl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3327" name="Line 13"/>
                <p:cNvSpPr>
                  <a:spLocks noChangeShapeType="1"/>
                </p:cNvSpPr>
                <p:nvPr/>
              </p:nvSpPr>
              <p:spPr bwMode="auto">
                <a:xfrm>
                  <a:off x="480" y="2256"/>
                  <a:ext cx="1200" cy="120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28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624" y="2496"/>
                  <a:ext cx="960" cy="76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29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160" y="2208"/>
                  <a:ext cx="1200" cy="912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0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400" y="2496"/>
                  <a:ext cx="1152" cy="864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1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936" y="2160"/>
                  <a:ext cx="1104" cy="1344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2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4214" y="2640"/>
                  <a:ext cx="432" cy="528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323" name="Text Box 24"/>
              <p:cNvSpPr txBox="1">
                <a:spLocks noChangeArrowheads="1"/>
              </p:cNvSpPr>
              <p:nvPr/>
            </p:nvSpPr>
            <p:spPr bwMode="auto">
              <a:xfrm>
                <a:off x="288" y="1008"/>
                <a:ext cx="139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" charset="0"/>
                  </a:rPr>
                  <a:t>Consistent</a:t>
                </a:r>
              </a:p>
            </p:txBody>
          </p:sp>
          <p:sp>
            <p:nvSpPr>
              <p:cNvPr id="13324" name="Text Box 25"/>
              <p:cNvSpPr txBox="1">
                <a:spLocks noChangeArrowheads="1"/>
              </p:cNvSpPr>
              <p:nvPr/>
            </p:nvSpPr>
            <p:spPr bwMode="auto">
              <a:xfrm>
                <a:off x="3984" y="1008"/>
                <a:ext cx="139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" charset="0"/>
                  </a:rPr>
                  <a:t>Dependent</a:t>
                </a:r>
              </a:p>
            </p:txBody>
          </p:sp>
          <p:sp>
            <p:nvSpPr>
              <p:cNvPr id="13325" name="Text Box 26"/>
              <p:cNvSpPr txBox="1">
                <a:spLocks noChangeArrowheads="1"/>
              </p:cNvSpPr>
              <p:nvPr/>
            </p:nvSpPr>
            <p:spPr bwMode="auto">
              <a:xfrm>
                <a:off x="2208" y="1008"/>
                <a:ext cx="139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>
                    <a:latin typeface="Arial" charset="0"/>
                  </a:rPr>
                  <a:t>Inconsistent</a:t>
                </a:r>
              </a:p>
            </p:txBody>
          </p:sp>
        </p:grpSp>
        <p:sp>
          <p:nvSpPr>
            <p:cNvPr id="13319" name="Text Box 28"/>
            <p:cNvSpPr txBox="1">
              <a:spLocks noChangeArrowheads="1"/>
            </p:cNvSpPr>
            <p:nvPr/>
          </p:nvSpPr>
          <p:spPr bwMode="auto">
            <a:xfrm>
              <a:off x="240" y="3024"/>
              <a:ext cx="1632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Arial" charset="0"/>
                </a:rPr>
                <a:t>One solution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" charset="0"/>
                </a:rPr>
                <a:t>Lines intersect</a:t>
              </a:r>
            </a:p>
          </p:txBody>
        </p:sp>
        <p:sp>
          <p:nvSpPr>
            <p:cNvPr id="13320" name="Text Box 29"/>
            <p:cNvSpPr txBox="1">
              <a:spLocks noChangeArrowheads="1"/>
            </p:cNvSpPr>
            <p:nvPr/>
          </p:nvSpPr>
          <p:spPr bwMode="auto">
            <a:xfrm>
              <a:off x="2064" y="3024"/>
              <a:ext cx="1632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Arial" charset="0"/>
                </a:rPr>
                <a:t>No solution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" charset="0"/>
                </a:rPr>
                <a:t>Lines are parallel</a:t>
              </a:r>
            </a:p>
          </p:txBody>
        </p:sp>
        <p:sp>
          <p:nvSpPr>
            <p:cNvPr id="13321" name="Text Box 30"/>
            <p:cNvSpPr txBox="1">
              <a:spLocks noChangeArrowheads="1"/>
            </p:cNvSpPr>
            <p:nvPr/>
          </p:nvSpPr>
          <p:spPr bwMode="auto">
            <a:xfrm>
              <a:off x="3936" y="3024"/>
              <a:ext cx="1632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Arial" charset="0"/>
                </a:rPr>
                <a:t>Infinite number of solutions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latin typeface="Arial" charset="0"/>
                </a:rPr>
                <a:t>Coincide-Same line</a:t>
              </a:r>
            </a:p>
          </p:txBody>
        </p:sp>
      </p:grpSp>
      <p:sp>
        <p:nvSpPr>
          <p:cNvPr id="13317" name="Oval 33"/>
          <p:cNvSpPr>
            <a:spLocks noChangeArrowheads="1"/>
          </p:cNvSpPr>
          <p:nvPr/>
        </p:nvSpPr>
        <p:spPr bwMode="auto">
          <a:xfrm>
            <a:off x="1712913" y="353377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2098675"/>
            <a:ext cx="8229600" cy="4759325"/>
          </a:xfrm>
        </p:spPr>
        <p:txBody>
          <a:bodyPr/>
          <a:lstStyle/>
          <a:p>
            <a:pPr marL="609600" indent="-609600" eaLnBrk="1" hangingPunct="1">
              <a:defRPr/>
            </a:pPr>
            <a:endParaRPr lang="en-US" sz="2800" dirty="0" smtClean="0"/>
          </a:p>
          <a:p>
            <a:pPr marL="609600" indent="-609600" eaLnBrk="1" hangingPunct="1">
              <a:defRPr/>
            </a:pPr>
            <a:endParaRPr lang="en-US" sz="2800" dirty="0" smtClean="0"/>
          </a:p>
          <a:p>
            <a:pPr marL="609600" indent="-609600" eaLnBrk="1" hangingPunct="1">
              <a:defRPr/>
            </a:pPr>
            <a:endParaRPr lang="en-US" sz="2800" dirty="0" smtClean="0"/>
          </a:p>
          <a:p>
            <a:pPr marL="609600" indent="-609600" eaLnBrk="1" hangingPunct="1">
              <a:defRPr/>
            </a:pPr>
            <a:endParaRPr lang="en-US" sz="2800" dirty="0" smtClean="0"/>
          </a:p>
          <a:p>
            <a:pPr marL="609600" indent="-609600" eaLnBrk="1" hangingPunct="1">
              <a:defRPr/>
            </a:pPr>
            <a:endParaRPr lang="en-US" sz="1800" dirty="0" smtClean="0"/>
          </a:p>
          <a:p>
            <a:pPr marL="609600" indent="-609600" eaLnBrk="1" hangingPunct="1"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2800" dirty="0" smtClean="0"/>
              <a:t>Three possible solutions to a linear system in two variables:</a:t>
            </a:r>
          </a:p>
          <a:p>
            <a:pPr marL="1349375" indent="-457200" eaLnBrk="1" hangingPunct="1"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sz="2400" dirty="0" smtClean="0"/>
              <a:t>One solution: coordinates of a point</a:t>
            </a:r>
          </a:p>
          <a:p>
            <a:pPr marL="1349375" indent="-457200" eaLnBrk="1" hangingPunct="1"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sz="2400" dirty="0" smtClean="0"/>
              <a:t>No solutions: </a:t>
            </a:r>
            <a:r>
              <a:rPr lang="en-US" sz="2400" b="1" dirty="0" smtClean="0"/>
              <a:t>inconsistent</a:t>
            </a:r>
            <a:r>
              <a:rPr lang="en-US" sz="2400" dirty="0" smtClean="0"/>
              <a:t> case</a:t>
            </a:r>
            <a:endParaRPr lang="en-US" sz="2400" b="1" dirty="0" smtClean="0"/>
          </a:p>
          <a:p>
            <a:pPr marL="1349375" indent="-457200" eaLnBrk="1" hangingPunct="1"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sz="2400" dirty="0" smtClean="0"/>
              <a:t>Infinitely many solutions: </a:t>
            </a:r>
            <a:r>
              <a:rPr lang="en-US" sz="2400" b="1" dirty="0" smtClean="0"/>
              <a:t>dependent</a:t>
            </a:r>
            <a:r>
              <a:rPr lang="en-US" sz="2400" dirty="0" smtClean="0"/>
              <a:t> case</a:t>
            </a:r>
          </a:p>
        </p:txBody>
      </p:sp>
      <p:pic>
        <p:nvPicPr>
          <p:cNvPr id="14340" name="Picture 62" descr="07_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5350" y="1038225"/>
            <a:ext cx="2513013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3" descr="07_01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003300"/>
            <a:ext cx="2513013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4" descr="07_01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163" y="1087438"/>
            <a:ext cx="257175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57200"/>
            <a:ext cx="9144000" cy="7413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 eaLnBrk="1" hangingPunct="1"/>
            <a:r>
              <a:rPr lang="en-US" sz="1800" dirty="0" smtClean="0"/>
              <a:t>	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Linear System in Two Variables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9AB994-84FB-4C8A-887F-9980BF1381B1}" type="slidenum">
              <a:rPr lang="en-US" smtClean="0">
                <a:latin typeface="Times New Roman" pitchFamily="18" charset="0"/>
              </a:rPr>
              <a:pPr/>
              <a:t>10</a:t>
            </a:fld>
            <a:endParaRPr lang="en-US" smtClean="0">
              <a:latin typeface="Times New Roman" pitchFamily="18" charset="0"/>
            </a:endParaRPr>
          </a:p>
        </p:txBody>
      </p:sp>
      <p:pic>
        <p:nvPicPr>
          <p:cNvPr id="5" name="Picture 64" descr="07_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425575"/>
            <a:ext cx="3276600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1524000" y="990600"/>
            <a:ext cx="30289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/>
              <a:t>2x – y = 2</a:t>
            </a:r>
          </a:p>
          <a:p>
            <a:r>
              <a:rPr lang="en-US" sz="3200" dirty="0"/>
              <a:t>x + y = -2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7200" y="2286000"/>
            <a:ext cx="25908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2x – y = 2</a:t>
            </a:r>
          </a:p>
          <a:p>
            <a:r>
              <a:rPr lang="en-US" sz="3200"/>
              <a:t> -y = -2x + 2</a:t>
            </a:r>
          </a:p>
          <a:p>
            <a:r>
              <a:rPr lang="en-US" sz="3200">
                <a:solidFill>
                  <a:srgbClr val="C00000"/>
                </a:solidFill>
              </a:rPr>
              <a:t> y = 2x – 2</a:t>
            </a:r>
          </a:p>
          <a:p>
            <a:endParaRPr lang="en-US" sz="320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7200" y="4495800"/>
            <a:ext cx="2743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x + y = -2</a:t>
            </a:r>
          </a:p>
          <a:p>
            <a:r>
              <a:rPr lang="en-US" sz="3200">
                <a:solidFill>
                  <a:srgbClr val="C00000"/>
                </a:solidFill>
              </a:rPr>
              <a:t>y = -x - 2</a:t>
            </a:r>
          </a:p>
        </p:txBody>
      </p:sp>
      <p:sp>
        <p:nvSpPr>
          <p:cNvPr id="9" name="Rectangle 8"/>
          <p:cNvSpPr/>
          <p:nvPr/>
        </p:nvSpPr>
        <p:spPr>
          <a:xfrm>
            <a:off x="4876800" y="5033963"/>
            <a:ext cx="3276600" cy="388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667000" y="6034088"/>
            <a:ext cx="510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slope, different intercept!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BC0DAEB-E5BF-4BC6-92D5-A96ED06F57EC}" type="slidenum">
              <a:rPr lang="en-US" smtClean="0">
                <a:latin typeface="Times New Roman" pitchFamily="18" charset="0"/>
              </a:rPr>
              <a:pPr/>
              <a:t>11</a:t>
            </a:fld>
            <a:endParaRPr lang="en-US" smtClean="0">
              <a:latin typeface="Times New Roman" pitchFamily="18" charset="0"/>
            </a:endParaRPr>
          </a:p>
        </p:txBody>
      </p:sp>
      <p:pic>
        <p:nvPicPr>
          <p:cNvPr id="5" name="Picture 62" descr="07_0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5863" y="762000"/>
            <a:ext cx="34575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838200" y="457200"/>
            <a:ext cx="3048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3x + 2y = 3</a:t>
            </a:r>
          </a:p>
          <a:p>
            <a:r>
              <a:rPr lang="en-US" sz="3200"/>
              <a:t>3x + 2y = -4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9600" y="2236788"/>
            <a:ext cx="3048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3x + 2y = 3</a:t>
            </a:r>
          </a:p>
          <a:p>
            <a:r>
              <a:rPr lang="en-US" sz="3200"/>
              <a:t>2y = -3x + 3</a:t>
            </a:r>
          </a:p>
          <a:p>
            <a:r>
              <a:rPr lang="en-US" sz="3200">
                <a:solidFill>
                  <a:srgbClr val="C00000"/>
                </a:solidFill>
              </a:rPr>
              <a:t>y = -3/2 x + 3/2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38200" y="4419600"/>
            <a:ext cx="3048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3x + 2y = -4</a:t>
            </a:r>
          </a:p>
          <a:p>
            <a:r>
              <a:rPr lang="en-US" sz="3200"/>
              <a:t>2y = -3x -4</a:t>
            </a:r>
          </a:p>
          <a:p>
            <a:r>
              <a:rPr lang="en-US" sz="3200">
                <a:solidFill>
                  <a:srgbClr val="C00000"/>
                </a:solidFill>
              </a:rPr>
              <a:t>y = -3/2 x - 2</a:t>
            </a:r>
          </a:p>
        </p:txBody>
      </p:sp>
      <p:sp>
        <p:nvSpPr>
          <p:cNvPr id="9" name="Rectangle 8"/>
          <p:cNvSpPr/>
          <p:nvPr/>
        </p:nvSpPr>
        <p:spPr>
          <a:xfrm>
            <a:off x="5181600" y="4724400"/>
            <a:ext cx="2743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57600" y="6024563"/>
            <a:ext cx="47958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slope, different intercept!!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3" descr="07_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8125" y="469900"/>
            <a:ext cx="3443288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984250" y="469900"/>
            <a:ext cx="2667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x – y = -3</a:t>
            </a:r>
          </a:p>
          <a:p>
            <a:r>
              <a:rPr lang="en-US" sz="3200"/>
              <a:t>2x – 2y = -6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1500" y="2286000"/>
            <a:ext cx="2971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x – y = -3</a:t>
            </a:r>
          </a:p>
          <a:p>
            <a:r>
              <a:rPr lang="en-US" sz="3200"/>
              <a:t>-y = -x – 3</a:t>
            </a:r>
          </a:p>
          <a:p>
            <a:r>
              <a:rPr lang="en-US" sz="3200">
                <a:solidFill>
                  <a:srgbClr val="C00000"/>
                </a:solidFill>
              </a:rPr>
              <a:t>y  = x + 3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25463" y="4483100"/>
            <a:ext cx="2895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2x – 2y = -6</a:t>
            </a:r>
          </a:p>
          <a:p>
            <a:r>
              <a:rPr lang="en-US" sz="3200"/>
              <a:t>-2y = -2x – 6</a:t>
            </a:r>
          </a:p>
          <a:p>
            <a:r>
              <a:rPr lang="en-US" sz="3200">
                <a:solidFill>
                  <a:srgbClr val="C00000"/>
                </a:solidFill>
              </a:rPr>
              <a:t>y = x + 3 </a:t>
            </a:r>
          </a:p>
        </p:txBody>
      </p:sp>
      <p:sp>
        <p:nvSpPr>
          <p:cNvPr id="9" name="Rectangle 8"/>
          <p:cNvSpPr/>
          <p:nvPr/>
        </p:nvSpPr>
        <p:spPr>
          <a:xfrm>
            <a:off x="5318125" y="4483100"/>
            <a:ext cx="3443288" cy="39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895600" y="6019800"/>
            <a:ext cx="601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slope, same intercept!  Same equation!!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389120"/>
          </a:xfrm>
        </p:spPr>
        <p:txBody>
          <a:bodyPr>
            <a:normAutofit lnSpcReduction="10000"/>
          </a:bodyPr>
          <a:lstStyle/>
          <a:p>
            <a:pPr marL="508000" indent="-508000" eaLnBrk="1" hangingPunct="1"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2800" dirty="0" smtClean="0"/>
              <a:t>There is a somewhat shortened way to determine </a:t>
            </a:r>
            <a:r>
              <a:rPr lang="en-US" sz="2800" i="1" dirty="0" smtClean="0"/>
              <a:t>what type</a:t>
            </a:r>
            <a:r>
              <a:rPr lang="en-US" sz="2800" dirty="0" smtClean="0"/>
              <a:t> (one solution, no solutions, infinitely many solutions) of solution exists within a system.</a:t>
            </a:r>
          </a:p>
          <a:p>
            <a:pPr marL="508000" indent="-508000" eaLnBrk="1" hangingPunct="1"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2800" dirty="0" smtClean="0"/>
              <a:t>Notice we are </a:t>
            </a:r>
            <a:r>
              <a:rPr lang="en-US" sz="2800" u="sng" dirty="0" smtClean="0"/>
              <a:t>not</a:t>
            </a:r>
            <a:r>
              <a:rPr lang="en-US" sz="2800" dirty="0" smtClean="0"/>
              <a:t> finding </a:t>
            </a:r>
            <a:r>
              <a:rPr lang="en-US" sz="2800" i="1" dirty="0" smtClean="0"/>
              <a:t>the</a:t>
            </a:r>
            <a:r>
              <a:rPr lang="en-US" sz="2800" dirty="0" smtClean="0"/>
              <a:t> solution, just </a:t>
            </a:r>
            <a:r>
              <a:rPr lang="en-US" sz="2800" i="1" dirty="0" smtClean="0"/>
              <a:t>what type</a:t>
            </a:r>
            <a:r>
              <a:rPr lang="en-US" sz="2800" dirty="0" smtClean="0"/>
              <a:t> of solution. </a:t>
            </a:r>
          </a:p>
          <a:p>
            <a:pPr marL="508000" indent="-508000" eaLnBrk="1" hangingPunct="1">
              <a:buClr>
                <a:srgbClr val="C00000"/>
              </a:buClr>
              <a:buFont typeface="Wingdings" pitchFamily="2" charset="2"/>
              <a:buChar char="v"/>
              <a:defRPr/>
            </a:pPr>
            <a:r>
              <a:rPr lang="en-US" sz="2800" dirty="0" smtClean="0"/>
              <a:t>Write the equations in slope-intercept form:  y = mx + b.</a:t>
            </a:r>
          </a:p>
          <a:p>
            <a:pPr marL="508000" indent="-508000" eaLnBrk="1" hangingPunct="1">
              <a:buClr>
                <a:srgbClr val="C00000"/>
              </a:buClr>
              <a:buNone/>
              <a:defRPr/>
            </a:pPr>
            <a:r>
              <a:rPr lang="en-US" sz="2800" dirty="0" smtClean="0"/>
              <a:t>	(i.e., solve the equations for y, remember that </a:t>
            </a:r>
            <a:br>
              <a:rPr lang="en-US" sz="2800" dirty="0" smtClean="0"/>
            </a:br>
            <a:r>
              <a:rPr lang="en-US" sz="2800" i="1" dirty="0" smtClean="0"/>
              <a:t>m = slope, b = y - intercept</a:t>
            </a:r>
            <a:r>
              <a:rPr lang="en-US" sz="2800" dirty="0" smtClean="0"/>
              <a:t>).</a:t>
            </a:r>
          </a:p>
          <a:p>
            <a:pPr marL="508000" indent="-508000" eaLnBrk="1" hangingPunct="1">
              <a:buClr>
                <a:srgbClr val="C00000"/>
              </a:buClr>
              <a:buFont typeface="Wingdings" pitchFamily="2" charset="2"/>
              <a:buChar char="v"/>
              <a:defRPr/>
            </a:pPr>
            <a:endParaRPr lang="en-US" sz="2800" dirty="0" smtClean="0"/>
          </a:p>
          <a:p>
            <a:pPr marL="0" indent="0" eaLnBrk="1" hangingPunct="1">
              <a:defRPr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882234"/>
            <a:ext cx="73913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>
                <a:srgbClr val="0BD0D9"/>
              </a:buClr>
              <a:buSzPct val="95000"/>
              <a:defRPr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Determine Without Graphing: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229600" cy="4648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C00000"/>
              </a:buClr>
              <a:buNone/>
            </a:pPr>
            <a:r>
              <a:rPr lang="en-US" sz="2800" dirty="0" smtClean="0"/>
              <a:t>Once the equations are in slope-intercept form, compare the slopes and intercepts.</a:t>
            </a:r>
          </a:p>
          <a:p>
            <a:pPr marL="347663" indent="-347663"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sz="2800" u="sng" dirty="0" smtClean="0"/>
          </a:p>
          <a:p>
            <a:pPr marL="347663" indent="-34766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b="1" u="sng" dirty="0" smtClean="0">
                <a:solidFill>
                  <a:srgbClr val="002060"/>
                </a:solidFill>
              </a:rPr>
              <a:t>One solution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/>
              <a:t>– the lines will have different slopes.</a:t>
            </a:r>
            <a:endParaRPr lang="en-US" sz="2800" u="sng" dirty="0" smtClean="0"/>
          </a:p>
          <a:p>
            <a:pPr marL="347663" indent="-34766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b="1" u="sng" dirty="0" smtClean="0">
                <a:solidFill>
                  <a:srgbClr val="002060"/>
                </a:solidFill>
              </a:rPr>
              <a:t>No solution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/>
              <a:t>– the lines will have the </a:t>
            </a:r>
            <a:r>
              <a:rPr lang="en-US" sz="2800" dirty="0" smtClean="0">
                <a:solidFill>
                  <a:srgbClr val="C00000"/>
                </a:solidFill>
              </a:rPr>
              <a:t>same slope</a:t>
            </a:r>
            <a:r>
              <a:rPr lang="en-US" sz="2800" dirty="0" smtClean="0"/>
              <a:t>, 		    but different intercepts.</a:t>
            </a:r>
            <a:endParaRPr lang="en-US" sz="2800" u="sng" dirty="0" smtClean="0"/>
          </a:p>
          <a:p>
            <a:pPr marL="347663" indent="-34766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b="1" u="sng" dirty="0" smtClean="0">
                <a:solidFill>
                  <a:srgbClr val="002060"/>
                </a:solidFill>
              </a:rPr>
              <a:t>Infinitely many solutions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/>
              <a:t>– the lines will have the  </a:t>
            </a:r>
            <a:r>
              <a:rPr lang="en-US" sz="2800" dirty="0" smtClean="0">
                <a:solidFill>
                  <a:srgbClr val="C00000"/>
                </a:solidFill>
              </a:rPr>
              <a:t>same slope and the same intercept</a:t>
            </a:r>
            <a:r>
              <a:rPr lang="en-US" sz="2800" dirty="0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4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Determine Without Graphing: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776C8C3-68C0-40D0-8F98-48788D7329B0}" type="slidenum">
              <a:rPr lang="en-US" smtClean="0">
                <a:latin typeface="Times New Roman" pitchFamily="18" charset="0"/>
              </a:rPr>
              <a:pPr/>
              <a:t>15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76800"/>
          </a:xfrm>
        </p:spPr>
        <p:txBody>
          <a:bodyPr>
            <a:noAutofit/>
          </a:bodyPr>
          <a:lstStyle/>
          <a:p>
            <a:pPr marL="290513" indent="-29051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/>
              <a:t>Given the following lines, determine what type of solution exists, </a:t>
            </a:r>
            <a:r>
              <a:rPr lang="en-US" sz="2800" b="1" dirty="0" smtClean="0"/>
              <a:t>without graphing</a:t>
            </a:r>
            <a:r>
              <a:rPr lang="en-US" sz="2800" dirty="0" smtClean="0"/>
              <a:t>.</a:t>
            </a:r>
          </a:p>
          <a:p>
            <a:pPr marL="656273" lvl="1" indent="-290513">
              <a:buClr>
                <a:srgbClr val="C00000"/>
              </a:buClr>
              <a:buNone/>
            </a:pPr>
            <a:r>
              <a:rPr lang="en-US" sz="2800" dirty="0" smtClean="0"/>
              <a:t>Equation 1:		  3x = 6y + 5</a:t>
            </a:r>
          </a:p>
          <a:p>
            <a:pPr marL="656273" lvl="1" indent="-290513">
              <a:buClr>
                <a:srgbClr val="C00000"/>
              </a:buClr>
              <a:buNone/>
            </a:pPr>
            <a:r>
              <a:rPr lang="en-US" sz="2800" dirty="0" smtClean="0"/>
              <a:t>Equation 2:		   y = (1/2)x – 3</a:t>
            </a:r>
          </a:p>
          <a:p>
            <a:pPr marL="290513" indent="-29051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/>
              <a:t>Writing each in slope-intercept form (solve for y)</a:t>
            </a:r>
          </a:p>
          <a:p>
            <a:pPr marL="656273" lvl="1" indent="-290513">
              <a:buClr>
                <a:srgbClr val="C00000"/>
              </a:buClr>
              <a:buNone/>
            </a:pPr>
            <a:r>
              <a:rPr lang="en-US" dirty="0" smtClean="0"/>
              <a:t>Equation 1:			y = (1/2)x – 5/6</a:t>
            </a:r>
          </a:p>
          <a:p>
            <a:pPr marL="656273" lvl="1" indent="-290513">
              <a:buClr>
                <a:srgbClr val="C00000"/>
              </a:buClr>
              <a:buNone/>
            </a:pPr>
            <a:r>
              <a:rPr lang="en-US" dirty="0" smtClean="0"/>
              <a:t>Equation 2:		y = (1/2)x – 3 </a:t>
            </a:r>
          </a:p>
          <a:p>
            <a:pPr marL="290513" indent="-29051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/>
              <a:t>Since the lines have the same slope but different y-intercepts, there is no solution to the system of equations.  The lines are parallel.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4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Determine Without Graphing: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5105400"/>
          </a:xfrm>
        </p:spPr>
        <p:txBody>
          <a:bodyPr>
            <a:normAutofit lnSpcReduction="10000"/>
          </a:bodyPr>
          <a:lstStyle/>
          <a:p>
            <a:pPr marL="461963" indent="-461963" eaLnBrk="1" hangingPunct="1">
              <a:buNone/>
              <a:defRPr/>
            </a:pPr>
            <a:r>
              <a:rPr lang="en-US" sz="3500" b="1" u="sng" dirty="0" smtClean="0">
                <a:solidFill>
                  <a:srgbClr val="002060"/>
                </a:solidFill>
              </a:rPr>
              <a:t>Procedure for Substitution Method</a:t>
            </a:r>
            <a:r>
              <a:rPr lang="en-US" sz="3500" b="1" dirty="0" smtClean="0">
                <a:solidFill>
                  <a:srgbClr val="002060"/>
                </a:solidFill>
              </a:rPr>
              <a:t> </a:t>
            </a:r>
          </a:p>
          <a:p>
            <a:pPr marL="682625" indent="-450850" eaLnBrk="1" hangingPunct="1"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600" dirty="0" smtClean="0"/>
              <a:t>Solve </a:t>
            </a:r>
            <a:r>
              <a:rPr lang="en-US" sz="3600" i="1" dirty="0" smtClean="0"/>
              <a:t>one</a:t>
            </a:r>
            <a:r>
              <a:rPr lang="en-US" sz="3600" dirty="0" smtClean="0"/>
              <a:t> of the equations for </a:t>
            </a:r>
            <a:r>
              <a:rPr lang="en-US" sz="3600" i="1" dirty="0" smtClean="0"/>
              <a:t>one</a:t>
            </a:r>
            <a:r>
              <a:rPr lang="en-US" sz="3600" dirty="0" smtClean="0"/>
              <a:t> of the variables.</a:t>
            </a:r>
          </a:p>
          <a:p>
            <a:pPr marL="682625" indent="-450850" eaLnBrk="1" hangingPunct="1"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600" dirty="0" smtClean="0"/>
              <a:t> Substitute the expression found in step-1 into the  other equation. </a:t>
            </a:r>
          </a:p>
          <a:p>
            <a:pPr marL="682625" indent="-450850" eaLnBrk="1" hangingPunct="1"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600" dirty="0" smtClean="0"/>
              <a:t>Now solve for the remaining variable.</a:t>
            </a:r>
          </a:p>
          <a:p>
            <a:pPr marL="682625" indent="-450850" eaLnBrk="1" hangingPunct="1"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sz="3600" dirty="0" smtClean="0"/>
              <a:t>Substitute the value from step-2 into the equation written in step-1, and solve for the remaining variable.</a:t>
            </a:r>
            <a:endParaRPr lang="en-US" sz="28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7620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461963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4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Substitution Method: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153400" cy="6096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Solve the following system of equations by substitution.</a:t>
            </a:r>
          </a:p>
          <a:p>
            <a:pPr marL="0" indent="0" eaLnBrk="1" hangingPunct="1"/>
            <a:endParaRPr lang="en-US" sz="2800" dirty="0" smtClean="0"/>
          </a:p>
          <a:p>
            <a:pPr marL="0" indent="0" eaLnBrk="1" hangingPunct="1"/>
            <a:endParaRPr lang="en-US" dirty="0" smtClean="0"/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/>
        </p:nvGraphicFramePr>
        <p:xfrm>
          <a:off x="1981200" y="2209800"/>
          <a:ext cx="1524000" cy="996950"/>
        </p:xfrm>
        <a:graphic>
          <a:graphicData uri="http://schemas.openxmlformats.org/presentationml/2006/ole">
            <p:oleObj spid="_x0000_s115714" name="Equation" r:id="rId3" imgW="660113" imgH="431613" progId="Equation.3">
              <p:embed/>
            </p:oleObj>
          </a:graphicData>
        </a:graphic>
      </p:graphicFrame>
      <p:graphicFrame>
        <p:nvGraphicFramePr>
          <p:cNvPr id="59397" name="Object 10"/>
          <p:cNvGraphicFramePr>
            <a:graphicFrameLocks noChangeAspect="1"/>
          </p:cNvGraphicFramePr>
          <p:nvPr/>
        </p:nvGraphicFramePr>
        <p:xfrm>
          <a:off x="895350" y="4114800"/>
          <a:ext cx="2000250" cy="427038"/>
        </p:xfrm>
        <a:graphic>
          <a:graphicData uri="http://schemas.openxmlformats.org/presentationml/2006/ole">
            <p:oleObj spid="_x0000_s115715" name="Equation" r:id="rId4" imgW="952087" imgH="203112" progId="Equation.3">
              <p:embed/>
            </p:oleObj>
          </a:graphicData>
        </a:graphic>
      </p:graphicFrame>
      <p:graphicFrame>
        <p:nvGraphicFramePr>
          <p:cNvPr id="59398" name="Object 11"/>
          <p:cNvGraphicFramePr>
            <a:graphicFrameLocks noChangeAspect="1"/>
          </p:cNvGraphicFramePr>
          <p:nvPr/>
        </p:nvGraphicFramePr>
        <p:xfrm>
          <a:off x="895350" y="4648200"/>
          <a:ext cx="1574800" cy="393700"/>
        </p:xfrm>
        <a:graphic>
          <a:graphicData uri="http://schemas.openxmlformats.org/presentationml/2006/ole">
            <p:oleObj spid="_x0000_s115716" name="Equation" r:id="rId5" imgW="710891" imgH="177723" progId="Equation.3">
              <p:embed/>
            </p:oleObj>
          </a:graphicData>
        </a:graphic>
      </p:graphicFrame>
      <p:graphicFrame>
        <p:nvGraphicFramePr>
          <p:cNvPr id="59399" name="Object 12"/>
          <p:cNvGraphicFramePr>
            <a:graphicFrameLocks noChangeAspect="1"/>
          </p:cNvGraphicFramePr>
          <p:nvPr/>
        </p:nvGraphicFramePr>
        <p:xfrm>
          <a:off x="895350" y="5181600"/>
          <a:ext cx="1168400" cy="409575"/>
        </p:xfrm>
        <a:graphic>
          <a:graphicData uri="http://schemas.openxmlformats.org/presentationml/2006/ole">
            <p:oleObj spid="_x0000_s115717" name="Equation" r:id="rId6" imgW="507780" imgH="177723" progId="Equation.3">
              <p:embed/>
            </p:oleObj>
          </a:graphicData>
        </a:graphic>
      </p:graphicFrame>
      <p:graphicFrame>
        <p:nvGraphicFramePr>
          <p:cNvPr id="59400" name="Object 13"/>
          <p:cNvGraphicFramePr>
            <a:graphicFrameLocks noChangeAspect="1"/>
          </p:cNvGraphicFramePr>
          <p:nvPr/>
        </p:nvGraphicFramePr>
        <p:xfrm>
          <a:off x="895350" y="5638800"/>
          <a:ext cx="977900" cy="403225"/>
        </p:xfrm>
        <a:graphic>
          <a:graphicData uri="http://schemas.openxmlformats.org/presentationml/2006/ole">
            <p:oleObj spid="_x0000_s115718" name="Equation" r:id="rId7" imgW="431425" imgH="177646" progId="Equation.3">
              <p:embed/>
            </p:oleObj>
          </a:graphicData>
        </a:graphic>
      </p:graphicFrame>
      <p:sp>
        <p:nvSpPr>
          <p:cNvPr id="59401" name="Text Box 17"/>
          <p:cNvSpPr txBox="1">
            <a:spLocks noChangeArrowheads="1"/>
          </p:cNvSpPr>
          <p:nvPr/>
        </p:nvSpPr>
        <p:spPr bwMode="auto">
          <a:xfrm>
            <a:off x="4381500" y="2209800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 dirty="0">
                <a:solidFill>
                  <a:srgbClr val="002060"/>
                </a:solidFill>
                <a:latin typeface="Arial" charset="0"/>
              </a:rPr>
              <a:t>Step 1</a:t>
            </a:r>
            <a:r>
              <a:rPr lang="en-US" b="1" dirty="0">
                <a:solidFill>
                  <a:srgbClr val="002060"/>
                </a:solidFill>
                <a:latin typeface="Arial" charset="0"/>
              </a:rPr>
              <a:t> is already completed.</a:t>
            </a:r>
          </a:p>
        </p:txBody>
      </p:sp>
      <p:sp>
        <p:nvSpPr>
          <p:cNvPr id="59402" name="Text Box 18"/>
          <p:cNvSpPr txBox="1">
            <a:spLocks noChangeArrowheads="1"/>
          </p:cNvSpPr>
          <p:nvPr/>
        </p:nvSpPr>
        <p:spPr bwMode="auto">
          <a:xfrm>
            <a:off x="457200" y="3352800"/>
            <a:ext cx="3733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 dirty="0">
                <a:solidFill>
                  <a:srgbClr val="002060"/>
                </a:solidFill>
                <a:latin typeface="Arial" charset="0"/>
              </a:rPr>
              <a:t>Step 2</a:t>
            </a:r>
            <a:r>
              <a:rPr lang="en-US" b="1" dirty="0">
                <a:solidFill>
                  <a:srgbClr val="002060"/>
                </a:solidFill>
                <a:latin typeface="Arial" charset="0"/>
              </a:rPr>
              <a:t>:Substitute x+3 into 2</a:t>
            </a:r>
            <a:r>
              <a:rPr lang="en-US" b="1" baseline="30000" dirty="0">
                <a:solidFill>
                  <a:srgbClr val="002060"/>
                </a:solidFill>
                <a:latin typeface="Arial" charset="0"/>
              </a:rPr>
              <a:t>nd</a:t>
            </a:r>
            <a:r>
              <a:rPr lang="en-US" b="1" dirty="0">
                <a:solidFill>
                  <a:srgbClr val="002060"/>
                </a:solidFill>
                <a:latin typeface="Arial" charset="0"/>
              </a:rPr>
              <a:t> equation and solve.</a:t>
            </a:r>
          </a:p>
        </p:txBody>
      </p:sp>
      <p:sp>
        <p:nvSpPr>
          <p:cNvPr id="59403" name="Text Box 19"/>
          <p:cNvSpPr txBox="1">
            <a:spLocks noChangeArrowheads="1"/>
          </p:cNvSpPr>
          <p:nvPr/>
        </p:nvSpPr>
        <p:spPr bwMode="auto">
          <a:xfrm>
            <a:off x="4343400" y="3352800"/>
            <a:ext cx="449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 dirty="0">
                <a:solidFill>
                  <a:srgbClr val="002060"/>
                </a:solidFill>
                <a:latin typeface="Arial" charset="0"/>
              </a:rPr>
              <a:t>Step 3</a:t>
            </a:r>
            <a:r>
              <a:rPr lang="en-US" b="1" dirty="0">
                <a:solidFill>
                  <a:srgbClr val="002060"/>
                </a:solidFill>
                <a:latin typeface="Arial" charset="0"/>
              </a:rPr>
              <a:t>: Substitute –4 into 1</a:t>
            </a:r>
            <a:r>
              <a:rPr lang="en-US" b="1" baseline="30000" dirty="0">
                <a:solidFill>
                  <a:srgbClr val="002060"/>
                </a:solidFill>
                <a:latin typeface="Arial" charset="0"/>
              </a:rPr>
              <a:t>st</a:t>
            </a:r>
            <a:r>
              <a:rPr lang="en-US" b="1" dirty="0">
                <a:solidFill>
                  <a:srgbClr val="002060"/>
                </a:solidFill>
                <a:latin typeface="Arial" charset="0"/>
              </a:rPr>
              <a:t> equation and solve.</a:t>
            </a:r>
          </a:p>
        </p:txBody>
      </p:sp>
      <p:graphicFrame>
        <p:nvGraphicFramePr>
          <p:cNvPr id="59404" name="Object 20"/>
          <p:cNvGraphicFramePr>
            <a:graphicFrameLocks noChangeAspect="1"/>
          </p:cNvGraphicFramePr>
          <p:nvPr/>
        </p:nvGraphicFramePr>
        <p:xfrm>
          <a:off x="5235575" y="4179888"/>
          <a:ext cx="1355725" cy="1382712"/>
        </p:xfrm>
        <a:graphic>
          <a:graphicData uri="http://schemas.openxmlformats.org/presentationml/2006/ole">
            <p:oleObj spid="_x0000_s115719" name="Equation" r:id="rId8" imgW="647700" imgH="660400" progId="Equation.3">
              <p:embed/>
            </p:oleObj>
          </a:graphicData>
        </a:graphic>
      </p:graphicFrame>
      <p:sp>
        <p:nvSpPr>
          <p:cNvPr id="59405" name="Text Box 21"/>
          <p:cNvSpPr txBox="1">
            <a:spLocks noChangeArrowheads="1"/>
          </p:cNvSpPr>
          <p:nvPr/>
        </p:nvSpPr>
        <p:spPr bwMode="auto">
          <a:xfrm>
            <a:off x="4406900" y="59436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The answer:  ( -4 , -1)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5334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461963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4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Substitution Method: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1" grpId="0"/>
      <p:bldP spid="59402" grpId="0"/>
      <p:bldP spid="59403" grpId="0"/>
      <p:bldP spid="5940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685800"/>
            <a:ext cx="83058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indent="-461963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4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Solve the system using substitution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924800" cy="4648200"/>
          </a:xfrm>
        </p:spPr>
        <p:txBody>
          <a:bodyPr/>
          <a:lstStyle/>
          <a:p>
            <a:pPr algn="ctr"/>
            <a:r>
              <a:rPr lang="en-US" dirty="0" smtClean="0"/>
              <a:t>x + y = 5</a:t>
            </a:r>
          </a:p>
          <a:p>
            <a:pPr algn="ctr"/>
            <a:r>
              <a:rPr lang="en-US" dirty="0" smtClean="0"/>
              <a:t>y = 3 + x</a:t>
            </a:r>
          </a:p>
          <a:p>
            <a:endParaRPr lang="en-US" dirty="0" smtClean="0"/>
          </a:p>
        </p:txBody>
      </p:sp>
      <p:sp>
        <p:nvSpPr>
          <p:cNvPr id="15376" name="AutoShape 16"/>
          <p:cNvSpPr>
            <a:spLocks noChangeArrowheads="1"/>
          </p:cNvSpPr>
          <p:nvPr/>
        </p:nvSpPr>
        <p:spPr bwMode="auto">
          <a:xfrm>
            <a:off x="685800" y="2654300"/>
            <a:ext cx="3810000" cy="1079500"/>
          </a:xfrm>
          <a:prstGeom prst="homePlate">
            <a:avLst>
              <a:gd name="adj" fmla="val 1136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4662488" y="2895600"/>
            <a:ext cx="3795712" cy="8382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685800" y="2654300"/>
            <a:ext cx="32766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b="1">
                <a:solidFill>
                  <a:srgbClr val="FF3300"/>
                </a:solidFill>
              </a:rPr>
              <a:t>Step 1</a:t>
            </a:r>
            <a:r>
              <a:rPr lang="en-US" b="1"/>
              <a:t>:  Solve an equation for one variable.</a:t>
            </a:r>
          </a:p>
        </p:txBody>
      </p:sp>
      <p:sp>
        <p:nvSpPr>
          <p:cNvPr id="15379" name="AutoShape 19"/>
          <p:cNvSpPr>
            <a:spLocks noChangeArrowheads="1"/>
          </p:cNvSpPr>
          <p:nvPr/>
        </p:nvSpPr>
        <p:spPr bwMode="auto">
          <a:xfrm>
            <a:off x="685800" y="3810000"/>
            <a:ext cx="3810000" cy="838200"/>
          </a:xfrm>
          <a:prstGeom prst="homePlate">
            <a:avLst>
              <a:gd name="adj" fmla="val 113636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762000" y="3886200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2</a:t>
            </a:r>
            <a:r>
              <a:rPr lang="en-US" b="1"/>
              <a:t>:  Substitute</a:t>
            </a: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4662488" y="3810000"/>
            <a:ext cx="3795712" cy="8382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4724400" y="2971800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The second equation is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already solved for y!</a:t>
            </a: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4724400" y="3886200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x + y = 5</a:t>
            </a:r>
            <a:br>
              <a:rPr lang="en-US"/>
            </a:br>
            <a:r>
              <a:rPr lang="en-US"/>
              <a:t>x + (</a:t>
            </a:r>
            <a:r>
              <a:rPr lang="en-US" b="1">
                <a:solidFill>
                  <a:srgbClr val="FF0000"/>
                </a:solidFill>
              </a:rPr>
              <a:t>3 + x</a:t>
            </a:r>
            <a:r>
              <a:rPr lang="en-US"/>
              <a:t>) = 5</a:t>
            </a:r>
          </a:p>
        </p:txBody>
      </p:sp>
      <p:sp>
        <p:nvSpPr>
          <p:cNvPr id="15384" name="AutoShape 24"/>
          <p:cNvSpPr>
            <a:spLocks noChangeArrowheads="1"/>
          </p:cNvSpPr>
          <p:nvPr/>
        </p:nvSpPr>
        <p:spPr bwMode="auto">
          <a:xfrm>
            <a:off x="685800" y="4953000"/>
            <a:ext cx="3810000" cy="838200"/>
          </a:xfrm>
          <a:prstGeom prst="homePlate">
            <a:avLst>
              <a:gd name="adj" fmla="val 113636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762000" y="5029200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3</a:t>
            </a:r>
            <a:r>
              <a:rPr lang="en-US" b="1"/>
              <a:t>:  Solve the equation.</a:t>
            </a:r>
          </a:p>
        </p:txBody>
      </p:sp>
      <p:sp>
        <p:nvSpPr>
          <p:cNvPr id="15386" name="Rectangle 26"/>
          <p:cNvSpPr>
            <a:spLocks noChangeArrowheads="1"/>
          </p:cNvSpPr>
          <p:nvPr/>
        </p:nvSpPr>
        <p:spPr bwMode="auto">
          <a:xfrm>
            <a:off x="4662488" y="4724400"/>
            <a:ext cx="3795712" cy="12954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Rectangle 27"/>
          <p:cNvSpPr>
            <a:spLocks noChangeArrowheads="1"/>
          </p:cNvSpPr>
          <p:nvPr/>
        </p:nvSpPr>
        <p:spPr bwMode="auto">
          <a:xfrm>
            <a:off x="4724400" y="4800600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2x + 3 = 5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2x = 2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>
                <a:solidFill>
                  <a:srgbClr val="FF0000"/>
                </a:solidFill>
              </a:rPr>
              <a:t>x = 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6" grpId="0" animBg="1"/>
      <p:bldP spid="15377" grpId="0" animBg="1"/>
      <p:bldP spid="15378" grpId="0" build="p"/>
      <p:bldP spid="15379" grpId="0" animBg="1"/>
      <p:bldP spid="15380" grpId="0"/>
      <p:bldP spid="15381" grpId="0" animBg="1"/>
      <p:bldP spid="15382" grpId="0"/>
      <p:bldP spid="15383" grpId="0"/>
      <p:bldP spid="15384" grpId="0" animBg="1"/>
      <p:bldP spid="15385" grpId="0"/>
      <p:bldP spid="1538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762000"/>
            <a:ext cx="83058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461963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40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Solve the system using substitution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924800" cy="4648200"/>
          </a:xfrm>
        </p:spPr>
        <p:txBody>
          <a:bodyPr/>
          <a:lstStyle/>
          <a:p>
            <a:pPr algn="ctr"/>
            <a:r>
              <a:rPr lang="en-US" smtClean="0"/>
              <a:t>x + y = 5</a:t>
            </a:r>
          </a:p>
          <a:p>
            <a:pPr algn="ctr"/>
            <a:r>
              <a:rPr lang="en-US" smtClean="0"/>
              <a:t>y = 3 + x</a:t>
            </a:r>
          </a:p>
          <a:p>
            <a:endParaRPr lang="en-US" smtClean="0"/>
          </a:p>
        </p:txBody>
      </p:sp>
      <p:sp>
        <p:nvSpPr>
          <p:cNvPr id="23556" name="AutoShape 16"/>
          <p:cNvSpPr>
            <a:spLocks noChangeArrowheads="1"/>
          </p:cNvSpPr>
          <p:nvPr/>
        </p:nvSpPr>
        <p:spPr bwMode="auto">
          <a:xfrm>
            <a:off x="685800" y="2987675"/>
            <a:ext cx="3810000" cy="1295400"/>
          </a:xfrm>
          <a:prstGeom prst="homePlate">
            <a:avLst>
              <a:gd name="adj" fmla="val 113630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17"/>
          <p:cNvSpPr>
            <a:spLocks noChangeArrowheads="1"/>
          </p:cNvSpPr>
          <p:nvPr/>
        </p:nvSpPr>
        <p:spPr bwMode="auto">
          <a:xfrm>
            <a:off x="762000" y="3292475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4</a:t>
            </a:r>
            <a:r>
              <a:rPr lang="en-US" b="1"/>
              <a:t>:  Plug back in to find the other variable.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4662488" y="2987675"/>
            <a:ext cx="3795712" cy="12954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4724400" y="2987675"/>
            <a:ext cx="3657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x + y = 5</a:t>
            </a:r>
          </a:p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(</a:t>
            </a:r>
            <a:r>
              <a:rPr lang="en-US">
                <a:solidFill>
                  <a:srgbClr val="FF0000"/>
                </a:solidFill>
              </a:rPr>
              <a:t>1</a:t>
            </a:r>
            <a:r>
              <a:rPr lang="en-US"/>
              <a:t>) + y = 5</a:t>
            </a:r>
          </a:p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>
                <a:solidFill>
                  <a:srgbClr val="FF0000"/>
                </a:solidFill>
              </a:rPr>
              <a:t>y = 4</a:t>
            </a:r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>
            <a:off x="685800" y="4549775"/>
            <a:ext cx="3810000" cy="838200"/>
          </a:xfrm>
          <a:prstGeom prst="homePlate">
            <a:avLst>
              <a:gd name="adj" fmla="val 113636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762000" y="4625975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5</a:t>
            </a:r>
            <a:r>
              <a:rPr lang="en-US" b="1"/>
              <a:t>:  Check your solution.</a:t>
            </a:r>
          </a:p>
        </p:txBody>
      </p:sp>
      <p:sp>
        <p:nvSpPr>
          <p:cNvPr id="25622" name="Rectangle 22"/>
          <p:cNvSpPr>
            <a:spLocks noChangeArrowheads="1"/>
          </p:cNvSpPr>
          <p:nvPr/>
        </p:nvSpPr>
        <p:spPr bwMode="auto">
          <a:xfrm>
            <a:off x="4662488" y="4359275"/>
            <a:ext cx="3795712" cy="12954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4724400" y="4397375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b="1">
                <a:solidFill>
                  <a:srgbClr val="FF0000"/>
                </a:solidFill>
              </a:rPr>
              <a:t>(1, 4)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(</a:t>
            </a:r>
            <a:r>
              <a:rPr lang="en-US">
                <a:solidFill>
                  <a:srgbClr val="FF0000"/>
                </a:solidFill>
              </a:rPr>
              <a:t>1</a:t>
            </a:r>
            <a:r>
              <a:rPr lang="en-US"/>
              <a:t>) + (</a:t>
            </a:r>
            <a:r>
              <a:rPr lang="en-US">
                <a:solidFill>
                  <a:srgbClr val="FF0000"/>
                </a:solidFill>
              </a:rPr>
              <a:t>4</a:t>
            </a:r>
            <a:r>
              <a:rPr lang="en-US"/>
              <a:t>) = 5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(</a:t>
            </a:r>
            <a:r>
              <a:rPr lang="en-US">
                <a:solidFill>
                  <a:srgbClr val="FF0000"/>
                </a:solidFill>
              </a:rPr>
              <a:t>4</a:t>
            </a:r>
            <a:r>
              <a:rPr lang="en-US"/>
              <a:t>) = 3 + (</a:t>
            </a:r>
            <a:r>
              <a:rPr lang="en-US">
                <a:solidFill>
                  <a:srgbClr val="FF0000"/>
                </a:solidFill>
              </a:rPr>
              <a:t>1</a:t>
            </a:r>
            <a:r>
              <a:rPr lang="en-US"/>
              <a:t>)</a:t>
            </a:r>
          </a:p>
        </p:txBody>
      </p:sp>
      <p:sp>
        <p:nvSpPr>
          <p:cNvPr id="25624" name="CorShape1"/>
          <p:cNvSpPr>
            <a:spLocks/>
          </p:cNvSpPr>
          <p:nvPr>
            <p:custDataLst>
              <p:tags r:id="rId2"/>
            </p:custDataLst>
          </p:nvPr>
        </p:nvSpPr>
        <p:spPr bwMode="auto">
          <a:xfrm rot="10800000">
            <a:off x="7594600" y="4816475"/>
            <a:ext cx="254000" cy="254000"/>
          </a:xfrm>
          <a:custGeom>
            <a:avLst/>
            <a:gdLst>
              <a:gd name="T0" fmla="*/ 2147483647 w 960"/>
              <a:gd name="T1" fmla="*/ 2147483647 h 1104"/>
              <a:gd name="T2" fmla="*/ 2147483647 w 960"/>
              <a:gd name="T3" fmla="*/ 2147483647 h 1104"/>
              <a:gd name="T4" fmla="*/ 2147483647 w 960"/>
              <a:gd name="T5" fmla="*/ 0 h 1104"/>
              <a:gd name="T6" fmla="*/ 0 w 960"/>
              <a:gd name="T7" fmla="*/ 2147483647 h 1104"/>
              <a:gd name="T8" fmla="*/ 0 w 960"/>
              <a:gd name="T9" fmla="*/ 2147483647 h 1104"/>
              <a:gd name="T10" fmla="*/ 2147483647 w 960"/>
              <a:gd name="T11" fmla="*/ 2147483647 h 1104"/>
              <a:gd name="T12" fmla="*/ 2147483647 w 960"/>
              <a:gd name="T13" fmla="*/ 2147483647 h 11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60" h="1104">
                <a:moveTo>
                  <a:pt x="816" y="672"/>
                </a:moveTo>
                <a:lnTo>
                  <a:pt x="960" y="336"/>
                </a:lnTo>
                <a:lnTo>
                  <a:pt x="576" y="0"/>
                </a:lnTo>
                <a:lnTo>
                  <a:pt x="0" y="912"/>
                </a:lnTo>
                <a:lnTo>
                  <a:pt x="0" y="1104"/>
                </a:lnTo>
                <a:lnTo>
                  <a:pt x="624" y="336"/>
                </a:lnTo>
                <a:lnTo>
                  <a:pt x="816" y="672"/>
                </a:lnTo>
                <a:close/>
              </a:path>
            </a:pathLst>
          </a:custGeom>
          <a:solidFill>
            <a:srgbClr val="00C800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25" name="CorShape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10800000">
            <a:off x="7594600" y="5232400"/>
            <a:ext cx="254000" cy="254000"/>
          </a:xfrm>
          <a:custGeom>
            <a:avLst/>
            <a:gdLst>
              <a:gd name="T0" fmla="*/ 2147483647 w 960"/>
              <a:gd name="T1" fmla="*/ 2147483647 h 1104"/>
              <a:gd name="T2" fmla="*/ 2147483647 w 960"/>
              <a:gd name="T3" fmla="*/ 2147483647 h 1104"/>
              <a:gd name="T4" fmla="*/ 2147483647 w 960"/>
              <a:gd name="T5" fmla="*/ 0 h 1104"/>
              <a:gd name="T6" fmla="*/ 0 w 960"/>
              <a:gd name="T7" fmla="*/ 2147483647 h 1104"/>
              <a:gd name="T8" fmla="*/ 0 w 960"/>
              <a:gd name="T9" fmla="*/ 2147483647 h 1104"/>
              <a:gd name="T10" fmla="*/ 2147483647 w 960"/>
              <a:gd name="T11" fmla="*/ 2147483647 h 1104"/>
              <a:gd name="T12" fmla="*/ 2147483647 w 960"/>
              <a:gd name="T13" fmla="*/ 2147483647 h 11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60" h="1104">
                <a:moveTo>
                  <a:pt x="816" y="672"/>
                </a:moveTo>
                <a:lnTo>
                  <a:pt x="960" y="336"/>
                </a:lnTo>
                <a:lnTo>
                  <a:pt x="576" y="0"/>
                </a:lnTo>
                <a:lnTo>
                  <a:pt x="0" y="912"/>
                </a:lnTo>
                <a:lnTo>
                  <a:pt x="0" y="1104"/>
                </a:lnTo>
                <a:lnTo>
                  <a:pt x="624" y="336"/>
                </a:lnTo>
                <a:lnTo>
                  <a:pt x="816" y="672"/>
                </a:lnTo>
                <a:close/>
              </a:path>
            </a:pathLst>
          </a:custGeom>
          <a:solidFill>
            <a:srgbClr val="00C800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685800" y="5654675"/>
            <a:ext cx="7696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Arial" charset="0"/>
              </a:rPr>
              <a:t>The solution is (1, 4). What do you think the answer would be if you graphed the two equations?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8" grpId="0" animBg="1"/>
      <p:bldP spid="25619" grpId="0" build="allAtOnce"/>
      <p:bldP spid="25620" grpId="0" animBg="1"/>
      <p:bldP spid="25621" grpId="0"/>
      <p:bldP spid="25622" grpId="0" animBg="1"/>
      <p:bldP spid="25623" grpId="0" build="allAtOnce"/>
      <p:bldP spid="256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914400"/>
            <a:ext cx="83058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461963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40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Solve the system using substitution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924800" cy="4648200"/>
          </a:xfrm>
        </p:spPr>
        <p:txBody>
          <a:bodyPr/>
          <a:lstStyle/>
          <a:p>
            <a:pPr algn="ctr"/>
            <a:r>
              <a:rPr lang="en-US" smtClean="0"/>
              <a:t>3y + x = 7</a:t>
            </a:r>
          </a:p>
          <a:p>
            <a:pPr algn="ctr"/>
            <a:r>
              <a:rPr lang="en-US" smtClean="0"/>
              <a:t>4x – 2y = 0</a:t>
            </a: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685800" y="3505200"/>
            <a:ext cx="3810000" cy="1143000"/>
          </a:xfrm>
          <a:prstGeom prst="homePlate">
            <a:avLst>
              <a:gd name="adj" fmla="val 1136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662488" y="3048000"/>
            <a:ext cx="3795712" cy="21336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762000" y="3810000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b="1">
                <a:solidFill>
                  <a:srgbClr val="FF3300"/>
                </a:solidFill>
              </a:rPr>
              <a:t>Step 1</a:t>
            </a:r>
            <a:r>
              <a:rPr lang="en-US" b="1"/>
              <a:t>:  Solve an equation for one variable.</a:t>
            </a:r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685800" y="5257800"/>
            <a:ext cx="3810000" cy="838200"/>
          </a:xfrm>
          <a:prstGeom prst="homePlate">
            <a:avLst>
              <a:gd name="adj" fmla="val 113636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762000" y="5334000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2</a:t>
            </a:r>
            <a:r>
              <a:rPr lang="en-US" b="1"/>
              <a:t>:  Substitute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662488" y="5257800"/>
            <a:ext cx="3795712" cy="8382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724400" y="3048000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It is easiest to solve the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first equation for x.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3y + x = 7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u="sng"/>
              <a:t>-3y         -3y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x = -3y + 7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4724400" y="5334000"/>
            <a:ext cx="3657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4x – 2y = 0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4(</a:t>
            </a:r>
            <a:r>
              <a:rPr lang="en-US">
                <a:solidFill>
                  <a:srgbClr val="FF0000"/>
                </a:solidFill>
              </a:rPr>
              <a:t>-3y + 7</a:t>
            </a:r>
            <a:r>
              <a:rPr lang="en-US"/>
              <a:t>) – 2y = 0</a:t>
            </a:r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 flipH="1">
            <a:off x="5867400" y="3886200"/>
            <a:ext cx="3048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 animBg="1"/>
      <p:bldP spid="26630" grpId="0" build="p"/>
      <p:bldP spid="26631" grpId="0" animBg="1"/>
      <p:bldP spid="26632" grpId="0"/>
      <p:bldP spid="26633" grpId="0" animBg="1"/>
      <p:bldP spid="266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algn="ctr"/>
            <a:r>
              <a:rPr lang="en-US" smtClean="0"/>
              <a:t>3y + x = 7</a:t>
            </a:r>
          </a:p>
          <a:p>
            <a:pPr algn="ctr"/>
            <a:r>
              <a:rPr lang="en-US" smtClean="0"/>
              <a:t>4x – 2y = 0</a:t>
            </a:r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685800" y="4343400"/>
            <a:ext cx="3810000" cy="1117600"/>
          </a:xfrm>
          <a:prstGeom prst="homePlate">
            <a:avLst>
              <a:gd name="adj" fmla="val 113636"/>
            </a:avLst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685800" y="4368800"/>
            <a:ext cx="3276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4</a:t>
            </a:r>
            <a:r>
              <a:rPr lang="en-US" b="1"/>
              <a:t>:  Plug back in to find the other variable.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662488" y="4129088"/>
            <a:ext cx="3795712" cy="182721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4724400" y="4127500"/>
            <a:ext cx="3733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2000"/>
              <a:t>4x – 2y = 0</a:t>
            </a:r>
          </a:p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2000"/>
              <a:t>4x – 2(</a:t>
            </a:r>
            <a:r>
              <a:rPr lang="en-US" sz="2000" b="1">
                <a:solidFill>
                  <a:srgbClr val="FF0000"/>
                </a:solidFill>
              </a:rPr>
              <a:t>2</a:t>
            </a:r>
            <a:r>
              <a:rPr lang="en-US" sz="2000"/>
              <a:t>) = 0</a:t>
            </a:r>
          </a:p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2000"/>
              <a:t>4x – 4 = 0</a:t>
            </a:r>
          </a:p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2000"/>
              <a:t>4x = 4</a:t>
            </a:r>
          </a:p>
          <a:p>
            <a:pPr marL="609600" indent="-6096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2000" b="1">
                <a:solidFill>
                  <a:srgbClr val="FF0000"/>
                </a:solidFill>
              </a:rPr>
              <a:t>x = 1</a:t>
            </a:r>
          </a:p>
        </p:txBody>
      </p:sp>
      <p:sp>
        <p:nvSpPr>
          <p:cNvPr id="25608" name="AutoShape 15"/>
          <p:cNvSpPr>
            <a:spLocks noChangeArrowheads="1"/>
          </p:cNvSpPr>
          <p:nvPr/>
        </p:nvSpPr>
        <p:spPr bwMode="auto">
          <a:xfrm>
            <a:off x="685800" y="2870200"/>
            <a:ext cx="3810000" cy="838200"/>
          </a:xfrm>
          <a:prstGeom prst="homePlate">
            <a:avLst>
              <a:gd name="adj" fmla="val 113636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Rectangle 16"/>
          <p:cNvSpPr>
            <a:spLocks noChangeArrowheads="1"/>
          </p:cNvSpPr>
          <p:nvPr/>
        </p:nvSpPr>
        <p:spPr bwMode="auto">
          <a:xfrm>
            <a:off x="762000" y="2946400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3</a:t>
            </a:r>
            <a:r>
              <a:rPr lang="en-US" b="1"/>
              <a:t>:  Solve the equation.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4662488" y="2514600"/>
            <a:ext cx="3741737" cy="155098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4724400" y="2528888"/>
            <a:ext cx="363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/>
            <a:r>
              <a:rPr lang="en-US"/>
              <a:t>-12y + 28 – 2y = 0</a:t>
            </a:r>
          </a:p>
          <a:p>
            <a:pPr marL="342900" indent="-342900" algn="ctr"/>
            <a:r>
              <a:rPr lang="en-US"/>
              <a:t>-14y + 28 = 0</a:t>
            </a:r>
          </a:p>
          <a:p>
            <a:pPr marL="342900" indent="-342900" algn="ctr"/>
            <a:r>
              <a:rPr lang="en-US"/>
              <a:t>-14y = -28</a:t>
            </a:r>
          </a:p>
          <a:p>
            <a:pPr marL="342900" indent="-342900" algn="ctr"/>
            <a:r>
              <a:rPr lang="en-US" b="1">
                <a:solidFill>
                  <a:srgbClr val="FF0000"/>
                </a:solidFill>
              </a:rPr>
              <a:t>y = 2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28600" y="533400"/>
            <a:ext cx="83058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-4619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  <a:ea typeface="+mn-ea"/>
                <a:cs typeface="+mn-cs"/>
              </a:rPr>
              <a:t>Solve the system using substitution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  <p:bldP spid="27653" grpId="0"/>
      <p:bldP spid="27654" grpId="0" animBg="1"/>
      <p:bldP spid="27655" grpId="0" build="allAtOnce"/>
      <p:bldP spid="2766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7924800" cy="4648200"/>
          </a:xfrm>
        </p:spPr>
        <p:txBody>
          <a:bodyPr/>
          <a:lstStyle/>
          <a:p>
            <a:pPr algn="ctr"/>
            <a:r>
              <a:rPr lang="en-US" dirty="0" smtClean="0"/>
              <a:t>3y + x = 7</a:t>
            </a:r>
          </a:p>
          <a:p>
            <a:pPr algn="ctr"/>
            <a:r>
              <a:rPr lang="en-US" dirty="0" smtClean="0"/>
              <a:t>4x – 2y = 0</a:t>
            </a:r>
          </a:p>
        </p:txBody>
      </p:sp>
      <p:sp>
        <p:nvSpPr>
          <p:cNvPr id="26628" name="AutoShape 8"/>
          <p:cNvSpPr>
            <a:spLocks noChangeArrowheads="1"/>
          </p:cNvSpPr>
          <p:nvPr/>
        </p:nvSpPr>
        <p:spPr bwMode="auto">
          <a:xfrm>
            <a:off x="685800" y="3200400"/>
            <a:ext cx="3810000" cy="838200"/>
          </a:xfrm>
          <a:prstGeom prst="homePlate">
            <a:avLst>
              <a:gd name="adj" fmla="val 113636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762000" y="3276600"/>
            <a:ext cx="327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en-US" b="1">
                <a:solidFill>
                  <a:srgbClr val="FF3300"/>
                </a:solidFill>
              </a:rPr>
              <a:t>Step 5</a:t>
            </a:r>
            <a:r>
              <a:rPr lang="en-US" b="1"/>
              <a:t>:  Check your solution.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4662488" y="3200400"/>
            <a:ext cx="3795712" cy="12954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4724400" y="3124200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b="1">
                <a:solidFill>
                  <a:srgbClr val="FF0000"/>
                </a:solidFill>
              </a:rPr>
              <a:t>(1, 2)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3(</a:t>
            </a:r>
            <a:r>
              <a:rPr lang="en-US">
                <a:solidFill>
                  <a:srgbClr val="FF0000"/>
                </a:solidFill>
              </a:rPr>
              <a:t>2</a:t>
            </a:r>
            <a:r>
              <a:rPr lang="en-US"/>
              <a:t>) + (</a:t>
            </a:r>
            <a:r>
              <a:rPr lang="en-US">
                <a:solidFill>
                  <a:srgbClr val="FF0000"/>
                </a:solidFill>
              </a:rPr>
              <a:t>1</a:t>
            </a:r>
            <a:r>
              <a:rPr lang="en-US"/>
              <a:t>) = 7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/>
              <a:t>4(</a:t>
            </a:r>
            <a:r>
              <a:rPr lang="en-US">
                <a:solidFill>
                  <a:srgbClr val="FF0000"/>
                </a:solidFill>
              </a:rPr>
              <a:t>1</a:t>
            </a:r>
            <a:r>
              <a:rPr lang="en-US"/>
              <a:t>) – 2(</a:t>
            </a:r>
            <a:r>
              <a:rPr lang="en-US">
                <a:solidFill>
                  <a:srgbClr val="FF0000"/>
                </a:solidFill>
              </a:rPr>
              <a:t>2</a:t>
            </a:r>
            <a:r>
              <a:rPr lang="en-US"/>
              <a:t>) = 0</a:t>
            </a:r>
          </a:p>
        </p:txBody>
      </p:sp>
      <p:sp>
        <p:nvSpPr>
          <p:cNvPr id="28684" name="CorShape1"/>
          <p:cNvSpPr>
            <a:spLocks/>
          </p:cNvSpPr>
          <p:nvPr>
            <p:custDataLst>
              <p:tags r:id="rId2"/>
            </p:custDataLst>
          </p:nvPr>
        </p:nvSpPr>
        <p:spPr bwMode="auto">
          <a:xfrm rot="10800000">
            <a:off x="7670800" y="3479800"/>
            <a:ext cx="254000" cy="254000"/>
          </a:xfrm>
          <a:custGeom>
            <a:avLst/>
            <a:gdLst>
              <a:gd name="T0" fmla="*/ 2147483647 w 960"/>
              <a:gd name="T1" fmla="*/ 2147483647 h 1104"/>
              <a:gd name="T2" fmla="*/ 2147483647 w 960"/>
              <a:gd name="T3" fmla="*/ 2147483647 h 1104"/>
              <a:gd name="T4" fmla="*/ 2147483647 w 960"/>
              <a:gd name="T5" fmla="*/ 0 h 1104"/>
              <a:gd name="T6" fmla="*/ 0 w 960"/>
              <a:gd name="T7" fmla="*/ 2147483647 h 1104"/>
              <a:gd name="T8" fmla="*/ 0 w 960"/>
              <a:gd name="T9" fmla="*/ 2147483647 h 1104"/>
              <a:gd name="T10" fmla="*/ 2147483647 w 960"/>
              <a:gd name="T11" fmla="*/ 2147483647 h 1104"/>
              <a:gd name="T12" fmla="*/ 2147483647 w 960"/>
              <a:gd name="T13" fmla="*/ 2147483647 h 11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60" h="1104">
                <a:moveTo>
                  <a:pt x="816" y="672"/>
                </a:moveTo>
                <a:lnTo>
                  <a:pt x="960" y="336"/>
                </a:lnTo>
                <a:lnTo>
                  <a:pt x="576" y="0"/>
                </a:lnTo>
                <a:lnTo>
                  <a:pt x="0" y="912"/>
                </a:lnTo>
                <a:lnTo>
                  <a:pt x="0" y="1104"/>
                </a:lnTo>
                <a:lnTo>
                  <a:pt x="624" y="336"/>
                </a:lnTo>
                <a:lnTo>
                  <a:pt x="816" y="672"/>
                </a:lnTo>
                <a:close/>
              </a:path>
            </a:pathLst>
          </a:custGeom>
          <a:solidFill>
            <a:srgbClr val="00C800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685" name="CorShape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10800000">
            <a:off x="7696200" y="3886200"/>
            <a:ext cx="254000" cy="254000"/>
          </a:xfrm>
          <a:custGeom>
            <a:avLst/>
            <a:gdLst>
              <a:gd name="T0" fmla="*/ 2147483647 w 960"/>
              <a:gd name="T1" fmla="*/ 2147483647 h 1104"/>
              <a:gd name="T2" fmla="*/ 2147483647 w 960"/>
              <a:gd name="T3" fmla="*/ 2147483647 h 1104"/>
              <a:gd name="T4" fmla="*/ 2147483647 w 960"/>
              <a:gd name="T5" fmla="*/ 0 h 1104"/>
              <a:gd name="T6" fmla="*/ 0 w 960"/>
              <a:gd name="T7" fmla="*/ 2147483647 h 1104"/>
              <a:gd name="T8" fmla="*/ 0 w 960"/>
              <a:gd name="T9" fmla="*/ 2147483647 h 1104"/>
              <a:gd name="T10" fmla="*/ 2147483647 w 960"/>
              <a:gd name="T11" fmla="*/ 2147483647 h 1104"/>
              <a:gd name="T12" fmla="*/ 2147483647 w 960"/>
              <a:gd name="T13" fmla="*/ 2147483647 h 11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60" h="1104">
                <a:moveTo>
                  <a:pt x="816" y="672"/>
                </a:moveTo>
                <a:lnTo>
                  <a:pt x="960" y="336"/>
                </a:lnTo>
                <a:lnTo>
                  <a:pt x="576" y="0"/>
                </a:lnTo>
                <a:lnTo>
                  <a:pt x="0" y="912"/>
                </a:lnTo>
                <a:lnTo>
                  <a:pt x="0" y="1104"/>
                </a:lnTo>
                <a:lnTo>
                  <a:pt x="624" y="336"/>
                </a:lnTo>
                <a:lnTo>
                  <a:pt x="816" y="672"/>
                </a:lnTo>
                <a:close/>
              </a:path>
            </a:pathLst>
          </a:custGeom>
          <a:solidFill>
            <a:srgbClr val="00C800"/>
          </a:soli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85800"/>
            <a:ext cx="83058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461963"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40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Solve the system using substitution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 animBg="1"/>
      <p:bldP spid="28683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33400" y="3276600"/>
            <a:ext cx="8382000" cy="146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534400" cy="54864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</a:rPr>
              <a:t>	</a:t>
            </a:r>
            <a:r>
              <a:rPr lang="en-US" dirty="0" smtClean="0">
                <a:solidFill>
                  <a:srgbClr val="134BFF"/>
                </a:solidFill>
                <a:latin typeface="Times New Roman" pitchFamily="18" charset="0"/>
              </a:rPr>
              <a:t>Solving Linear Systems of two variables by Method of Substitution.</a:t>
            </a: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Clr>
                <a:srgbClr val="134BFF"/>
              </a:buClr>
              <a:buNone/>
            </a:pPr>
            <a:r>
              <a:rPr lang="en-US" sz="1800" dirty="0" smtClean="0">
                <a:solidFill>
                  <a:srgbClr val="134BFF"/>
                </a:solidFill>
                <a:latin typeface="Times New Roman" pitchFamily="18" charset="0"/>
              </a:rPr>
              <a:t>Example 6: Solve the system :	 	4x + y =  5</a:t>
            </a:r>
          </a:p>
          <a:p>
            <a:pPr>
              <a:lnSpc>
                <a:spcPct val="80000"/>
              </a:lnSpc>
              <a:buClr>
                <a:srgbClr val="134BFF"/>
              </a:buClr>
              <a:buNone/>
            </a:pPr>
            <a:r>
              <a:rPr lang="en-US" sz="1800" dirty="0" smtClean="0">
                <a:solidFill>
                  <a:srgbClr val="134BFF"/>
                </a:solidFill>
                <a:latin typeface="Times New Roman" pitchFamily="18" charset="0"/>
              </a:rPr>
              <a:t>						2x  - 3y =13</a:t>
            </a:r>
          </a:p>
          <a:p>
            <a:pPr>
              <a:lnSpc>
                <a:spcPct val="80000"/>
              </a:lnSpc>
              <a:buNone/>
            </a:pPr>
            <a:r>
              <a:rPr lang="en-US" sz="2100" dirty="0" smtClean="0">
                <a:solidFill>
                  <a:schemeClr val="hlink"/>
                </a:solidFill>
                <a:latin typeface="Times New Roman" pitchFamily="18" charset="0"/>
              </a:rPr>
              <a:t>	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</a:rPr>
              <a:t>Step 1: Choose the variable y to solve for in the top equation:</a:t>
            </a:r>
          </a:p>
          <a:p>
            <a:pPr>
              <a:lnSpc>
                <a:spcPct val="80000"/>
              </a:lnSpc>
              <a:buNone/>
            </a:pPr>
            <a:r>
              <a:rPr lang="en-US" sz="2100" dirty="0" smtClean="0">
                <a:solidFill>
                  <a:srgbClr val="002060"/>
                </a:solidFill>
                <a:latin typeface="Times New Roman" pitchFamily="18" charset="0"/>
              </a:rPr>
              <a:t>			y  = -4x + 5	</a:t>
            </a:r>
          </a:p>
          <a:p>
            <a:pPr>
              <a:lnSpc>
                <a:spcPct val="80000"/>
              </a:lnSpc>
              <a:buNone/>
            </a:pPr>
            <a:r>
              <a:rPr lang="en-US" sz="2100" dirty="0" smtClean="0">
                <a:solidFill>
                  <a:srgbClr val="002060"/>
                </a:solidFill>
                <a:latin typeface="Times New Roman" pitchFamily="18" charset="0"/>
              </a:rPr>
              <a:t>	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</a:rPr>
              <a:t>Step 2: Substitute this variable into the bottom equation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</a:rPr>
              <a:t>			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</a:rPr>
              <a:t>2x - 3(-4x + 5) = 13               2x + 12x - 15 = 13</a:t>
            </a:r>
          </a:p>
          <a:p>
            <a:pPr>
              <a:lnSpc>
                <a:spcPct val="80000"/>
              </a:lnSpc>
              <a:buNone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</a:rPr>
              <a:t>	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</a:rPr>
              <a:t>Step 3: Solve the equation formed in step 2 	</a:t>
            </a:r>
          </a:p>
          <a:p>
            <a:pPr>
              <a:lnSpc>
                <a:spcPct val="80000"/>
              </a:lnSpc>
              <a:buNone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</a:rPr>
              <a:t>			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</a:rPr>
              <a:t>14x  = 28		x = 2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</a:rPr>
              <a:t>	Step 4: Substitute the result of Step 3 into either of the original equations and solve for the other value.	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</a:rPr>
              <a:t>4(2) + y = 5</a:t>
            </a:r>
          </a:p>
          <a:p>
            <a:pPr>
              <a:lnSpc>
                <a:spcPct val="80000"/>
              </a:lnSpc>
              <a:buNone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</a:rPr>
              <a:t>			y = -3</a:t>
            </a:r>
          </a:p>
          <a:p>
            <a:pPr>
              <a:lnSpc>
                <a:spcPct val="80000"/>
              </a:lnSpc>
              <a:buNone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</a:rPr>
              <a:t>			Solution Set: {(2,-3)}</a:t>
            </a:r>
            <a:endParaRPr lang="en-US" sz="1600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</a:rPr>
              <a:t>	Step 5: Check the solution and write the solution set.</a:t>
            </a:r>
          </a:p>
          <a:p>
            <a:pPr>
              <a:lnSpc>
                <a:spcPct val="80000"/>
              </a:lnSpc>
              <a:buNone/>
            </a:pPr>
            <a:r>
              <a:rPr lang="en-US" sz="2100" dirty="0" smtClean="0">
                <a:solidFill>
                  <a:srgbClr val="002060"/>
                </a:solidFill>
                <a:latin typeface="Times New Roman" pitchFamily="18" charset="0"/>
              </a:rPr>
              <a:t>		</a:t>
            </a: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4267200" y="3810000"/>
            <a:ext cx="685800" cy="0"/>
          </a:xfrm>
          <a:prstGeom prst="line">
            <a:avLst/>
          </a:prstGeom>
          <a:noFill/>
          <a:ln w="25400">
            <a:solidFill>
              <a:srgbClr val="134B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2667000" y="4648200"/>
            <a:ext cx="685800" cy="0"/>
          </a:xfrm>
          <a:prstGeom prst="line">
            <a:avLst/>
          </a:prstGeom>
          <a:noFill/>
          <a:ln w="25400">
            <a:solidFill>
              <a:srgbClr val="134B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33400" y="3276600"/>
            <a:ext cx="8382000" cy="146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915400" cy="54864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3600" dirty="0" smtClean="0">
                <a:solidFill>
                  <a:schemeClr val="hlink"/>
                </a:solidFill>
                <a:latin typeface="Times New Roman" pitchFamily="18" charset="0"/>
              </a:rPr>
              <a:t>	</a:t>
            </a:r>
            <a:r>
              <a:rPr lang="en-US" sz="40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</a:rPr>
              <a:t>Deciding whether an ordered pair is a solution of a linear system. </a:t>
            </a:r>
          </a:p>
          <a:p>
            <a:pPr>
              <a:lnSpc>
                <a:spcPct val="80000"/>
              </a:lnSpc>
              <a:buNone/>
            </a:pPr>
            <a:r>
              <a:rPr lang="en-US" sz="2400" dirty="0" smtClean="0">
                <a:solidFill>
                  <a:schemeClr val="hlink"/>
                </a:solidFill>
                <a:latin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</a:rPr>
              <a:t>The solution set of a linear system of equations contains all ordered pairs that satisfy all the equations at the same time. </a:t>
            </a:r>
            <a:endParaRPr lang="en-US" sz="40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300" dirty="0" smtClean="0">
                <a:solidFill>
                  <a:srgbClr val="134BFF"/>
                </a:solidFill>
                <a:latin typeface="Times New Roman" pitchFamily="18" charset="0"/>
              </a:rPr>
              <a:t>Example 1: Is the ordered pair a solution of the given system?</a:t>
            </a:r>
            <a:r>
              <a:rPr lang="en-US" sz="2300" dirty="0" smtClean="0">
                <a:solidFill>
                  <a:srgbClr val="FE2CF9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en-US" sz="2300" dirty="0" smtClean="0">
                <a:solidFill>
                  <a:srgbClr val="FE2CF9"/>
                </a:solidFill>
                <a:latin typeface="Times New Roman" pitchFamily="18" charset="0"/>
              </a:rPr>
              <a:t>		</a:t>
            </a:r>
            <a:r>
              <a:rPr lang="en-US" sz="2300" dirty="0" smtClean="0">
                <a:solidFill>
                  <a:srgbClr val="134BFF"/>
                </a:solidFill>
                <a:latin typeface="Times New Roman" pitchFamily="18" charset="0"/>
              </a:rPr>
              <a:t>2x + y = -6	</a:t>
            </a:r>
            <a:r>
              <a:rPr lang="en-US" sz="1800" b="1" dirty="0" smtClean="0">
                <a:solidFill>
                  <a:srgbClr val="FE2CF9"/>
                </a:solidFill>
                <a:latin typeface="Times New Roman" pitchFamily="18" charset="0"/>
              </a:rPr>
              <a:t>Substitute the ordered pair into each equation</a:t>
            </a:r>
            <a:r>
              <a:rPr lang="en-US" sz="1800" dirty="0" smtClean="0">
                <a:solidFill>
                  <a:srgbClr val="FE2CF9"/>
                </a:solidFill>
                <a:latin typeface="Times New Roman" pitchFamily="18" charset="0"/>
              </a:rPr>
              <a:t>.</a:t>
            </a:r>
            <a:endParaRPr lang="en-US" sz="1800" dirty="0" smtClean="0">
              <a:solidFill>
                <a:srgbClr val="134BFF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300" dirty="0" smtClean="0">
                <a:solidFill>
                  <a:srgbClr val="134BFF"/>
                </a:solidFill>
                <a:latin typeface="Times New Roman" pitchFamily="18" charset="0"/>
              </a:rPr>
              <a:t>		x + 3y = 2	</a:t>
            </a:r>
            <a:r>
              <a:rPr lang="en-US" sz="1800" b="1" dirty="0" smtClean="0">
                <a:solidFill>
                  <a:srgbClr val="FE2CF9"/>
                </a:solidFill>
                <a:latin typeface="Times New Roman" pitchFamily="18" charset="0"/>
              </a:rPr>
              <a:t>Both equations must be satisfied.</a:t>
            </a:r>
          </a:p>
          <a:p>
            <a:pPr>
              <a:lnSpc>
                <a:spcPct val="80000"/>
              </a:lnSpc>
              <a:buNone/>
            </a:pPr>
            <a:endParaRPr lang="en-US" sz="2300" dirty="0" smtClean="0">
              <a:solidFill>
                <a:srgbClr val="134BFF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300" dirty="0" smtClean="0">
                <a:solidFill>
                  <a:srgbClr val="134BFF"/>
                </a:solidFill>
                <a:latin typeface="Times New Roman" pitchFamily="18" charset="0"/>
              </a:rPr>
              <a:t>		</a:t>
            </a:r>
            <a:r>
              <a:rPr lang="en-US" sz="2300" dirty="0" smtClean="0">
                <a:solidFill>
                  <a:srgbClr val="C00000"/>
                </a:solidFill>
                <a:latin typeface="Times New Roman" pitchFamily="18" charset="0"/>
              </a:rPr>
              <a:t>A)</a:t>
            </a:r>
            <a:r>
              <a:rPr lang="en-US" sz="2300" dirty="0" smtClean="0">
                <a:solidFill>
                  <a:srgbClr val="134BFF"/>
                </a:solidFill>
                <a:latin typeface="Times New Roman" pitchFamily="18" charset="0"/>
              </a:rPr>
              <a:t> (-4, 2)			</a:t>
            </a:r>
            <a:r>
              <a:rPr lang="en-US" sz="2300" dirty="0" smtClean="0">
                <a:solidFill>
                  <a:srgbClr val="C00000"/>
                </a:solidFill>
                <a:latin typeface="Times New Roman" pitchFamily="18" charset="0"/>
              </a:rPr>
              <a:t>B)</a:t>
            </a:r>
            <a:r>
              <a:rPr lang="en-US" sz="2300" dirty="0" smtClean="0">
                <a:solidFill>
                  <a:srgbClr val="134BFF"/>
                </a:solidFill>
                <a:latin typeface="Times New Roman" pitchFamily="18" charset="0"/>
              </a:rPr>
              <a:t> (3, -12)</a:t>
            </a:r>
          </a:p>
          <a:p>
            <a:pPr>
              <a:lnSpc>
                <a:spcPct val="80000"/>
              </a:lnSpc>
              <a:buNone/>
            </a:pPr>
            <a:r>
              <a:rPr lang="en-US" sz="2300" dirty="0" smtClean="0">
                <a:solidFill>
                  <a:srgbClr val="134BFF"/>
                </a:solidFill>
                <a:latin typeface="Times New Roman" pitchFamily="18" charset="0"/>
              </a:rPr>
              <a:t>		</a:t>
            </a:r>
            <a:r>
              <a:rPr lang="en-US" sz="2300" dirty="0" smtClean="0">
                <a:latin typeface="Times New Roman" pitchFamily="18" charset="0"/>
              </a:rPr>
              <a:t>2(-4) + 2 = -6			2(3) + (-12) = -6</a:t>
            </a:r>
          </a:p>
          <a:p>
            <a:pPr>
              <a:lnSpc>
                <a:spcPct val="80000"/>
              </a:lnSpc>
              <a:buNone/>
            </a:pPr>
            <a:r>
              <a:rPr lang="en-US" sz="2300" dirty="0" smtClean="0">
                <a:latin typeface="Times New Roman" pitchFamily="18" charset="0"/>
              </a:rPr>
              <a:t>		</a:t>
            </a:r>
            <a:r>
              <a:rPr lang="en-US" sz="2100" dirty="0" smtClean="0">
                <a:latin typeface="Times New Roman" pitchFamily="18" charset="0"/>
              </a:rPr>
              <a:t>(-4) + 3(2) = 2			  (3) + 3(-12) = 2</a:t>
            </a:r>
          </a:p>
          <a:p>
            <a:pPr>
              <a:lnSpc>
                <a:spcPct val="80000"/>
              </a:lnSpc>
              <a:buNone/>
            </a:pPr>
            <a:r>
              <a:rPr lang="en-US" sz="2300" b="1" dirty="0" smtClean="0">
                <a:latin typeface="Times New Roman" pitchFamily="18" charset="0"/>
              </a:rPr>
              <a:t>		-6 = -6				     -6 = -6				 2 = 2	        			    -33 </a:t>
            </a:r>
            <a:r>
              <a:rPr lang="en-US" sz="2300" b="1" dirty="0" smtClean="0">
                <a:latin typeface="Times New Roman" pitchFamily="18" charset="0"/>
                <a:sym typeface="Symbol" pitchFamily="18" charset="2"/>
              </a:rPr>
              <a:t> -6</a:t>
            </a:r>
            <a:r>
              <a:rPr lang="en-US" sz="2300" b="1" dirty="0" smtClean="0"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en-US" sz="2300" b="1" dirty="0" smtClean="0">
                <a:latin typeface="Times New Roman" pitchFamily="18" charset="0"/>
                <a:sym typeface="Symbol" pitchFamily="18" charset="2"/>
              </a:rPr>
              <a:t>		 Yes				      No</a:t>
            </a:r>
            <a:endParaRPr lang="en-US" sz="2300" b="1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300" b="1" dirty="0" smtClean="0">
              <a:solidFill>
                <a:srgbClr val="7030A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19137"/>
            <a:ext cx="9144000" cy="500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marL="274320" indent="-461963" algn="ctr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3200" dirty="0" smtClean="0"/>
              <a:t>	</a:t>
            </a:r>
            <a:r>
              <a:rPr lang="en-US" sz="4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Substitution Method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163" y="1216024"/>
            <a:ext cx="8135937" cy="5641975"/>
          </a:xfrm>
        </p:spPr>
        <p:txBody>
          <a:bodyPr/>
          <a:lstStyle/>
          <a:p>
            <a:pPr marL="609600" indent="-609600" eaLnBrk="1" hangingPunct="1">
              <a:spcBef>
                <a:spcPct val="0"/>
              </a:spcBef>
              <a:buNone/>
              <a:tabLst>
                <a:tab pos="1544638" algn="l"/>
              </a:tabLst>
            </a:pPr>
            <a:r>
              <a:rPr lang="en-US" sz="2800" b="1" dirty="0" smtClean="0"/>
              <a:t>Example	</a:t>
            </a:r>
            <a:r>
              <a:rPr lang="en-US" sz="2800" dirty="0" smtClean="0"/>
              <a:t>Solve the system.</a:t>
            </a:r>
            <a:endParaRPr lang="en-US" sz="2800" dirty="0" smtClean="0">
              <a:cs typeface="Times New Roman" pitchFamily="18" charset="0"/>
            </a:endParaRPr>
          </a:p>
          <a:p>
            <a:pPr marL="609600" indent="-609600" eaLnBrk="1" hangingPunct="1">
              <a:spcBef>
                <a:spcPct val="0"/>
              </a:spcBef>
              <a:tabLst>
                <a:tab pos="1544638" algn="l"/>
              </a:tabLst>
            </a:pPr>
            <a:endParaRPr lang="en-US" sz="2800" dirty="0" smtClean="0">
              <a:cs typeface="Times New Roman" pitchFamily="18" charset="0"/>
            </a:endParaRPr>
          </a:p>
          <a:p>
            <a:pPr marL="609600" indent="-609600" eaLnBrk="1" hangingPunct="1">
              <a:spcBef>
                <a:spcPct val="0"/>
              </a:spcBef>
              <a:tabLst>
                <a:tab pos="1544638" algn="l"/>
              </a:tabLst>
            </a:pPr>
            <a:endParaRPr lang="en-US" sz="2800" dirty="0" smtClean="0">
              <a:cs typeface="Times New Roman" pitchFamily="18" charset="0"/>
            </a:endParaRPr>
          </a:p>
          <a:p>
            <a:pPr marL="609600" indent="-609600" eaLnBrk="1" hangingPunct="1">
              <a:spcBef>
                <a:spcPct val="0"/>
              </a:spcBef>
              <a:tabLst>
                <a:tab pos="1544638" algn="l"/>
              </a:tabLst>
            </a:pPr>
            <a:endParaRPr lang="en-US" sz="2800" b="1" dirty="0" smtClean="0"/>
          </a:p>
          <a:p>
            <a:pPr marL="609600" indent="-609600" eaLnBrk="1" hangingPunct="1">
              <a:spcBef>
                <a:spcPct val="0"/>
              </a:spcBef>
              <a:buNone/>
              <a:tabLst>
                <a:tab pos="1544638" algn="l"/>
              </a:tabLst>
            </a:pPr>
            <a:r>
              <a:rPr lang="en-US" sz="2800" b="1" dirty="0" smtClean="0"/>
              <a:t>Solution	</a:t>
            </a:r>
            <a:endParaRPr lang="en-US" sz="2800" dirty="0" smtClean="0"/>
          </a:p>
        </p:txBody>
      </p:sp>
      <p:graphicFrame>
        <p:nvGraphicFramePr>
          <p:cNvPr id="2050" name="Object 60"/>
          <p:cNvGraphicFramePr>
            <a:graphicFrameLocks noChangeAspect="1"/>
          </p:cNvGraphicFramePr>
          <p:nvPr/>
        </p:nvGraphicFramePr>
        <p:xfrm>
          <a:off x="704850" y="3416300"/>
          <a:ext cx="2844800" cy="3365500"/>
        </p:xfrm>
        <a:graphic>
          <a:graphicData uri="http://schemas.openxmlformats.org/presentationml/2006/ole">
            <p:oleObj spid="_x0000_s116738" name="Equation" r:id="rId3" imgW="2844800" imgH="3365500" progId="Equation.3">
              <p:embed/>
            </p:oleObj>
          </a:graphicData>
        </a:graphic>
      </p:graphicFrame>
      <p:sp>
        <p:nvSpPr>
          <p:cNvPr id="2054" name="Text Box 61"/>
          <p:cNvSpPr txBox="1">
            <a:spLocks noChangeArrowheads="1"/>
          </p:cNvSpPr>
          <p:nvPr/>
        </p:nvSpPr>
        <p:spPr bwMode="auto">
          <a:xfrm>
            <a:off x="4248150" y="3049588"/>
            <a:ext cx="351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Solve </a:t>
            </a:r>
            <a:r>
              <a:rPr lang="en-US" b="1">
                <a:solidFill>
                  <a:schemeClr val="tx2"/>
                </a:solidFill>
              </a:rPr>
              <a:t>(2)</a:t>
            </a:r>
            <a:r>
              <a:rPr lang="en-US">
                <a:solidFill>
                  <a:schemeClr val="tx2"/>
                </a:solidFill>
              </a:rPr>
              <a:t> for </a:t>
            </a:r>
            <a:r>
              <a:rPr lang="en-US" i="1">
                <a:solidFill>
                  <a:schemeClr val="tx2"/>
                </a:solidFill>
              </a:rPr>
              <a:t>y</a:t>
            </a:r>
            <a:r>
              <a:rPr lang="en-US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055" name="Text Box 62"/>
          <p:cNvSpPr txBox="1">
            <a:spLocks noChangeArrowheads="1"/>
          </p:cNvSpPr>
          <p:nvPr/>
        </p:nvSpPr>
        <p:spPr bwMode="auto">
          <a:xfrm>
            <a:off x="4243388" y="3559175"/>
            <a:ext cx="351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Substitute </a:t>
            </a:r>
            <a:r>
              <a:rPr lang="en-US" i="1">
                <a:solidFill>
                  <a:schemeClr val="tx2"/>
                </a:solidFill>
              </a:rPr>
              <a:t>y</a:t>
            </a:r>
            <a:r>
              <a:rPr lang="en-US">
                <a:solidFill>
                  <a:schemeClr val="tx2"/>
                </a:solidFill>
              </a:rPr>
              <a:t> = </a:t>
            </a:r>
            <a:r>
              <a:rPr lang="en-US" i="1">
                <a:solidFill>
                  <a:schemeClr val="tx2"/>
                </a:solidFill>
              </a:rPr>
              <a:t>x </a:t>
            </a:r>
            <a:r>
              <a:rPr lang="en-US">
                <a:solidFill>
                  <a:schemeClr val="tx2"/>
                </a:solidFill>
              </a:rPr>
              <a:t>+ 3 in </a:t>
            </a:r>
            <a:r>
              <a:rPr lang="en-US" b="1">
                <a:solidFill>
                  <a:schemeClr val="tx2"/>
                </a:solidFill>
              </a:rPr>
              <a:t>(1)</a:t>
            </a:r>
            <a:r>
              <a:rPr lang="en-US">
                <a:solidFill>
                  <a:schemeClr val="tx2"/>
                </a:solidFill>
              </a:rPr>
              <a:t>.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2056" name="Text Box 63"/>
          <p:cNvSpPr txBox="1">
            <a:spLocks noChangeArrowheads="1"/>
          </p:cNvSpPr>
          <p:nvPr/>
        </p:nvSpPr>
        <p:spPr bwMode="auto">
          <a:xfrm>
            <a:off x="4252913" y="4025900"/>
            <a:ext cx="351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Solve for </a:t>
            </a:r>
            <a:r>
              <a:rPr lang="en-US" i="1">
                <a:solidFill>
                  <a:schemeClr val="tx2"/>
                </a:solidFill>
              </a:rPr>
              <a:t>x</a:t>
            </a:r>
            <a:r>
              <a:rPr lang="en-US">
                <a:solidFill>
                  <a:schemeClr val="tx2"/>
                </a:solidFill>
              </a:rPr>
              <a:t>.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2057" name="Text Box 64"/>
          <p:cNvSpPr txBox="1">
            <a:spLocks noChangeArrowheads="1"/>
          </p:cNvSpPr>
          <p:nvPr/>
        </p:nvSpPr>
        <p:spPr bwMode="auto">
          <a:xfrm>
            <a:off x="4238625" y="5540375"/>
            <a:ext cx="3700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Substitute </a:t>
            </a:r>
            <a:r>
              <a:rPr lang="en-US" i="1">
                <a:solidFill>
                  <a:schemeClr val="tx2"/>
                </a:solidFill>
              </a:rPr>
              <a:t>x </a:t>
            </a:r>
            <a:r>
              <a:rPr lang="en-US">
                <a:solidFill>
                  <a:schemeClr val="tx2"/>
                </a:solidFill>
              </a:rPr>
              <a:t>= 1 in </a:t>
            </a:r>
            <a:r>
              <a:rPr lang="en-US" i="1">
                <a:solidFill>
                  <a:schemeClr val="tx2"/>
                </a:solidFill>
              </a:rPr>
              <a:t>y</a:t>
            </a:r>
            <a:r>
              <a:rPr lang="en-US">
                <a:solidFill>
                  <a:schemeClr val="tx2"/>
                </a:solidFill>
              </a:rPr>
              <a:t> = </a:t>
            </a:r>
            <a:r>
              <a:rPr lang="en-US" i="1">
                <a:solidFill>
                  <a:schemeClr val="tx2"/>
                </a:solidFill>
              </a:rPr>
              <a:t>x </a:t>
            </a:r>
            <a:r>
              <a:rPr lang="en-US">
                <a:solidFill>
                  <a:schemeClr val="tx2"/>
                </a:solidFill>
              </a:rPr>
              <a:t>+ 3. </a:t>
            </a:r>
          </a:p>
        </p:txBody>
      </p:sp>
      <p:sp>
        <p:nvSpPr>
          <p:cNvPr id="2058" name="Text Box 65"/>
          <p:cNvSpPr txBox="1">
            <a:spLocks noChangeArrowheads="1"/>
          </p:cNvSpPr>
          <p:nvPr/>
        </p:nvSpPr>
        <p:spPr bwMode="auto">
          <a:xfrm>
            <a:off x="4233863" y="6021388"/>
            <a:ext cx="3700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Solution set: {(1, 4)}</a:t>
            </a:r>
          </a:p>
        </p:txBody>
      </p:sp>
      <p:graphicFrame>
        <p:nvGraphicFramePr>
          <p:cNvPr id="2051" name="Object 68"/>
          <p:cNvGraphicFramePr>
            <a:graphicFrameLocks noChangeAspect="1"/>
          </p:cNvGraphicFramePr>
          <p:nvPr/>
        </p:nvGraphicFramePr>
        <p:xfrm>
          <a:off x="3430588" y="1878013"/>
          <a:ext cx="2284412" cy="957262"/>
        </p:xfrm>
        <a:graphic>
          <a:graphicData uri="http://schemas.openxmlformats.org/presentationml/2006/ole">
            <p:oleObj spid="_x0000_s116739" name="Equation" r:id="rId4" imgW="2184400" imgH="914400" progId="Equation.3">
              <p:embed/>
            </p:oleObj>
          </a:graphicData>
        </a:graphic>
      </p:graphicFrame>
      <p:sp>
        <p:nvSpPr>
          <p:cNvPr id="2059" name="Text Box 69"/>
          <p:cNvSpPr txBox="1">
            <a:spLocks noChangeArrowheads="1"/>
          </p:cNvSpPr>
          <p:nvPr/>
        </p:nvSpPr>
        <p:spPr bwMode="auto">
          <a:xfrm>
            <a:off x="5962650" y="1800225"/>
            <a:ext cx="827088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(1)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chemeClr val="tx2"/>
                </a:solidFill>
              </a:rPr>
              <a:t>(2)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533400" y="3276600"/>
            <a:ext cx="8382000" cy="146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53340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</a:rPr>
              <a:t>	</a:t>
            </a:r>
            <a:r>
              <a:rPr lang="en-US" dirty="0" smtClean="0">
                <a:solidFill>
                  <a:srgbClr val="134BFF"/>
                </a:solidFill>
                <a:latin typeface="Times New Roman" pitchFamily="18" charset="0"/>
              </a:rPr>
              <a:t>Solving Linear Systems of two variables by Method of Substitution.</a:t>
            </a:r>
            <a:r>
              <a:rPr lang="en-US" dirty="0" smtClean="0">
                <a:solidFill>
                  <a:schemeClr val="hlink"/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Clr>
                <a:srgbClr val="134BFF"/>
              </a:buClr>
              <a:buNone/>
            </a:pPr>
            <a:r>
              <a:rPr lang="en-US" sz="1800" dirty="0" smtClean="0">
                <a:solidFill>
                  <a:srgbClr val="134BFF"/>
                </a:solidFill>
                <a:latin typeface="Times New Roman" pitchFamily="18" charset="0"/>
              </a:rPr>
              <a:t>Example 7: </a:t>
            </a:r>
          </a:p>
          <a:p>
            <a:pPr>
              <a:lnSpc>
                <a:spcPct val="80000"/>
              </a:lnSpc>
              <a:buClr>
                <a:srgbClr val="134BFF"/>
              </a:buClr>
              <a:buNone/>
            </a:pPr>
            <a:r>
              <a:rPr lang="en-US" sz="1800" dirty="0" smtClean="0">
                <a:solidFill>
                  <a:srgbClr val="134BFF"/>
                </a:solidFill>
                <a:latin typeface="Times New Roman" pitchFamily="18" charset="0"/>
              </a:rPr>
              <a:t>Solve the system :	 	</a:t>
            </a:r>
            <a:r>
              <a:rPr lang="en-US" sz="2100" dirty="0" smtClean="0">
                <a:solidFill>
                  <a:schemeClr val="hlink"/>
                </a:solidFill>
                <a:latin typeface="Times New Roman" pitchFamily="18" charset="0"/>
              </a:rPr>
              <a:t>	</a:t>
            </a:r>
            <a:r>
              <a:rPr lang="en-US" sz="2100" dirty="0" smtClean="0">
                <a:solidFill>
                  <a:srgbClr val="134BFF"/>
                </a:solidFill>
                <a:latin typeface="Times New Roman" pitchFamily="18" charset="0"/>
              </a:rPr>
              <a:t>	</a:t>
            </a:r>
          </a:p>
          <a:p>
            <a:pPr>
              <a:lnSpc>
                <a:spcPct val="80000"/>
              </a:lnSpc>
              <a:buNone/>
            </a:pPr>
            <a:endParaRPr lang="en-US" sz="2100" dirty="0" smtClean="0">
              <a:solidFill>
                <a:srgbClr val="134BFF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en-US" sz="2100" dirty="0" smtClean="0">
              <a:solidFill>
                <a:srgbClr val="134BFF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en-US" sz="2100" dirty="0" smtClean="0">
              <a:solidFill>
                <a:srgbClr val="134BFF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spcBef>
                <a:spcPct val="50000"/>
              </a:spcBef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	 	y = -2x  + 2 </a:t>
            </a:r>
            <a:r>
              <a:rPr lang="en-US" sz="2000" dirty="0" smtClean="0">
                <a:solidFill>
                  <a:srgbClr val="134B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		             -2x + 5(-2x + 2) = 22          		</a:t>
            </a:r>
            <a:r>
              <a:rPr lang="en-US" sz="2000" dirty="0" smtClean="0">
                <a:solidFill>
                  <a:srgbClr val="134BFF"/>
                </a:solidFill>
                <a:latin typeface="Times New Roman" pitchFamily="18" charset="0"/>
                <a:cs typeface="Times New Roman" pitchFamily="18" charset="0"/>
              </a:rPr>
              <a:t>-2x - 10x + 10 = 22</a:t>
            </a:r>
          </a:p>
          <a:p>
            <a:pPr>
              <a:spcBef>
                <a:spcPct val="50000"/>
              </a:spcBef>
              <a:buNone/>
            </a:pPr>
            <a:r>
              <a:rPr lang="en-US" sz="2000" dirty="0" smtClean="0">
                <a:solidFill>
                  <a:srgbClr val="134BFF"/>
                </a:solidFill>
                <a:latin typeface="Times New Roman" pitchFamily="18" charset="0"/>
                <a:cs typeface="Times New Roman" pitchFamily="18" charset="0"/>
              </a:rPr>
              <a:t>					-12x = 12</a:t>
            </a:r>
          </a:p>
          <a:p>
            <a:pPr>
              <a:spcBef>
                <a:spcPct val="0"/>
              </a:spcBef>
              <a:buNone/>
            </a:pPr>
            <a:r>
              <a:rPr lang="en-US" sz="2000" dirty="0" smtClean="0">
                <a:solidFill>
                  <a:srgbClr val="134BFF"/>
                </a:solidFill>
                <a:latin typeface="Times New Roman" pitchFamily="18" charset="0"/>
                <a:cs typeface="Times New Roman" pitchFamily="18" charset="0"/>
              </a:rPr>
              <a:t>					     x = -1	2(-1) + y = 2</a:t>
            </a:r>
          </a:p>
          <a:p>
            <a:pPr>
              <a:spcBef>
                <a:spcPct val="0"/>
              </a:spcBef>
              <a:buNone/>
            </a:pPr>
            <a:r>
              <a:rPr lang="en-US" sz="2000" dirty="0" smtClean="0">
                <a:solidFill>
                  <a:srgbClr val="134BFF"/>
                </a:solidFill>
                <a:latin typeface="Times New Roman" pitchFamily="18" charset="0"/>
                <a:cs typeface="Times New Roman" pitchFamily="18" charset="0"/>
              </a:rPr>
              <a:t>							            y = 4</a:t>
            </a:r>
          </a:p>
          <a:p>
            <a:pPr>
              <a:spcBef>
                <a:spcPct val="0"/>
              </a:spcBef>
              <a:buNone/>
            </a:pPr>
            <a:r>
              <a:rPr lang="en-US" sz="2000" dirty="0" smtClean="0">
                <a:solidFill>
                  <a:srgbClr val="134BFF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Solution Set: {(-1,4)}	</a:t>
            </a:r>
            <a:r>
              <a:rPr lang="en-US" sz="2000" dirty="0" smtClean="0">
                <a:solidFill>
                  <a:srgbClr val="134BFF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2738438" y="2795588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2295525" y="2349500"/>
          <a:ext cx="5999163" cy="1747838"/>
        </p:xfrm>
        <a:graphic>
          <a:graphicData uri="http://schemas.openxmlformats.org/presentationml/2006/ole">
            <p:oleObj spid="_x0000_s117762" name="Equation" r:id="rId4" imgW="3657600" imgH="1066800" progId="">
              <p:embed/>
            </p:oleObj>
          </a:graphicData>
        </a:graphic>
      </p:graphicFrame>
      <p:sp>
        <p:nvSpPr>
          <p:cNvPr id="3079" name="Line 8"/>
          <p:cNvSpPr>
            <a:spLocks noChangeShapeType="1"/>
          </p:cNvSpPr>
          <p:nvPr/>
        </p:nvSpPr>
        <p:spPr bwMode="auto">
          <a:xfrm>
            <a:off x="4648200" y="4876800"/>
            <a:ext cx="1066800" cy="0"/>
          </a:xfrm>
          <a:prstGeom prst="line">
            <a:avLst/>
          </a:prstGeom>
          <a:noFill/>
          <a:ln w="25400">
            <a:solidFill>
              <a:srgbClr val="134BFF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PQuestion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04088"/>
            <a:ext cx="8229600" cy="591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74320" indent="-461963" algn="ctr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36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Practice Questions</a:t>
            </a:r>
          </a:p>
        </p:txBody>
      </p:sp>
      <p:sp>
        <p:nvSpPr>
          <p:cNvPr id="33795" name="Text Box 72"/>
          <p:cNvSpPr txBox="1">
            <a:spLocks noChangeArrowheads="1"/>
          </p:cNvSpPr>
          <p:nvPr/>
        </p:nvSpPr>
        <p:spPr bwMode="auto">
          <a:xfrm>
            <a:off x="533400" y="1330404"/>
            <a:ext cx="3048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300" dirty="0">
                <a:latin typeface="Arial" charset="0"/>
              </a:rPr>
              <a:t>2x + 4y = 4</a:t>
            </a:r>
          </a:p>
          <a:p>
            <a:r>
              <a:rPr lang="en-US" sz="3300" dirty="0">
                <a:latin typeface="Arial" charset="0"/>
              </a:rPr>
              <a:t>3x + 2y = 22</a:t>
            </a:r>
          </a:p>
        </p:txBody>
      </p:sp>
      <p:sp>
        <p:nvSpPr>
          <p:cNvPr id="4" name="Text Box 115"/>
          <p:cNvSpPr txBox="1">
            <a:spLocks noChangeArrowheads="1"/>
          </p:cNvSpPr>
          <p:nvPr/>
        </p:nvSpPr>
        <p:spPr bwMode="auto">
          <a:xfrm>
            <a:off x="4419600" y="1330404"/>
            <a:ext cx="390207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300" dirty="0">
                <a:latin typeface="Arial" charset="0"/>
              </a:rPr>
              <a:t>3x – y = 4</a:t>
            </a:r>
          </a:p>
          <a:p>
            <a:pPr algn="ctr"/>
            <a:r>
              <a:rPr lang="en-US" sz="3300" dirty="0">
                <a:latin typeface="Arial" charset="0"/>
              </a:rPr>
              <a:t>x = 4y - 17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04088"/>
            <a:ext cx="8229600" cy="591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74320" indent="-461963" algn="ctr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36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Clearing Fractions or Decimals</a:t>
            </a:r>
          </a:p>
        </p:txBody>
      </p:sp>
      <p:pic>
        <p:nvPicPr>
          <p:cNvPr id="41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38262"/>
            <a:ext cx="8534400" cy="544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43000" y="3213100"/>
          <a:ext cx="677863" cy="762000"/>
        </p:xfrm>
        <a:graphic>
          <a:graphicData uri="http://schemas.openxmlformats.org/presentationml/2006/ole">
            <p:oleObj spid="_x0000_s118786" name="Equation" r:id="rId4" imgW="406224" imgH="457002" progId="Equation.3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8200"/>
            <a:ext cx="8229600" cy="7437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74320" indent="-461963" algn="ctr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36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Systems without a Single Point Solution</a:t>
            </a:r>
          </a:p>
        </p:txBody>
      </p:sp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8890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838200"/>
            <a:ext cx="82296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74320" indent="-461963" algn="ctr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36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Inconsistent Systems - how can you tell?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077200" cy="1447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An </a:t>
            </a:r>
            <a:r>
              <a:rPr lang="en-US" sz="2400" i="1" dirty="0" smtClean="0">
                <a:solidFill>
                  <a:srgbClr val="002060"/>
                </a:solidFill>
              </a:rPr>
              <a:t>inconsistent system         </a:t>
            </a:r>
            <a:br>
              <a:rPr lang="en-US" sz="2400" i="1" dirty="0" smtClean="0">
                <a:solidFill>
                  <a:srgbClr val="002060"/>
                </a:solidFill>
              </a:rPr>
            </a:br>
            <a:r>
              <a:rPr lang="en-US" sz="2400" i="1" dirty="0" smtClean="0">
                <a:solidFill>
                  <a:srgbClr val="002060"/>
                </a:solidFill>
              </a:rPr>
              <a:t>    </a:t>
            </a:r>
            <a:r>
              <a:rPr lang="en-US" sz="2400" dirty="0" smtClean="0">
                <a:solidFill>
                  <a:srgbClr val="002060"/>
                </a:solidFill>
              </a:rPr>
              <a:t>has no solutions.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i="1" dirty="0" smtClean="0"/>
              <a:t>           (parallel lines)</a:t>
            </a: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Substitution Technique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4495800" y="1828800"/>
          <a:ext cx="3276600" cy="1004888"/>
        </p:xfrm>
        <a:graphic>
          <a:graphicData uri="http://schemas.openxmlformats.org/presentationml/2006/ole">
            <p:oleObj spid="_x0000_s119810" name="Image" r:id="rId3" imgW="1740296" imgH="533522" progId="">
              <p:embed/>
            </p:oleObj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2565400" y="3276600"/>
          <a:ext cx="3527425" cy="2776538"/>
        </p:xfrm>
        <a:graphic>
          <a:graphicData uri="http://schemas.openxmlformats.org/presentationml/2006/ole">
            <p:oleObj spid="_x0000_s119811" name="Equation" r:id="rId4" imgW="1612900" imgH="1270000" progId="Equation.3">
              <p:embed/>
            </p:oleObj>
          </a:graphicData>
        </a:graphic>
      </p:graphicFrame>
      <p:sp>
        <p:nvSpPr>
          <p:cNvPr id="124936" name="Rectangle 8"/>
          <p:cNvSpPr>
            <a:spLocks noChangeArrowheads="1"/>
          </p:cNvSpPr>
          <p:nvPr/>
        </p:nvSpPr>
        <p:spPr bwMode="auto">
          <a:xfrm>
            <a:off x="2311400" y="4178300"/>
            <a:ext cx="3533775" cy="1231900"/>
          </a:xfrm>
          <a:prstGeom prst="rect">
            <a:avLst/>
          </a:prstGeom>
          <a:solidFill>
            <a:schemeClr val="bg1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4937" name="Rectangle 9"/>
          <p:cNvSpPr>
            <a:spLocks noChangeArrowheads="1"/>
          </p:cNvSpPr>
          <p:nvPr/>
        </p:nvSpPr>
        <p:spPr bwMode="auto">
          <a:xfrm>
            <a:off x="2286000" y="3276600"/>
            <a:ext cx="3533775" cy="901700"/>
          </a:xfrm>
          <a:prstGeom prst="rect">
            <a:avLst/>
          </a:prstGeom>
          <a:solidFill>
            <a:schemeClr val="bg1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4938" name="Rectangle 10"/>
          <p:cNvSpPr>
            <a:spLocks noChangeArrowheads="1"/>
          </p:cNvSpPr>
          <p:nvPr/>
        </p:nvSpPr>
        <p:spPr bwMode="auto">
          <a:xfrm>
            <a:off x="2286000" y="5383213"/>
            <a:ext cx="3748088" cy="623887"/>
          </a:xfrm>
          <a:prstGeom prst="rect">
            <a:avLst/>
          </a:prstGeom>
          <a:solidFill>
            <a:schemeClr val="bg1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124" name="Object 14"/>
          <p:cNvGraphicFramePr>
            <a:graphicFrameLocks noChangeAspect="1"/>
          </p:cNvGraphicFramePr>
          <p:nvPr/>
        </p:nvGraphicFramePr>
        <p:xfrm>
          <a:off x="4495800" y="1892300"/>
          <a:ext cx="812800" cy="914400"/>
        </p:xfrm>
        <a:graphic>
          <a:graphicData uri="http://schemas.openxmlformats.org/presentationml/2006/ole">
            <p:oleObj spid="_x0000_s119812" name="Equation" r:id="rId5" imgW="406224" imgH="45700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24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6" grpId="0" animBg="1"/>
      <p:bldP spid="124937" grpId="0" animBg="1"/>
      <p:bldP spid="1249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4320" indent="-461963" algn="ctr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2800" dirty="0" smtClean="0">
                <a:solidFill>
                  <a:srgbClr val="3399FF"/>
                </a:solidFill>
              </a:rPr>
              <a:t/>
            </a:r>
            <a:br>
              <a:rPr lang="en-US" sz="2800" dirty="0" smtClean="0">
                <a:solidFill>
                  <a:srgbClr val="3399FF"/>
                </a:solidFill>
              </a:rPr>
            </a:br>
            <a:r>
              <a:rPr lang="en-US" sz="36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/>
                <a:ea typeface="+mn-ea"/>
                <a:cs typeface="+mn-cs"/>
              </a:rPr>
              <a:t>Dependent Systems – how can you tell?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305800" cy="13716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A</a:t>
            </a:r>
            <a:r>
              <a:rPr lang="en-US" sz="2400" i="1" dirty="0" smtClean="0">
                <a:solidFill>
                  <a:srgbClr val="3333FF"/>
                </a:solidFill>
              </a:rPr>
              <a:t> dependent system </a:t>
            </a:r>
            <a:r>
              <a:rPr lang="en-US" sz="2400" dirty="0" smtClean="0"/>
              <a:t>has</a:t>
            </a:r>
            <a:r>
              <a:rPr lang="en-US" sz="2400" i="1" dirty="0" smtClean="0">
                <a:solidFill>
                  <a:srgbClr val="3333FF"/>
                </a:solidFill>
              </a:rPr>
              <a:t/>
            </a:r>
            <a:br>
              <a:rPr lang="en-US" sz="2400" i="1" dirty="0" smtClean="0">
                <a:solidFill>
                  <a:srgbClr val="3333FF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infinitely many </a:t>
            </a:r>
            <a:r>
              <a:rPr lang="en-US" sz="2400" dirty="0" smtClean="0"/>
              <a:t>solutions.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i="1" dirty="0" smtClean="0"/>
              <a:t>         (it’s the same line!)</a:t>
            </a:r>
            <a:br>
              <a:rPr lang="en-US" sz="2400" i="1" dirty="0" smtClean="0"/>
            </a:br>
            <a:r>
              <a:rPr lang="en-US" sz="2400" dirty="0" smtClean="0"/>
              <a:t>Substitution Technique</a:t>
            </a: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4800600" y="1808163"/>
          <a:ext cx="3505200" cy="833437"/>
        </p:xfrm>
        <a:graphic>
          <a:graphicData uri="http://schemas.openxmlformats.org/presentationml/2006/ole">
            <p:oleObj spid="_x0000_s120834" name="Image" r:id="rId3" imgW="2084010" imgH="495413" progId="">
              <p:embed/>
            </p:oleObj>
          </a:graphicData>
        </a:graphic>
      </p:graphicFrame>
      <p:graphicFrame>
        <p:nvGraphicFramePr>
          <p:cNvPr id="6147" name="Object 6"/>
          <p:cNvGraphicFramePr>
            <a:graphicFrameLocks noChangeAspect="1"/>
          </p:cNvGraphicFramePr>
          <p:nvPr/>
        </p:nvGraphicFramePr>
        <p:xfrm>
          <a:off x="1828800" y="3179763"/>
          <a:ext cx="4116388" cy="3195637"/>
        </p:xfrm>
        <a:graphic>
          <a:graphicData uri="http://schemas.openxmlformats.org/presentationml/2006/ole">
            <p:oleObj spid="_x0000_s120835" name="Equation" r:id="rId4" imgW="1651000" imgH="1295400" progId="Equation.3">
              <p:embed/>
            </p:oleObj>
          </a:graphicData>
        </a:graphic>
      </p:graphicFrame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1841500" y="4291013"/>
            <a:ext cx="3552825" cy="930275"/>
          </a:xfrm>
          <a:prstGeom prst="rect">
            <a:avLst/>
          </a:prstGeom>
          <a:solidFill>
            <a:schemeClr val="bg1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1752600" y="3200400"/>
            <a:ext cx="3732213" cy="901700"/>
          </a:xfrm>
          <a:prstGeom prst="rect">
            <a:avLst/>
          </a:prstGeom>
          <a:solidFill>
            <a:schemeClr val="bg1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1778000" y="5170488"/>
            <a:ext cx="4570413" cy="1295400"/>
          </a:xfrm>
          <a:prstGeom prst="rect">
            <a:avLst/>
          </a:prstGeom>
          <a:solidFill>
            <a:schemeClr val="bg1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8" name="Object 14"/>
          <p:cNvGraphicFramePr>
            <a:graphicFrameLocks noChangeAspect="1"/>
          </p:cNvGraphicFramePr>
          <p:nvPr/>
        </p:nvGraphicFramePr>
        <p:xfrm>
          <a:off x="4749800" y="1828800"/>
          <a:ext cx="812800" cy="914400"/>
        </p:xfrm>
        <a:graphic>
          <a:graphicData uri="http://schemas.openxmlformats.org/presentationml/2006/ole">
            <p:oleObj spid="_x0000_s120836" name="Equation" r:id="rId5" imgW="406224" imgH="45700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259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25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1259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0" grpId="0" animBg="1"/>
      <p:bldP spid="125961" grpId="0" animBg="1"/>
      <p:bldP spid="12596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SHAPE" val="True"/>
  <p:tag name="SHAPETYPE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A8F446F3F1D1493E94DE85B94972E870"/>
  <p:tag name="SLIDETYPE" val="Q"/>
  <p:tag name="DEMOGRAPHIC" val="False"/>
  <p:tag name="SPEEDSCORING" val="False"/>
  <p:tag name="SLIDEORDER" val="2"/>
  <p:tag name="SLIDEGUID" val="580679C7B9014BC88EC961FF2FE33AF8"/>
  <p:tag name="VALUES" val="Incorrect¤Correct¤Incorrect¤Incorrect"/>
  <p:tag name="QUESTIONALIAS" val="If you solved the first equation for x, what would be substituted into the bottom equation."/>
  <p:tag name="ANSWERSALIAS" val="-4y + 4¤-2y + 2¤-2x + 4¤-2y+ 22"/>
  <p:tag name="RESPONSESGATHERED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1564</TotalTime>
  <Words>1122</Words>
  <Application>Microsoft Office PowerPoint</Application>
  <PresentationFormat>On-screen Show (4:3)</PresentationFormat>
  <Paragraphs>239</Paragraphs>
  <Slides>32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Flow</vt:lpstr>
      <vt:lpstr>Equation</vt:lpstr>
      <vt:lpstr>Image</vt:lpstr>
      <vt:lpstr>Slide 1</vt:lpstr>
      <vt:lpstr>Today’s Objectives</vt:lpstr>
      <vt:lpstr>Knowledge Test</vt:lpstr>
      <vt:lpstr>Systems of Equations</vt:lpstr>
      <vt:lpstr>Slide 5</vt:lpstr>
      <vt:lpstr>Slide 6</vt:lpstr>
      <vt:lpstr>Slide 7</vt:lpstr>
      <vt:lpstr>Slide 8</vt:lpstr>
      <vt:lpstr> Linear System in Two Variables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Solve the system using substitution</vt:lpstr>
      <vt:lpstr>Solve the system using substitution</vt:lpstr>
      <vt:lpstr>Solve the system using substitution</vt:lpstr>
      <vt:lpstr>Slide 21</vt:lpstr>
      <vt:lpstr>Solve the system using substitution</vt:lpstr>
      <vt:lpstr>Slide 23</vt:lpstr>
      <vt:lpstr>Slide 24</vt:lpstr>
      <vt:lpstr> Substitution Method</vt:lpstr>
      <vt:lpstr>Slide 26</vt:lpstr>
      <vt:lpstr>Practice Questions</vt:lpstr>
      <vt:lpstr>Clearing Fractions or Decimals</vt:lpstr>
      <vt:lpstr>Systems without a Single Point Solution</vt:lpstr>
      <vt:lpstr>Inconsistent Systems - how can you tell?</vt:lpstr>
      <vt:lpstr> Dependent Systems – how can you tell?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455</cp:revision>
  <dcterms:created xsi:type="dcterms:W3CDTF">2014-04-26T07:09:13Z</dcterms:created>
  <dcterms:modified xsi:type="dcterms:W3CDTF">2014-07-01T06:43:15Z</dcterms:modified>
</cp:coreProperties>
</file>