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3"/>
  </p:notesMasterIdLst>
  <p:sldIdLst>
    <p:sldId id="256" r:id="rId2"/>
    <p:sldId id="311" r:id="rId3"/>
    <p:sldId id="400" r:id="rId4"/>
    <p:sldId id="403" r:id="rId5"/>
    <p:sldId id="404" r:id="rId6"/>
    <p:sldId id="405" r:id="rId7"/>
    <p:sldId id="406" r:id="rId8"/>
    <p:sldId id="413" r:id="rId9"/>
    <p:sldId id="408" r:id="rId10"/>
    <p:sldId id="409" r:id="rId11"/>
    <p:sldId id="412" r:id="rId12"/>
    <p:sldId id="414" r:id="rId13"/>
    <p:sldId id="415" r:id="rId14"/>
    <p:sldId id="416" r:id="rId15"/>
    <p:sldId id="422" r:id="rId16"/>
    <p:sldId id="423" r:id="rId17"/>
    <p:sldId id="424" r:id="rId18"/>
    <p:sldId id="425" r:id="rId19"/>
    <p:sldId id="426" r:id="rId20"/>
    <p:sldId id="466" r:id="rId21"/>
    <p:sldId id="407" r:id="rId22"/>
    <p:sldId id="410" r:id="rId23"/>
    <p:sldId id="417" r:id="rId24"/>
    <p:sldId id="419" r:id="rId25"/>
    <p:sldId id="420" r:id="rId26"/>
    <p:sldId id="421" r:id="rId27"/>
    <p:sldId id="428" r:id="rId28"/>
    <p:sldId id="429" r:id="rId29"/>
    <p:sldId id="430" r:id="rId30"/>
    <p:sldId id="431" r:id="rId31"/>
    <p:sldId id="43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C9900"/>
    <a:srgbClr val="660066"/>
    <a:srgbClr val="C52211"/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24" autoAdjust="0"/>
  </p:normalViewPr>
  <p:slideViewPr>
    <p:cSldViewPr>
      <p:cViewPr>
        <p:scale>
          <a:sx n="66" d="100"/>
          <a:sy n="66" d="100"/>
        </p:scale>
        <p:origin x="-141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/>
            <a:t>Understand linear equations and its types.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EAE37A4B-70BF-43B9-A90A-802AE3C886A0}">
      <dgm:prSet/>
      <dgm:spPr/>
      <dgm:t>
        <a:bodyPr/>
        <a:lstStyle/>
        <a:p>
          <a:pPr rtl="0"/>
          <a:r>
            <a:rPr lang="en-US" dirty="0" smtClean="0"/>
            <a:t>Form the linear equations involving slopes of different situations.</a:t>
          </a:r>
          <a:endParaRPr lang="en-US" dirty="0"/>
        </a:p>
      </dgm:t>
    </dgm:pt>
    <dgm:pt modelId="{0740ACF9-61DE-4DB3-9CBC-EC47BED52DF4}" type="parTrans" cxnId="{B65B1AAF-332C-46F3-8F94-67A39A1E8B07}">
      <dgm:prSet/>
      <dgm:spPr/>
      <dgm:t>
        <a:bodyPr/>
        <a:lstStyle/>
        <a:p>
          <a:endParaRPr lang="en-US"/>
        </a:p>
      </dgm:t>
    </dgm:pt>
    <dgm:pt modelId="{778D9DFF-9D60-4ED0-ACF6-68CD56F028A4}" type="sibTrans" cxnId="{B65B1AAF-332C-46F3-8F94-67A39A1E8B07}">
      <dgm:prSet/>
      <dgm:spPr/>
      <dgm:t>
        <a:bodyPr/>
        <a:lstStyle/>
        <a:p>
          <a:endParaRPr lang="en-US"/>
        </a:p>
      </dgm:t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 custLinFactNeighborX="787" custLinFactNeighborY="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B65B1AAF-332C-46F3-8F94-67A39A1E8B07}" srcId="{1E2C499F-276F-4965-8EF3-F224D0293B1A}" destId="{EAE37A4B-70BF-43B9-A90A-802AE3C886A0}" srcOrd="1" destOrd="0" parTransId="{0740ACF9-61DE-4DB3-9CBC-EC47BED52DF4}" sibTransId="{778D9DFF-9D60-4ED0-ACF6-68CD56F028A4}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443B9DEA-1FEF-4734-8564-4172366097D8}" type="presOf" srcId="{EAE37A4B-70BF-43B9-A90A-802AE3C886A0}" destId="{5385EDCF-D356-4B6A-9D2E-B578239DCE61}" srcOrd="0" destOrd="1" presId="urn:microsoft.com/office/officeart/2005/8/layout/vList5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179819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285750" lvl="1" indent="-285750" algn="l" defTabSz="1600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kern="1200" dirty="0" smtClean="0"/>
            <a:t>Understand linear equations and its types.</a:t>
          </a:r>
          <a:endParaRPr lang="en-US" sz="3600" kern="1200" dirty="0"/>
        </a:p>
        <a:p>
          <a:pPr marL="285750" lvl="1" indent="-285750" algn="l" defTabSz="1600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kern="1200" dirty="0" smtClean="0"/>
            <a:t>Form the linear equations involving slopes of different situations.</a:t>
          </a:r>
          <a:endParaRPr lang="en-US" sz="3600" kern="1200" dirty="0"/>
        </a:p>
      </dsp:txBody>
      <dsp:txXfrm rot="5400000">
        <a:off x="3813048" y="-179819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733800"/>
            <a:ext cx="3771900" cy="175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0786B-7D89-457F-848B-03E9E1E7CF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7/1/2014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2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1219200"/>
            <a:ext cx="9144000" cy="1115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8100000" sx="101000" sy="101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8100000" sx="101000" sy="101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28600" y="2209800"/>
            <a:ext cx="8686800" cy="45720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2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99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14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3200" b="0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TYPES OF LINEAR EQUATIONS</a:t>
            </a:r>
            <a:endParaRPr kumimoji="0" lang="en-US" sz="4800" b="1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Knowledge Test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Autofit/>
          </a:bodyPr>
          <a:lstStyle/>
          <a:p>
            <a:r>
              <a:rPr lang="en-US" sz="4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Point – Slope Form</a:t>
            </a:r>
          </a:p>
        </p:txBody>
      </p:sp>
      <p:sp>
        <p:nvSpPr>
          <p:cNvPr id="8208" name="Text Box 4"/>
          <p:cNvSpPr txBox="1">
            <a:spLocks noChangeArrowheads="1"/>
          </p:cNvSpPr>
          <p:nvPr/>
        </p:nvSpPr>
        <p:spPr bwMode="auto">
          <a:xfrm>
            <a:off x="457200" y="1600200"/>
            <a:ext cx="815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chemeClr val="tx1"/>
                </a:solidFill>
              </a:rPr>
              <a:t>To write an equation of a line in point – slope form, all you need is …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905000" y="2209800"/>
            <a:ext cx="4191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chemeClr val="tx1"/>
                </a:solidFill>
              </a:rPr>
              <a:t>… Any Point On The Line … 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981200" y="3048000"/>
            <a:ext cx="213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chemeClr val="tx1"/>
                </a:solidFill>
              </a:rPr>
              <a:t>… The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Slope</a:t>
            </a:r>
            <a:r>
              <a:rPr lang="en-US" sz="2400" dirty="0">
                <a:solidFill>
                  <a:schemeClr val="tx1"/>
                </a:solidFill>
              </a:rPr>
              <a:t> … 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6248400" y="2209800"/>
            <a:ext cx="1371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tx1"/>
                </a:solidFill>
              </a:rPr>
              <a:t>(</a:t>
            </a:r>
            <a:r>
              <a:rPr lang="en-US" sz="2000" i="1">
                <a:solidFill>
                  <a:schemeClr val="tx1"/>
                </a:solidFill>
              </a:rPr>
              <a:t>x</a:t>
            </a:r>
            <a:r>
              <a:rPr lang="en-US" sz="2000" baseline="-25000">
                <a:solidFill>
                  <a:schemeClr val="tx1"/>
                </a:solidFill>
              </a:rPr>
              <a:t>1</a:t>
            </a:r>
            <a:r>
              <a:rPr lang="en-US" sz="2000">
                <a:solidFill>
                  <a:schemeClr val="tx1"/>
                </a:solidFill>
              </a:rPr>
              <a:t>, </a:t>
            </a:r>
            <a:r>
              <a:rPr lang="en-US" sz="2000" i="1">
                <a:solidFill>
                  <a:schemeClr val="tx1"/>
                </a:solidFill>
              </a:rPr>
              <a:t>y</a:t>
            </a:r>
            <a:r>
              <a:rPr lang="en-US" sz="2000" baseline="-25000">
                <a:solidFill>
                  <a:schemeClr val="tx1"/>
                </a:solidFill>
              </a:rPr>
              <a:t>1</a:t>
            </a:r>
            <a:r>
              <a:rPr lang="en-US" sz="200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3860800" y="3048000"/>
            <a:ext cx="1371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612775" y="3825875"/>
            <a:ext cx="79184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chemeClr val="tx1"/>
                </a:solidFill>
              </a:rPr>
              <a:t>Once you have these two things, you can write the equation as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3352800" y="4419600"/>
            <a:ext cx="3251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solidFill>
                  <a:schemeClr val="tx1"/>
                </a:solidFill>
              </a:rPr>
              <a:t>y</a:t>
            </a:r>
            <a:r>
              <a:rPr lang="en-US" sz="2000" dirty="0">
                <a:solidFill>
                  <a:schemeClr val="tx1"/>
                </a:solidFill>
              </a:rPr>
              <a:t> –  </a:t>
            </a:r>
            <a:r>
              <a:rPr lang="en-US" sz="2000" i="1" dirty="0">
                <a:solidFill>
                  <a:schemeClr val="tx1"/>
                </a:solidFill>
              </a:rPr>
              <a:t>y</a:t>
            </a:r>
            <a:r>
              <a:rPr lang="en-US" sz="2000" baseline="-25000" dirty="0">
                <a:solidFill>
                  <a:schemeClr val="tx1"/>
                </a:solidFill>
              </a:rPr>
              <a:t>1</a:t>
            </a:r>
            <a:r>
              <a:rPr lang="en-US" sz="2000" dirty="0">
                <a:solidFill>
                  <a:schemeClr val="tx1"/>
                </a:solidFill>
              </a:rPr>
              <a:t> =  </a:t>
            </a:r>
            <a:r>
              <a:rPr lang="en-US" sz="2000" i="1" dirty="0">
                <a:solidFill>
                  <a:schemeClr val="tx1"/>
                </a:solidFill>
              </a:rPr>
              <a:t>m</a:t>
            </a:r>
            <a:r>
              <a:rPr lang="en-US" sz="2000" dirty="0">
                <a:solidFill>
                  <a:schemeClr val="tx1"/>
                </a:solidFill>
              </a:rPr>
              <a:t> (</a:t>
            </a:r>
            <a:r>
              <a:rPr lang="en-US" sz="2000" i="1" dirty="0">
                <a:solidFill>
                  <a:schemeClr val="tx1"/>
                </a:solidFill>
              </a:rPr>
              <a:t>x</a:t>
            </a:r>
            <a:r>
              <a:rPr lang="en-US" sz="2000" dirty="0">
                <a:solidFill>
                  <a:schemeClr val="tx1"/>
                </a:solidFill>
              </a:rPr>
              <a:t> – </a:t>
            </a:r>
            <a:r>
              <a:rPr lang="en-US" sz="2000" i="1" dirty="0">
                <a:solidFill>
                  <a:schemeClr val="tx1"/>
                </a:solidFill>
              </a:rPr>
              <a:t>x</a:t>
            </a:r>
            <a:r>
              <a:rPr lang="en-US" sz="2000" baseline="-25000" dirty="0">
                <a:solidFill>
                  <a:schemeClr val="tx1"/>
                </a:solidFill>
              </a:rPr>
              <a:t>1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990600" y="5105400"/>
            <a:ext cx="69707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tx1"/>
                </a:solidFill>
              </a:rPr>
              <a:t>That’s “</a:t>
            </a:r>
            <a:r>
              <a:rPr lang="en-US" sz="2400" i="1" dirty="0">
                <a:solidFill>
                  <a:schemeClr val="tx1"/>
                </a:solidFill>
              </a:rPr>
              <a:t>y</a:t>
            </a:r>
            <a:r>
              <a:rPr lang="en-US" sz="2400" dirty="0">
                <a:solidFill>
                  <a:schemeClr val="tx1"/>
                </a:solidFill>
              </a:rPr>
              <a:t> minus the </a:t>
            </a:r>
            <a:r>
              <a:rPr lang="en-US" sz="2400" i="1" dirty="0">
                <a:solidFill>
                  <a:schemeClr val="tx1"/>
                </a:solidFill>
              </a:rPr>
              <a:t>y</a:t>
            </a:r>
            <a:r>
              <a:rPr lang="en-US" sz="2400" dirty="0">
                <a:solidFill>
                  <a:schemeClr val="tx1"/>
                </a:solidFill>
              </a:rPr>
              <a:t>-value of the point equals the slope times the quantity of </a:t>
            </a:r>
            <a:r>
              <a:rPr lang="en-US" sz="2400" i="1" dirty="0">
                <a:solidFill>
                  <a:schemeClr val="tx1"/>
                </a:solidFill>
              </a:rPr>
              <a:t>x</a:t>
            </a:r>
            <a:r>
              <a:rPr lang="en-US" sz="2400" dirty="0">
                <a:solidFill>
                  <a:schemeClr val="tx1"/>
                </a:solidFill>
              </a:rPr>
              <a:t> minus the </a:t>
            </a:r>
            <a:r>
              <a:rPr lang="en-US" sz="2400" i="1" dirty="0">
                <a:solidFill>
                  <a:schemeClr val="tx1"/>
                </a:solidFill>
              </a:rPr>
              <a:t>x</a:t>
            </a:r>
            <a:r>
              <a:rPr lang="en-US" sz="2400" dirty="0">
                <a:solidFill>
                  <a:schemeClr val="tx1"/>
                </a:solidFill>
              </a:rPr>
              <a:t>-value of the point”.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44958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Example</a:t>
            </a:r>
          </a:p>
        </p:txBody>
      </p:sp>
      <p:sp>
        <p:nvSpPr>
          <p:cNvPr id="9232" name="Text Box 4"/>
          <p:cNvSpPr txBox="1">
            <a:spLocks noChangeArrowheads="1"/>
          </p:cNvSpPr>
          <p:nvPr/>
        </p:nvSpPr>
        <p:spPr bwMode="auto">
          <a:xfrm>
            <a:off x="685800" y="1415990"/>
            <a:ext cx="8229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</a:rPr>
              <a:t>Write the equation of the line that goes through the point (2,  –3) and has a slope of 4.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971800" y="2406590"/>
            <a:ext cx="173672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</a:rPr>
              <a:t>Point = (2, –3)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</a:rPr>
              <a:t>Slope = 4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3124200" y="4159190"/>
            <a:ext cx="3251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solidFill>
                  <a:schemeClr val="tx1"/>
                </a:solidFill>
              </a:rPr>
              <a:t>y</a:t>
            </a:r>
            <a:r>
              <a:rPr lang="en-US" sz="2000" dirty="0">
                <a:solidFill>
                  <a:schemeClr val="tx1"/>
                </a:solidFill>
              </a:rPr>
              <a:t> –  </a:t>
            </a:r>
            <a:r>
              <a:rPr lang="en-US" sz="2000" i="1" dirty="0">
                <a:solidFill>
                  <a:schemeClr val="tx1"/>
                </a:solidFill>
              </a:rPr>
              <a:t>y</a:t>
            </a:r>
            <a:r>
              <a:rPr lang="en-US" sz="2000" baseline="-25000" dirty="0">
                <a:solidFill>
                  <a:schemeClr val="tx1"/>
                </a:solidFill>
              </a:rPr>
              <a:t>1</a:t>
            </a:r>
            <a:r>
              <a:rPr lang="en-US" sz="2000" dirty="0">
                <a:solidFill>
                  <a:schemeClr val="tx1"/>
                </a:solidFill>
              </a:rPr>
              <a:t> =  </a:t>
            </a:r>
            <a:r>
              <a:rPr lang="en-US" sz="2000" i="1" dirty="0">
                <a:solidFill>
                  <a:schemeClr val="tx1"/>
                </a:solidFill>
              </a:rPr>
              <a:t>m</a:t>
            </a:r>
            <a:r>
              <a:rPr lang="en-US" sz="2000" dirty="0">
                <a:solidFill>
                  <a:schemeClr val="tx1"/>
                </a:solidFill>
              </a:rPr>
              <a:t> (</a:t>
            </a:r>
            <a:r>
              <a:rPr lang="en-US" sz="2000" i="1" dirty="0">
                <a:solidFill>
                  <a:schemeClr val="tx1"/>
                </a:solidFill>
              </a:rPr>
              <a:t>x</a:t>
            </a:r>
            <a:r>
              <a:rPr lang="en-US" sz="2000" dirty="0">
                <a:solidFill>
                  <a:schemeClr val="tx1"/>
                </a:solidFill>
              </a:rPr>
              <a:t> – </a:t>
            </a:r>
            <a:r>
              <a:rPr lang="en-US" sz="2000" i="1" dirty="0">
                <a:solidFill>
                  <a:schemeClr val="tx1"/>
                </a:solidFill>
              </a:rPr>
              <a:t>x</a:t>
            </a:r>
            <a:r>
              <a:rPr lang="en-US" sz="2000" baseline="-25000" dirty="0">
                <a:solidFill>
                  <a:schemeClr val="tx1"/>
                </a:solidFill>
              </a:rPr>
              <a:t>1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2819400" y="5302190"/>
            <a:ext cx="3251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solidFill>
                  <a:schemeClr val="tx1"/>
                </a:solidFill>
              </a:rPr>
              <a:t>y</a:t>
            </a:r>
            <a:r>
              <a:rPr lang="en-US" sz="2000" dirty="0">
                <a:solidFill>
                  <a:schemeClr val="tx1"/>
                </a:solidFill>
              </a:rPr>
              <a:t> + 3 =  4 (</a:t>
            </a:r>
            <a:r>
              <a:rPr lang="en-US" sz="2000" i="1" dirty="0">
                <a:solidFill>
                  <a:schemeClr val="tx1"/>
                </a:solidFill>
              </a:rPr>
              <a:t>x</a:t>
            </a:r>
            <a:r>
              <a:rPr lang="en-US" sz="2000" dirty="0">
                <a:solidFill>
                  <a:schemeClr val="tx1"/>
                </a:solidFill>
              </a:rPr>
              <a:t> – 2)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552450" y="3632140"/>
            <a:ext cx="69977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</a:rPr>
              <a:t>Starting with the point – slope form 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585788" y="4713228"/>
            <a:ext cx="77200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>
                <a:solidFill>
                  <a:schemeClr val="tx1"/>
                </a:solidFill>
              </a:rPr>
              <a:t>Plug in the </a:t>
            </a:r>
            <a:r>
              <a:rPr lang="en-US" sz="2000" i="1">
                <a:solidFill>
                  <a:schemeClr val="tx1"/>
                </a:solidFill>
              </a:rPr>
              <a:t>y</a:t>
            </a:r>
            <a:r>
              <a:rPr lang="en-US" sz="2000">
                <a:solidFill>
                  <a:schemeClr val="tx1"/>
                </a:solidFill>
              </a:rPr>
              <a:t>-value, the slope, and the </a:t>
            </a:r>
            <a:r>
              <a:rPr lang="en-US" sz="2000" i="1">
                <a:solidFill>
                  <a:schemeClr val="tx1"/>
                </a:solidFill>
              </a:rPr>
              <a:t>x</a:t>
            </a:r>
            <a:r>
              <a:rPr lang="en-US" sz="2000">
                <a:solidFill>
                  <a:schemeClr val="tx1"/>
                </a:solidFill>
              </a:rPr>
              <a:t>-value to get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585788" y="6076890"/>
            <a:ext cx="77200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>
                <a:solidFill>
                  <a:schemeClr val="tx1"/>
                </a:solidFill>
              </a:rPr>
              <a:t>Notice, that when you subtracted the “–3” it became “+3”.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743200" y="3124200"/>
            <a:ext cx="3251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 –  </a:t>
            </a: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=  </a:t>
            </a:r>
            <a:r>
              <a:rPr lang="en-US" i="1" dirty="0">
                <a:solidFill>
                  <a:schemeClr val="tx1"/>
                </a:solidFill>
              </a:rPr>
              <a:t>m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57200" y="2667000"/>
            <a:ext cx="699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Starting with the point – slope form 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533400" y="3733800"/>
            <a:ext cx="77200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Plug in the </a:t>
            </a: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-value, the slope, and the 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dirty="0">
                <a:solidFill>
                  <a:schemeClr val="tx1"/>
                </a:solidFill>
              </a:rPr>
              <a:t>-value to get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509588" y="5424487"/>
            <a:ext cx="77200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Notice, that when you subtracted the “–4” it became “+4”.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0" y="1258888"/>
            <a:ext cx="8915400" cy="1039813"/>
            <a:chOff x="288" y="542"/>
            <a:chExt cx="5184" cy="655"/>
          </a:xfrm>
        </p:grpSpPr>
        <p:sp>
          <p:nvSpPr>
            <p:cNvPr id="1053" name="Text Box 3"/>
            <p:cNvSpPr txBox="1">
              <a:spLocks noChangeArrowheads="1"/>
            </p:cNvSpPr>
            <p:nvPr/>
          </p:nvSpPr>
          <p:spPr bwMode="auto">
            <a:xfrm>
              <a:off x="288" y="542"/>
              <a:ext cx="5184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2400" dirty="0">
                  <a:solidFill>
                    <a:schemeClr val="tx1"/>
                  </a:solidFill>
                </a:rPr>
                <a:t>Write the equation of the line that goes through the point (–4, 6) and has a slope of       .</a:t>
              </a:r>
            </a:p>
          </p:txBody>
        </p:sp>
        <p:graphicFrame>
          <p:nvGraphicFramePr>
            <p:cNvPr id="1028" name="Object 10"/>
            <p:cNvGraphicFramePr>
              <a:graphicFrameLocks noChangeAspect="1"/>
            </p:cNvGraphicFramePr>
            <p:nvPr/>
          </p:nvGraphicFramePr>
          <p:xfrm>
            <a:off x="4719" y="853"/>
            <a:ext cx="354" cy="344"/>
          </p:xfrm>
          <a:graphic>
            <a:graphicData uri="http://schemas.openxmlformats.org/presentationml/2006/ole">
              <p:oleObj spid="_x0000_s88068" name="Equation" r:id="rId3" imgW="203040" imgH="545760" progId="">
                <p:embed/>
              </p:oleObj>
            </a:graphicData>
          </a:graphic>
        </p:graphicFrame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267200" y="1828800"/>
            <a:ext cx="1736725" cy="881063"/>
            <a:chOff x="1250" y="1325"/>
            <a:chExt cx="1094" cy="555"/>
          </a:xfrm>
        </p:grpSpPr>
        <p:sp>
          <p:nvSpPr>
            <p:cNvPr id="1052" name="Text Box 4"/>
            <p:cNvSpPr txBox="1">
              <a:spLocks noChangeArrowheads="1"/>
            </p:cNvSpPr>
            <p:nvPr/>
          </p:nvSpPr>
          <p:spPr bwMode="auto">
            <a:xfrm>
              <a:off x="1250" y="1325"/>
              <a:ext cx="1094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tx1"/>
                  </a:solidFill>
                </a:rPr>
                <a:t>Point = (–4, 6)</a:t>
              </a:r>
            </a:p>
            <a:p>
              <a:pPr algn="l">
                <a:spcBef>
                  <a:spcPct val="50000"/>
                </a:spcBef>
              </a:pPr>
              <a:r>
                <a:rPr lang="en-US" dirty="0">
                  <a:solidFill>
                    <a:schemeClr val="tx1"/>
                  </a:solidFill>
                </a:rPr>
                <a:t>     Slope = </a:t>
              </a:r>
            </a:p>
          </p:txBody>
        </p:sp>
        <p:graphicFrame>
          <p:nvGraphicFramePr>
            <p:cNvPr id="1027" name="Object 11"/>
            <p:cNvGraphicFramePr>
              <a:graphicFrameLocks noChangeAspect="1"/>
            </p:cNvGraphicFramePr>
            <p:nvPr/>
          </p:nvGraphicFramePr>
          <p:xfrm>
            <a:off x="1992" y="1536"/>
            <a:ext cx="128" cy="344"/>
          </p:xfrm>
          <a:graphic>
            <a:graphicData uri="http://schemas.openxmlformats.org/presentationml/2006/ole">
              <p:oleObj spid="_x0000_s88067" name="Equation" r:id="rId4" imgW="203040" imgH="545760" progId="">
                <p:embed/>
              </p:oleObj>
            </a:graphicData>
          </a:graphic>
        </p:graphicFrame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2819400" y="4343400"/>
            <a:ext cx="3251200" cy="546100"/>
            <a:chOff x="1856" y="2905"/>
            <a:chExt cx="2048" cy="344"/>
          </a:xfrm>
        </p:grpSpPr>
        <p:sp>
          <p:nvSpPr>
            <p:cNvPr id="1051" name="Text Box 6"/>
            <p:cNvSpPr txBox="1">
              <a:spLocks noChangeArrowheads="1"/>
            </p:cNvSpPr>
            <p:nvPr/>
          </p:nvSpPr>
          <p:spPr bwMode="auto">
            <a:xfrm>
              <a:off x="1856" y="2950"/>
              <a:ext cx="20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>
                  <a:solidFill>
                    <a:schemeClr val="tx1"/>
                  </a:solidFill>
                </a:rPr>
                <a:t>y</a:t>
              </a:r>
              <a:r>
                <a:rPr lang="en-US">
                  <a:solidFill>
                    <a:schemeClr val="tx1"/>
                  </a:solidFill>
                </a:rPr>
                <a:t> – 6 =      (</a:t>
              </a:r>
              <a:r>
                <a:rPr lang="en-US" i="1">
                  <a:solidFill>
                    <a:schemeClr val="tx1"/>
                  </a:solidFill>
                </a:rPr>
                <a:t>x</a:t>
              </a:r>
              <a:r>
                <a:rPr lang="en-US">
                  <a:solidFill>
                    <a:schemeClr val="tx1"/>
                  </a:solidFill>
                </a:rPr>
                <a:t> + 4)</a:t>
              </a:r>
            </a:p>
          </p:txBody>
        </p:sp>
        <p:graphicFrame>
          <p:nvGraphicFramePr>
            <p:cNvPr id="1026" name="Object 18"/>
            <p:cNvGraphicFramePr>
              <a:graphicFrameLocks noChangeAspect="1"/>
            </p:cNvGraphicFramePr>
            <p:nvPr/>
          </p:nvGraphicFramePr>
          <p:xfrm>
            <a:off x="3072" y="2905"/>
            <a:ext cx="128" cy="344"/>
          </p:xfrm>
          <a:graphic>
            <a:graphicData uri="http://schemas.openxmlformats.org/presentationml/2006/ole">
              <p:oleObj spid="_x0000_s88066" name="Equation" r:id="rId5" imgW="203040" imgH="545760" progId="">
                <p:embed/>
              </p:oleObj>
            </a:graphicData>
          </a:graphic>
        </p:graphicFrame>
      </p:grpSp>
      <p:sp>
        <p:nvSpPr>
          <p:cNvPr id="3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44958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Example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9" name="Rectangle 27"/>
          <p:cNvSpPr>
            <a:spLocks noChangeArrowheads="1"/>
          </p:cNvSpPr>
          <p:nvPr/>
        </p:nvSpPr>
        <p:spPr bwMode="auto">
          <a:xfrm>
            <a:off x="4406900" y="4171950"/>
            <a:ext cx="3778250" cy="2066925"/>
          </a:xfrm>
          <a:prstGeom prst="rect">
            <a:avLst/>
          </a:prstGeom>
          <a:solidFill>
            <a:srgbClr val="FF66FF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8" name="Rectangle 26"/>
          <p:cNvSpPr>
            <a:spLocks noChangeArrowheads="1"/>
          </p:cNvSpPr>
          <p:nvPr/>
        </p:nvSpPr>
        <p:spPr bwMode="auto">
          <a:xfrm>
            <a:off x="476250" y="4171950"/>
            <a:ext cx="3778250" cy="2066925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9" name="Text Box 8"/>
          <p:cNvSpPr txBox="1">
            <a:spLocks noChangeArrowheads="1"/>
          </p:cNvSpPr>
          <p:nvPr/>
        </p:nvSpPr>
        <p:spPr bwMode="auto">
          <a:xfrm>
            <a:off x="228600" y="1371600"/>
            <a:ext cx="8229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Write the equation of the line that goes through the points (6, –4) and (2, 8) .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1497013" y="4781550"/>
            <a:ext cx="173672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Point = (6, –4)</a:t>
            </a:r>
          </a:p>
          <a:p>
            <a:pPr algn="l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     Slope =  –3</a:t>
            </a: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739775" y="5716588"/>
            <a:ext cx="3251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solidFill>
                  <a:schemeClr val="tx1"/>
                </a:solidFill>
              </a:rPr>
              <a:t>y</a:t>
            </a:r>
            <a:r>
              <a:rPr lang="en-US">
                <a:solidFill>
                  <a:schemeClr val="tx1"/>
                </a:solidFill>
              </a:rPr>
              <a:t> + 4 =  –3 (</a:t>
            </a:r>
            <a:r>
              <a:rPr lang="en-US" i="1">
                <a:solidFill>
                  <a:schemeClr val="tx1"/>
                </a:solidFill>
              </a:rPr>
              <a:t>x</a:t>
            </a:r>
            <a:r>
              <a:rPr lang="en-US">
                <a:solidFill>
                  <a:schemeClr val="tx1"/>
                </a:solidFill>
              </a:rPr>
              <a:t> – 6)</a:t>
            </a:r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228600" y="1879600"/>
            <a:ext cx="81772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We have two points, but we’re missing the slope. Using the formula for slope, we can find the slope to be </a:t>
            </a:r>
          </a:p>
        </p:txBody>
      </p:sp>
      <p:graphicFrame>
        <p:nvGraphicFramePr>
          <p:cNvPr id="8211" name="Object 19"/>
          <p:cNvGraphicFramePr>
            <a:graphicFrameLocks noChangeAspect="1"/>
          </p:cNvGraphicFramePr>
          <p:nvPr/>
        </p:nvGraphicFramePr>
        <p:xfrm>
          <a:off x="3175000" y="2393950"/>
          <a:ext cx="2146300" cy="596900"/>
        </p:xfrm>
        <a:graphic>
          <a:graphicData uri="http://schemas.openxmlformats.org/presentationml/2006/ole">
            <p:oleObj spid="_x0000_s89090" name="Equation" r:id="rId3" imgW="2145960" imgH="596880" progId="">
              <p:embed/>
            </p:oleObj>
          </a:graphicData>
        </a:graphic>
      </p:graphicFrame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5645150" y="4781550"/>
            <a:ext cx="173672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Point = (2, 8)</a:t>
            </a:r>
          </a:p>
          <a:p>
            <a:pPr algn="l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     Slope =  –3</a:t>
            </a:r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304800" y="3154363"/>
            <a:ext cx="792638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To use point – slope form, we need a point and a slope.  Since we have two points, just pick one … IT DOESN’T MATTER  … BOTH answers are acceptable… more on why later.</a:t>
            </a:r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4887913" y="5716588"/>
            <a:ext cx="3251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solidFill>
                  <a:schemeClr val="tx1"/>
                </a:solidFill>
              </a:rPr>
              <a:t>y</a:t>
            </a:r>
            <a:r>
              <a:rPr lang="en-US">
                <a:solidFill>
                  <a:schemeClr val="tx1"/>
                </a:solidFill>
              </a:rPr>
              <a:t> – 8 =  –3 (</a:t>
            </a:r>
            <a:r>
              <a:rPr lang="en-US" i="1">
                <a:solidFill>
                  <a:schemeClr val="tx1"/>
                </a:solidFill>
              </a:rPr>
              <a:t>x</a:t>
            </a:r>
            <a:r>
              <a:rPr lang="en-US">
                <a:solidFill>
                  <a:schemeClr val="tx1"/>
                </a:solidFill>
              </a:rPr>
              <a:t> – 2)</a:t>
            </a: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476250" y="4260850"/>
            <a:ext cx="3778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Using the first point, we have,</a:t>
            </a:r>
          </a:p>
        </p:txBody>
      </p:sp>
      <p:sp>
        <p:nvSpPr>
          <p:cNvPr id="8217" name="Text Box 25"/>
          <p:cNvSpPr txBox="1">
            <a:spLocks noChangeArrowheads="1"/>
          </p:cNvSpPr>
          <p:nvPr/>
        </p:nvSpPr>
        <p:spPr bwMode="auto">
          <a:xfrm>
            <a:off x="4624388" y="4260850"/>
            <a:ext cx="3778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Using the second point, we have,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5659438" y="2278062"/>
            <a:ext cx="1831975" cy="704850"/>
            <a:chOff x="3973" y="1632"/>
            <a:chExt cx="1154" cy="444"/>
          </a:xfrm>
        </p:grpSpPr>
        <p:sp>
          <p:nvSpPr>
            <p:cNvPr id="2070" name="Line 30"/>
            <p:cNvSpPr>
              <a:spLocks noChangeShapeType="1"/>
            </p:cNvSpPr>
            <p:nvPr/>
          </p:nvSpPr>
          <p:spPr bwMode="auto">
            <a:xfrm>
              <a:off x="4292" y="1879"/>
              <a:ext cx="4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1" name="Text Box 28"/>
            <p:cNvSpPr txBox="1">
              <a:spLocks noChangeArrowheads="1"/>
            </p:cNvSpPr>
            <p:nvPr/>
          </p:nvSpPr>
          <p:spPr bwMode="auto">
            <a:xfrm>
              <a:off x="3973" y="1632"/>
              <a:ext cx="115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>
                  <a:solidFill>
                    <a:schemeClr val="tx1"/>
                  </a:solidFill>
                </a:rPr>
                <a:t>y</a:t>
              </a:r>
              <a:r>
                <a:rPr lang="en-US" baseline="-25000">
                  <a:solidFill>
                    <a:schemeClr val="tx1"/>
                  </a:solidFill>
                </a:rPr>
                <a:t>2</a:t>
              </a:r>
              <a:r>
                <a:rPr lang="en-US">
                  <a:solidFill>
                    <a:schemeClr val="tx1"/>
                  </a:solidFill>
                </a:rPr>
                <a:t> –  </a:t>
              </a:r>
              <a:r>
                <a:rPr lang="en-US" i="1">
                  <a:solidFill>
                    <a:schemeClr val="tx1"/>
                  </a:solidFill>
                </a:rPr>
                <a:t>y</a:t>
              </a:r>
              <a:r>
                <a:rPr lang="en-US" baseline="-25000">
                  <a:solidFill>
                    <a:schemeClr val="tx1"/>
                  </a:solidFill>
                </a:rPr>
                <a:t>1</a:t>
              </a: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72" name="Rectangle 29"/>
            <p:cNvSpPr>
              <a:spLocks noChangeArrowheads="1"/>
            </p:cNvSpPr>
            <p:nvPr/>
          </p:nvSpPr>
          <p:spPr bwMode="auto">
            <a:xfrm>
              <a:off x="4292" y="1845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i="1">
                  <a:solidFill>
                    <a:schemeClr val="tx1"/>
                  </a:solidFill>
                </a:rPr>
                <a:t>x</a:t>
              </a:r>
              <a:r>
                <a:rPr lang="en-US" baseline="-25000">
                  <a:solidFill>
                    <a:schemeClr val="tx1"/>
                  </a:solidFill>
                </a:rPr>
                <a:t>2</a:t>
              </a:r>
              <a:r>
                <a:rPr lang="en-US">
                  <a:solidFill>
                    <a:schemeClr val="tx1"/>
                  </a:solidFill>
                </a:rPr>
                <a:t> – </a:t>
              </a:r>
              <a:r>
                <a:rPr lang="en-US" i="1">
                  <a:solidFill>
                    <a:schemeClr val="tx1"/>
                  </a:solidFill>
                </a:rPr>
                <a:t>x</a:t>
              </a:r>
              <a:r>
                <a:rPr lang="en-US" baseline="-25000">
                  <a:solidFill>
                    <a:schemeClr val="tx1"/>
                  </a:solidFill>
                </a:rPr>
                <a:t>1</a:t>
              </a:r>
            </a:p>
          </p:txBody>
        </p:sp>
      </p:grpSp>
      <p:sp>
        <p:nvSpPr>
          <p:cNvPr id="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44958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Example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5638800" cy="685800"/>
          </a:xfrm>
        </p:spPr>
        <p:txBody>
          <a:bodyPr>
            <a:normAutofit/>
          </a:bodyPr>
          <a:lstStyle/>
          <a:p>
            <a:r>
              <a:rPr lang="en-US" sz="4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Slope-intercept Form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pPr marL="342900" indent="-342900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400" dirty="0" smtClean="0"/>
              <a:t>An equation whose graph is a straight line is a linear equation.  Since a function rule is an equation, a function can also be linear.</a:t>
            </a:r>
          </a:p>
          <a:p>
            <a:pPr marL="342900" indent="-342900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3300"/>
                </a:solidFill>
              </a:rPr>
              <a:t>m = slope</a:t>
            </a:r>
          </a:p>
          <a:p>
            <a:pPr marL="342900" indent="-342900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3300"/>
                </a:solidFill>
              </a:rPr>
              <a:t>b = y-intercept</a:t>
            </a:r>
          </a:p>
        </p:txBody>
      </p:sp>
      <p:sp>
        <p:nvSpPr>
          <p:cNvPr id="45060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10100" y="1828800"/>
            <a:ext cx="3771900" cy="3429000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smtClean="0"/>
          </a:p>
          <a:p>
            <a:pPr algn="ctr" eaLnBrk="1" hangingPunct="1">
              <a:buFontTx/>
              <a:buNone/>
            </a:pPr>
            <a:endParaRPr lang="en-US" smtClean="0"/>
          </a:p>
          <a:p>
            <a:pPr algn="ctr" eaLnBrk="1" hangingPunct="1">
              <a:buFontTx/>
              <a:buNone/>
            </a:pPr>
            <a:r>
              <a:rPr lang="en-US" sz="4400" smtClean="0">
                <a:solidFill>
                  <a:srgbClr val="0000CC"/>
                </a:solidFill>
              </a:rPr>
              <a:t>Y = </a:t>
            </a:r>
            <a:r>
              <a:rPr lang="en-US" sz="4400" smtClean="0">
                <a:solidFill>
                  <a:srgbClr val="FF3300"/>
                </a:solidFill>
              </a:rPr>
              <a:t>m</a:t>
            </a:r>
            <a:r>
              <a:rPr lang="en-US" sz="4400" smtClean="0">
                <a:solidFill>
                  <a:srgbClr val="0000CC"/>
                </a:solidFill>
              </a:rPr>
              <a:t>x + </a:t>
            </a:r>
            <a:r>
              <a:rPr lang="en-US" sz="4400" smtClean="0">
                <a:solidFill>
                  <a:srgbClr val="FF3300"/>
                </a:solidFill>
              </a:rPr>
              <a:t>b</a:t>
            </a:r>
          </a:p>
          <a:p>
            <a:pPr algn="ctr" eaLnBrk="1" hangingPunct="1">
              <a:buFontTx/>
              <a:buNone/>
            </a:pPr>
            <a:r>
              <a:rPr lang="en-US" sz="1800" smtClean="0">
                <a:solidFill>
                  <a:srgbClr val="FF3300"/>
                </a:solidFill>
              </a:rPr>
              <a:t>(if you know the slope and where the line crosses the y-axis, use this form)</a:t>
            </a:r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 flipH="1">
            <a:off x="6400800" y="2438400"/>
            <a:ext cx="228600" cy="60960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5062" name="Line 7"/>
          <p:cNvSpPr>
            <a:spLocks noChangeShapeType="1"/>
          </p:cNvSpPr>
          <p:nvPr/>
        </p:nvSpPr>
        <p:spPr bwMode="auto">
          <a:xfrm>
            <a:off x="7467600" y="2438400"/>
            <a:ext cx="152400" cy="53340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1" name="Rectangle 27"/>
          <p:cNvSpPr>
            <a:spLocks noChangeArrowheads="1"/>
          </p:cNvSpPr>
          <p:nvPr/>
        </p:nvSpPr>
        <p:spPr bwMode="auto">
          <a:xfrm>
            <a:off x="5689600" y="5218113"/>
            <a:ext cx="2806700" cy="304800"/>
          </a:xfrm>
          <a:prstGeom prst="rect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90" name="Rectangle 26"/>
          <p:cNvSpPr>
            <a:spLocks noChangeArrowheads="1"/>
          </p:cNvSpPr>
          <p:nvPr/>
        </p:nvSpPr>
        <p:spPr bwMode="auto">
          <a:xfrm>
            <a:off x="652463" y="5218113"/>
            <a:ext cx="2935287" cy="304800"/>
          </a:xfrm>
          <a:prstGeom prst="rect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Writing Equations in Slope – Intercept Form</a:t>
            </a:r>
            <a:endParaRPr lang="en-US" sz="41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93713" y="3884613"/>
            <a:ext cx="3251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solidFill>
                  <a:schemeClr val="tx1"/>
                </a:solidFill>
              </a:rPr>
              <a:t>y</a:t>
            </a:r>
            <a:r>
              <a:rPr lang="en-US">
                <a:solidFill>
                  <a:schemeClr val="tx1"/>
                </a:solidFill>
              </a:rPr>
              <a:t> + 4 = –3 (</a:t>
            </a:r>
            <a:r>
              <a:rPr lang="en-US" i="1">
                <a:solidFill>
                  <a:schemeClr val="tx1"/>
                </a:solidFill>
              </a:rPr>
              <a:t>x</a:t>
            </a:r>
            <a:r>
              <a:rPr lang="en-US">
                <a:solidFill>
                  <a:schemeClr val="tx1"/>
                </a:solidFill>
              </a:rPr>
              <a:t> – 6)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5441950" y="3884613"/>
            <a:ext cx="3251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solidFill>
                  <a:schemeClr val="tx1"/>
                </a:solidFill>
              </a:rPr>
              <a:t>y</a:t>
            </a:r>
            <a:r>
              <a:rPr lang="en-US">
                <a:solidFill>
                  <a:schemeClr val="tx1"/>
                </a:solidFill>
              </a:rPr>
              <a:t> – 8 = –3 (</a:t>
            </a:r>
            <a:r>
              <a:rPr lang="en-US" i="1">
                <a:solidFill>
                  <a:schemeClr val="tx1"/>
                </a:solidFill>
              </a:rPr>
              <a:t>x</a:t>
            </a:r>
            <a:r>
              <a:rPr lang="en-US">
                <a:solidFill>
                  <a:schemeClr val="tx1"/>
                </a:solidFill>
              </a:rPr>
              <a:t> – 2)</a:t>
            </a:r>
          </a:p>
        </p:txBody>
      </p:sp>
      <p:sp>
        <p:nvSpPr>
          <p:cNvPr id="11275" name="Text Box 6"/>
          <p:cNvSpPr txBox="1">
            <a:spLocks noChangeArrowheads="1"/>
          </p:cNvSpPr>
          <p:nvPr/>
        </p:nvSpPr>
        <p:spPr bwMode="auto">
          <a:xfrm>
            <a:off x="457200" y="1379538"/>
            <a:ext cx="8229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Earlier 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we </a:t>
            </a:r>
            <a:r>
              <a:rPr lang="en-US" dirty="0">
                <a:solidFill>
                  <a:schemeClr val="tx1"/>
                </a:solidFill>
              </a:rPr>
              <a:t>wrote an equation of the line that went through the points (6, –4) and (2, 8) .  Sometimes, we want the line written in a different form.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546100" y="1962150"/>
            <a:ext cx="80645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To change a point-slope equation in slope-intercept form, solve for </a:t>
            </a: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 and simplify the right side of the equation.  </a:t>
            </a:r>
          </a:p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	- Solve for </a:t>
            </a: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:  Add or subtract the </a:t>
            </a: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-value of the point to both sides</a:t>
            </a:r>
          </a:p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	- Simplify:  Distribute the slope and then combine like terms.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457200" y="3500438"/>
            <a:ext cx="77993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Here are the two answers we had from the earlier example.</a:t>
            </a:r>
          </a:p>
        </p:txBody>
      </p:sp>
      <p:sp>
        <p:nvSpPr>
          <p:cNvPr id="2" name="Text Box 11"/>
          <p:cNvSpPr txBox="1">
            <a:spLocks noChangeArrowheads="1"/>
          </p:cNvSpPr>
          <p:nvPr/>
        </p:nvSpPr>
        <p:spPr bwMode="auto">
          <a:xfrm>
            <a:off x="652463" y="4349750"/>
            <a:ext cx="2935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chemeClr val="tx1"/>
                </a:solidFill>
              </a:rPr>
              <a:t>Subtract 4 from both sides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5845175" y="4349750"/>
            <a:ext cx="24431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chemeClr val="tx1"/>
                </a:solidFill>
              </a:rPr>
              <a:t>Add 8 to both sides</a:t>
            </a: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495300" y="4752975"/>
            <a:ext cx="325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solidFill>
                  <a:schemeClr val="tx1"/>
                </a:solidFill>
              </a:rPr>
              <a:t>y</a:t>
            </a:r>
            <a:r>
              <a:rPr lang="en-US">
                <a:solidFill>
                  <a:schemeClr val="tx1"/>
                </a:solidFill>
              </a:rPr>
              <a:t> = –3 (</a:t>
            </a:r>
            <a:r>
              <a:rPr lang="en-US" i="1">
                <a:solidFill>
                  <a:schemeClr val="tx1"/>
                </a:solidFill>
              </a:rPr>
              <a:t>x</a:t>
            </a:r>
            <a:r>
              <a:rPr lang="en-US">
                <a:solidFill>
                  <a:schemeClr val="tx1"/>
                </a:solidFill>
              </a:rPr>
              <a:t> – 6) – 4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5441950" y="4752975"/>
            <a:ext cx="325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solidFill>
                  <a:schemeClr val="tx1"/>
                </a:solidFill>
              </a:rPr>
              <a:t>y</a:t>
            </a:r>
            <a:r>
              <a:rPr lang="en-US">
                <a:solidFill>
                  <a:schemeClr val="tx1"/>
                </a:solidFill>
              </a:rPr>
              <a:t> = –3 (</a:t>
            </a:r>
            <a:r>
              <a:rPr lang="en-US" i="1">
                <a:solidFill>
                  <a:schemeClr val="tx1"/>
                </a:solidFill>
              </a:rPr>
              <a:t>x</a:t>
            </a:r>
            <a:r>
              <a:rPr lang="en-US">
                <a:solidFill>
                  <a:schemeClr val="tx1"/>
                </a:solidFill>
              </a:rPr>
              <a:t> – 2) + 8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3808413" y="5191125"/>
            <a:ext cx="1684337" cy="366713"/>
          </a:xfrm>
          <a:prstGeom prst="rect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SIMPLIFY</a:t>
            </a: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652463" y="5218113"/>
            <a:ext cx="2935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chemeClr val="tx1"/>
                </a:solidFill>
              </a:rPr>
              <a:t>Distribute –3 and combine like terms</a:t>
            </a: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5600700" y="5218113"/>
            <a:ext cx="2935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chemeClr val="tx1"/>
                </a:solidFill>
              </a:rPr>
              <a:t>Distribute –3 and combine like terms</a:t>
            </a: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493713" y="5621338"/>
            <a:ext cx="32512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solidFill>
                  <a:schemeClr val="tx1"/>
                </a:solidFill>
              </a:rPr>
              <a:t>y</a:t>
            </a:r>
            <a:r>
              <a:rPr lang="en-US">
                <a:solidFill>
                  <a:schemeClr val="tx1"/>
                </a:solidFill>
              </a:rPr>
              <a:t> = –3</a:t>
            </a:r>
            <a:r>
              <a:rPr lang="en-US" i="1">
                <a:solidFill>
                  <a:schemeClr val="tx1"/>
                </a:solidFill>
              </a:rPr>
              <a:t>x</a:t>
            </a:r>
            <a:r>
              <a:rPr lang="en-US">
                <a:solidFill>
                  <a:schemeClr val="tx1"/>
                </a:solidFill>
              </a:rPr>
              <a:t> + 18 – 4</a:t>
            </a:r>
          </a:p>
          <a:p>
            <a:pPr>
              <a:spcBef>
                <a:spcPct val="50000"/>
              </a:spcBef>
            </a:pPr>
            <a:r>
              <a:rPr lang="en-US" i="1">
                <a:solidFill>
                  <a:schemeClr val="tx1"/>
                </a:solidFill>
              </a:rPr>
              <a:t>y</a:t>
            </a:r>
            <a:r>
              <a:rPr lang="en-US">
                <a:solidFill>
                  <a:schemeClr val="tx1"/>
                </a:solidFill>
              </a:rPr>
              <a:t> = –3</a:t>
            </a:r>
            <a:r>
              <a:rPr lang="en-US" i="1">
                <a:solidFill>
                  <a:schemeClr val="tx1"/>
                </a:solidFill>
              </a:rPr>
              <a:t>x</a:t>
            </a:r>
            <a:r>
              <a:rPr lang="en-US">
                <a:solidFill>
                  <a:schemeClr val="tx1"/>
                </a:solidFill>
              </a:rPr>
              <a:t> + 14</a:t>
            </a: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5441950" y="5621338"/>
            <a:ext cx="32512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solidFill>
                  <a:schemeClr val="tx1"/>
                </a:solidFill>
              </a:rPr>
              <a:t>y</a:t>
            </a:r>
            <a:r>
              <a:rPr lang="en-US">
                <a:solidFill>
                  <a:schemeClr val="tx1"/>
                </a:solidFill>
              </a:rPr>
              <a:t> = –3</a:t>
            </a:r>
            <a:r>
              <a:rPr lang="en-US" i="1">
                <a:solidFill>
                  <a:schemeClr val="tx1"/>
                </a:solidFill>
              </a:rPr>
              <a:t>x</a:t>
            </a:r>
            <a:r>
              <a:rPr lang="en-US">
                <a:solidFill>
                  <a:schemeClr val="tx1"/>
                </a:solidFill>
              </a:rPr>
              <a:t> + 6 + 8</a:t>
            </a:r>
          </a:p>
          <a:p>
            <a:pPr>
              <a:spcBef>
                <a:spcPct val="50000"/>
              </a:spcBef>
            </a:pPr>
            <a:r>
              <a:rPr lang="en-US" i="1">
                <a:solidFill>
                  <a:schemeClr val="tx1"/>
                </a:solidFill>
              </a:rPr>
              <a:t>y</a:t>
            </a:r>
            <a:r>
              <a:rPr lang="en-US">
                <a:solidFill>
                  <a:schemeClr val="tx1"/>
                </a:solidFill>
              </a:rPr>
              <a:t> = –3</a:t>
            </a:r>
            <a:r>
              <a:rPr lang="en-US" i="1">
                <a:solidFill>
                  <a:schemeClr val="tx1"/>
                </a:solidFill>
              </a:rPr>
              <a:t>x</a:t>
            </a:r>
            <a:r>
              <a:rPr lang="en-US">
                <a:solidFill>
                  <a:schemeClr val="tx1"/>
                </a:solidFill>
              </a:rPr>
              <a:t> + 14</a:t>
            </a: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3235325" y="6302375"/>
            <a:ext cx="2849563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Notice … They’re the same!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57200" y="1392238"/>
            <a:ext cx="8229600" cy="876300"/>
            <a:chOff x="288" y="893"/>
            <a:chExt cx="5184" cy="552"/>
          </a:xfrm>
        </p:grpSpPr>
        <p:sp>
          <p:nvSpPr>
            <p:cNvPr id="3101" name="Text Box 8"/>
            <p:cNvSpPr txBox="1">
              <a:spLocks noChangeArrowheads="1"/>
            </p:cNvSpPr>
            <p:nvPr/>
          </p:nvSpPr>
          <p:spPr bwMode="auto">
            <a:xfrm>
              <a:off x="288" y="893"/>
              <a:ext cx="5184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/>
                <a:t>Write the equation of the line in slope-intercept form that goes through the point (6, 2) </a:t>
              </a:r>
            </a:p>
            <a:p>
              <a:pPr algn="l">
                <a:spcBef>
                  <a:spcPct val="50000"/>
                </a:spcBef>
              </a:pPr>
              <a:r>
                <a:rPr lang="en-US"/>
                <a:t>and has slope         .</a:t>
              </a:r>
            </a:p>
          </p:txBody>
        </p:sp>
        <p:graphicFrame>
          <p:nvGraphicFramePr>
            <p:cNvPr id="3078" name="Object 11"/>
            <p:cNvGraphicFramePr>
              <a:graphicFrameLocks noChangeAspect="1"/>
            </p:cNvGraphicFramePr>
            <p:nvPr/>
          </p:nvGraphicFramePr>
          <p:xfrm>
            <a:off x="1194" y="1101"/>
            <a:ext cx="112" cy="344"/>
          </p:xfrm>
          <a:graphic>
            <a:graphicData uri="http://schemas.openxmlformats.org/presentationml/2006/ole">
              <p:oleObj spid="_x0000_s90118" name="Equation" r:id="rId3" imgW="177480" imgH="545760" progId="">
                <p:embed/>
              </p:oleObj>
            </a:graphicData>
          </a:graphic>
        </p:graphicFrame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457200" y="2490788"/>
            <a:ext cx="8229600" cy="546100"/>
            <a:chOff x="288" y="1729"/>
            <a:chExt cx="5184" cy="344"/>
          </a:xfrm>
        </p:grpSpPr>
        <p:sp>
          <p:nvSpPr>
            <p:cNvPr id="3100" name="Text Box 13"/>
            <p:cNvSpPr txBox="1">
              <a:spLocks noChangeArrowheads="1"/>
            </p:cNvSpPr>
            <p:nvPr/>
          </p:nvSpPr>
          <p:spPr bwMode="auto">
            <a:xfrm>
              <a:off x="288" y="1778"/>
              <a:ext cx="5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/>
                <a:t>Begin in point-slope form:     </a:t>
              </a:r>
              <a:r>
                <a:rPr lang="en-US" i="1"/>
                <a:t>y</a:t>
              </a:r>
              <a:r>
                <a:rPr lang="en-US"/>
                <a:t> – 2 =     (</a:t>
              </a:r>
              <a:r>
                <a:rPr lang="en-US" i="1"/>
                <a:t>x</a:t>
              </a:r>
              <a:r>
                <a:rPr lang="en-US"/>
                <a:t> – 6)</a:t>
              </a:r>
            </a:p>
          </p:txBody>
        </p:sp>
        <p:graphicFrame>
          <p:nvGraphicFramePr>
            <p:cNvPr id="3077" name="Object 16"/>
            <p:cNvGraphicFramePr>
              <a:graphicFrameLocks noChangeAspect="1"/>
            </p:cNvGraphicFramePr>
            <p:nvPr/>
          </p:nvGraphicFramePr>
          <p:xfrm>
            <a:off x="2480" y="1729"/>
            <a:ext cx="112" cy="344"/>
          </p:xfrm>
          <a:graphic>
            <a:graphicData uri="http://schemas.openxmlformats.org/presentationml/2006/ole">
              <p:oleObj spid="_x0000_s90117" name="Equation" r:id="rId4" imgW="177480" imgH="545760" progId="">
                <p:embed/>
              </p:oleObj>
            </a:graphicData>
          </a:graphic>
        </p:graphicFrame>
      </p:grp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381000" y="3429000"/>
            <a:ext cx="8229600" cy="546100"/>
            <a:chOff x="288" y="2104"/>
            <a:chExt cx="5184" cy="344"/>
          </a:xfrm>
        </p:grpSpPr>
        <p:sp>
          <p:nvSpPr>
            <p:cNvPr id="3099" name="Text Box 18"/>
            <p:cNvSpPr txBox="1">
              <a:spLocks noChangeArrowheads="1"/>
            </p:cNvSpPr>
            <p:nvPr/>
          </p:nvSpPr>
          <p:spPr bwMode="auto">
            <a:xfrm>
              <a:off x="288" y="2153"/>
              <a:ext cx="5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i="1"/>
                <a:t>			y</a:t>
              </a:r>
              <a:r>
                <a:rPr lang="en-US"/>
                <a:t> =    (</a:t>
              </a:r>
              <a:r>
                <a:rPr lang="en-US" i="1"/>
                <a:t>x</a:t>
              </a:r>
              <a:r>
                <a:rPr lang="en-US"/>
                <a:t> – 6) + 2</a:t>
              </a:r>
            </a:p>
          </p:txBody>
        </p:sp>
        <p:graphicFrame>
          <p:nvGraphicFramePr>
            <p:cNvPr id="3076" name="Object 21"/>
            <p:cNvGraphicFramePr>
              <a:graphicFrameLocks noChangeAspect="1"/>
            </p:cNvGraphicFramePr>
            <p:nvPr/>
          </p:nvGraphicFramePr>
          <p:xfrm>
            <a:off x="2256" y="2104"/>
            <a:ext cx="112" cy="344"/>
          </p:xfrm>
          <a:graphic>
            <a:graphicData uri="http://schemas.openxmlformats.org/presentationml/2006/ole">
              <p:oleObj spid="_x0000_s90116" name="Equation" r:id="rId5" imgW="177480" imgH="545760" progId="">
                <p:embed/>
              </p:oleObj>
            </a:graphicData>
          </a:graphic>
        </p:graphicFrame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381000" y="4190996"/>
            <a:ext cx="6672263" cy="546100"/>
            <a:chOff x="267" y="2574"/>
            <a:chExt cx="4203" cy="344"/>
          </a:xfrm>
        </p:grpSpPr>
        <p:graphicFrame>
          <p:nvGraphicFramePr>
            <p:cNvPr id="3075" name="Object 22"/>
            <p:cNvGraphicFramePr>
              <a:graphicFrameLocks noChangeAspect="1"/>
            </p:cNvGraphicFramePr>
            <p:nvPr/>
          </p:nvGraphicFramePr>
          <p:xfrm>
            <a:off x="2184" y="2574"/>
            <a:ext cx="112" cy="344"/>
          </p:xfrm>
          <a:graphic>
            <a:graphicData uri="http://schemas.openxmlformats.org/presentationml/2006/ole">
              <p:oleObj spid="_x0000_s90115" name="Equation" r:id="rId6" imgW="177480" imgH="545760" progId="">
                <p:embed/>
              </p:oleObj>
            </a:graphicData>
          </a:graphic>
        </p:graphicFrame>
        <p:sp>
          <p:nvSpPr>
            <p:cNvPr id="3098" name="Text Box 25"/>
            <p:cNvSpPr txBox="1">
              <a:spLocks noChangeArrowheads="1"/>
            </p:cNvSpPr>
            <p:nvPr/>
          </p:nvSpPr>
          <p:spPr bwMode="auto">
            <a:xfrm>
              <a:off x="267" y="2622"/>
              <a:ext cx="420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dirty="0"/>
                <a:t>Distribute:                            </a:t>
              </a:r>
              <a:r>
                <a:rPr lang="en-US" i="1" dirty="0"/>
                <a:t>y</a:t>
              </a:r>
              <a:r>
                <a:rPr lang="en-US" dirty="0"/>
                <a:t> =     </a:t>
              </a:r>
              <a:r>
                <a:rPr lang="en-US" i="1" dirty="0"/>
                <a:t>x</a:t>
              </a:r>
              <a:r>
                <a:rPr lang="en-US" dirty="0"/>
                <a:t> – 4 + 2 </a:t>
              </a:r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381000" y="5029200"/>
            <a:ext cx="7269163" cy="546100"/>
            <a:chOff x="192" y="3060"/>
            <a:chExt cx="4579" cy="344"/>
          </a:xfrm>
        </p:grpSpPr>
        <p:sp>
          <p:nvSpPr>
            <p:cNvPr id="3097" name="Text Box 26"/>
            <p:cNvSpPr txBox="1">
              <a:spLocks noChangeArrowheads="1"/>
            </p:cNvSpPr>
            <p:nvPr/>
          </p:nvSpPr>
          <p:spPr bwMode="auto">
            <a:xfrm>
              <a:off x="192" y="3105"/>
              <a:ext cx="457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dirty="0"/>
                <a:t>Combine Like Terms:           </a:t>
              </a:r>
              <a:r>
                <a:rPr lang="en-US" i="1" dirty="0"/>
                <a:t>y</a:t>
              </a:r>
              <a:r>
                <a:rPr lang="en-US" dirty="0"/>
                <a:t> =    </a:t>
              </a:r>
              <a:r>
                <a:rPr lang="en-US" i="1" dirty="0"/>
                <a:t>x</a:t>
              </a:r>
              <a:r>
                <a:rPr lang="en-US" dirty="0"/>
                <a:t> – 2</a:t>
              </a:r>
            </a:p>
          </p:txBody>
        </p:sp>
        <p:graphicFrame>
          <p:nvGraphicFramePr>
            <p:cNvPr id="3074" name="Object 27"/>
            <p:cNvGraphicFramePr>
              <a:graphicFrameLocks noChangeAspect="1"/>
            </p:cNvGraphicFramePr>
            <p:nvPr/>
          </p:nvGraphicFramePr>
          <p:xfrm>
            <a:off x="2200" y="3060"/>
            <a:ext cx="112" cy="344"/>
          </p:xfrm>
          <a:graphic>
            <a:graphicData uri="http://schemas.openxmlformats.org/presentationml/2006/ole">
              <p:oleObj spid="_x0000_s90114" name="Equation" r:id="rId7" imgW="177480" imgH="545760" progId="">
                <p:embed/>
              </p:oleObj>
            </a:graphicData>
          </a:graphic>
        </p:graphicFrame>
      </p:grpSp>
      <p:sp>
        <p:nvSpPr>
          <p:cNvPr id="12319" name="Text Box 31"/>
          <p:cNvSpPr txBox="1">
            <a:spLocks noChangeArrowheads="1"/>
          </p:cNvSpPr>
          <p:nvPr/>
        </p:nvSpPr>
        <p:spPr bwMode="auto">
          <a:xfrm>
            <a:off x="5327650" y="3036888"/>
            <a:ext cx="2368550" cy="3667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Add 2 to both sides</a:t>
            </a:r>
          </a:p>
        </p:txBody>
      </p:sp>
      <p:sp>
        <p:nvSpPr>
          <p:cNvPr id="12332" name="Rectangle 44"/>
          <p:cNvSpPr>
            <a:spLocks noChangeArrowheads="1"/>
          </p:cNvSpPr>
          <p:nvPr/>
        </p:nvSpPr>
        <p:spPr bwMode="auto">
          <a:xfrm>
            <a:off x="457200" y="3506788"/>
            <a:ext cx="125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Solve for </a:t>
            </a:r>
            <a:r>
              <a:rPr lang="en-US" i="1"/>
              <a:t>y</a:t>
            </a:r>
            <a:r>
              <a:rPr lang="en-US"/>
              <a:t>:</a:t>
            </a:r>
          </a:p>
        </p:txBody>
      </p:sp>
      <p:sp>
        <p:nvSpPr>
          <p:cNvPr id="3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44958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Example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762000"/>
          </a:xfrm>
        </p:spPr>
        <p:txBody>
          <a:bodyPr>
            <a:normAutofit/>
          </a:bodyPr>
          <a:lstStyle/>
          <a:p>
            <a:r>
              <a:rPr lang="en-US" sz="4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y as a function of x</a:t>
            </a:r>
          </a:p>
        </p:txBody>
      </p:sp>
      <p:sp>
        <p:nvSpPr>
          <p:cNvPr id="13322" name="Text Box 4"/>
          <p:cNvSpPr txBox="1">
            <a:spLocks noChangeArrowheads="1"/>
          </p:cNvSpPr>
          <p:nvPr/>
        </p:nvSpPr>
        <p:spPr bwMode="auto">
          <a:xfrm>
            <a:off x="539750" y="1295400"/>
            <a:ext cx="807085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For an equation to be written as a function, you must solve for </a:t>
            </a: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Solving for </a:t>
            </a: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 means that “</a:t>
            </a: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 is written as a function of </a:t>
            </a:r>
            <a:r>
              <a:rPr lang="en-US" i="1" dirty="0">
                <a:solidFill>
                  <a:schemeClr val="tx1"/>
                </a:solidFill>
              </a:rPr>
              <a:t>x </a:t>
            </a:r>
            <a:r>
              <a:rPr lang="en-US" dirty="0">
                <a:solidFill>
                  <a:schemeClr val="tx1"/>
                </a:solidFill>
              </a:rPr>
              <a:t>”.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39750" y="2740025"/>
            <a:ext cx="8070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When your equation is in point – slope form simply add or subtract the </a:t>
            </a:r>
            <a:r>
              <a:rPr lang="en-US" i="1">
                <a:solidFill>
                  <a:schemeClr val="tx1"/>
                </a:solidFill>
              </a:rPr>
              <a:t>y</a:t>
            </a:r>
            <a:r>
              <a:rPr lang="en-US">
                <a:solidFill>
                  <a:schemeClr val="tx1"/>
                </a:solidFill>
              </a:rPr>
              <a:t>-value of the point to the other side.  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2879725" y="3690937"/>
            <a:ext cx="337880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solidFill>
                  <a:schemeClr val="tx1"/>
                </a:solidFill>
              </a:rPr>
              <a:t>y</a:t>
            </a:r>
            <a:r>
              <a:rPr lang="en-US">
                <a:solidFill>
                  <a:schemeClr val="tx1"/>
                </a:solidFill>
              </a:rPr>
              <a:t> + 3 =  4 (</a:t>
            </a:r>
            <a:r>
              <a:rPr lang="en-US" i="1">
                <a:solidFill>
                  <a:schemeClr val="tx1"/>
                </a:solidFill>
              </a:rPr>
              <a:t>x</a:t>
            </a:r>
            <a:r>
              <a:rPr lang="en-US">
                <a:solidFill>
                  <a:schemeClr val="tx1"/>
                </a:solidFill>
              </a:rPr>
              <a:t> – 2)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539749" y="3355975"/>
            <a:ext cx="745052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From our first example we had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539750" y="4154487"/>
            <a:ext cx="80708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In order to write </a:t>
            </a:r>
            <a:r>
              <a:rPr lang="en-US" i="1">
                <a:solidFill>
                  <a:schemeClr val="tx1"/>
                </a:solidFill>
              </a:rPr>
              <a:t>y</a:t>
            </a:r>
            <a:r>
              <a:rPr lang="en-US">
                <a:solidFill>
                  <a:schemeClr val="tx1"/>
                </a:solidFill>
              </a:rPr>
              <a:t> as a function of </a:t>
            </a:r>
            <a:r>
              <a:rPr lang="en-US" i="1">
                <a:solidFill>
                  <a:schemeClr val="tx1"/>
                </a:solidFill>
              </a:rPr>
              <a:t>x</a:t>
            </a:r>
            <a:r>
              <a:rPr lang="en-US">
                <a:solidFill>
                  <a:schemeClr val="tx1"/>
                </a:solidFill>
              </a:rPr>
              <a:t> we subtract 3 from both sides of the equation.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2879725" y="4603750"/>
            <a:ext cx="337880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solidFill>
                  <a:schemeClr val="tx1"/>
                </a:solidFill>
              </a:rPr>
              <a:t>y</a:t>
            </a:r>
            <a:r>
              <a:rPr lang="en-US">
                <a:solidFill>
                  <a:schemeClr val="tx1"/>
                </a:solidFill>
              </a:rPr>
              <a:t>  =  4 (</a:t>
            </a:r>
            <a:r>
              <a:rPr lang="en-US" i="1">
                <a:solidFill>
                  <a:schemeClr val="tx1"/>
                </a:solidFill>
              </a:rPr>
              <a:t>x</a:t>
            </a:r>
            <a:r>
              <a:rPr lang="en-US">
                <a:solidFill>
                  <a:schemeClr val="tx1"/>
                </a:solidFill>
              </a:rPr>
              <a:t> – 2) – 3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539750" y="5067300"/>
            <a:ext cx="807085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When you write </a:t>
            </a: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 as a function of </a:t>
            </a:r>
            <a:r>
              <a:rPr lang="en-US" i="1" dirty="0">
                <a:solidFill>
                  <a:schemeClr val="tx1"/>
                </a:solidFill>
              </a:rPr>
              <a:t>x,</a:t>
            </a:r>
            <a:r>
              <a:rPr lang="en-US" dirty="0">
                <a:solidFill>
                  <a:schemeClr val="tx1"/>
                </a:solidFill>
              </a:rPr>
              <a:t> you have put your equation in function form.</a:t>
            </a:r>
          </a:p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You may replace the </a:t>
            </a: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 with the notation </a:t>
            </a:r>
            <a:r>
              <a:rPr lang="en-US" i="1" dirty="0">
                <a:solidFill>
                  <a:schemeClr val="tx1"/>
                </a:solidFill>
              </a:rPr>
              <a:t>f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dirty="0">
                <a:solidFill>
                  <a:schemeClr val="tx1"/>
                </a:solidFill>
              </a:rPr>
              <a:t>) … read “</a:t>
            </a:r>
            <a:r>
              <a:rPr lang="en-US" i="1" dirty="0">
                <a:solidFill>
                  <a:schemeClr val="tx1"/>
                </a:solidFill>
              </a:rPr>
              <a:t>f</a:t>
            </a:r>
            <a:r>
              <a:rPr lang="en-US" dirty="0">
                <a:solidFill>
                  <a:schemeClr val="tx1"/>
                </a:solidFill>
              </a:rPr>
              <a:t>  of </a:t>
            </a:r>
            <a:r>
              <a:rPr lang="en-US" i="1" dirty="0">
                <a:solidFill>
                  <a:schemeClr val="tx1"/>
                </a:solidFill>
              </a:rPr>
              <a:t>x </a:t>
            </a:r>
            <a:r>
              <a:rPr lang="en-US" dirty="0">
                <a:solidFill>
                  <a:schemeClr val="tx1"/>
                </a:solidFill>
              </a:rPr>
              <a:t>” or “function of </a:t>
            </a:r>
            <a:r>
              <a:rPr lang="en-US" i="1" dirty="0">
                <a:solidFill>
                  <a:schemeClr val="tx1"/>
                </a:solidFill>
              </a:rPr>
              <a:t>x </a:t>
            </a:r>
            <a:r>
              <a:rPr lang="en-US" dirty="0">
                <a:solidFill>
                  <a:schemeClr val="tx1"/>
                </a:solidFill>
              </a:rPr>
              <a:t>”.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2946400" y="6045200"/>
            <a:ext cx="325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solidFill>
                  <a:schemeClr val="tx1"/>
                </a:solidFill>
              </a:rPr>
              <a:t>f</a:t>
            </a:r>
            <a:r>
              <a:rPr lang="en-US">
                <a:solidFill>
                  <a:schemeClr val="tx1"/>
                </a:solidFill>
              </a:rPr>
              <a:t> (</a:t>
            </a:r>
            <a:r>
              <a:rPr lang="en-US" i="1">
                <a:solidFill>
                  <a:schemeClr val="tx1"/>
                </a:solidFill>
              </a:rPr>
              <a:t>x</a:t>
            </a:r>
            <a:r>
              <a:rPr lang="en-US">
                <a:solidFill>
                  <a:schemeClr val="tx1"/>
                </a:solidFill>
              </a:rPr>
              <a:t>) =  4 (</a:t>
            </a:r>
            <a:r>
              <a:rPr lang="en-US" i="1">
                <a:solidFill>
                  <a:schemeClr val="tx1"/>
                </a:solidFill>
              </a:rPr>
              <a:t>x</a:t>
            </a:r>
            <a:r>
              <a:rPr lang="en-US">
                <a:solidFill>
                  <a:schemeClr val="tx1"/>
                </a:solidFill>
              </a:rPr>
              <a:t> – 2) – 3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539750" y="2074862"/>
            <a:ext cx="8070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/>
              <a:t>Of the three types of linear equations discussed in this presentation, only slope-intercept form is written as a function.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08888"/>
            <a:ext cx="8229600" cy="118613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400" smtClean="0">
                <a:solidFill>
                  <a:schemeClr val="tx1"/>
                </a:solidFill>
              </a:rPr>
              <a:t>For example in the equation;</a:t>
            </a:r>
            <a:br>
              <a:rPr lang="en-US" sz="2400" smtClean="0">
                <a:solidFill>
                  <a:schemeClr val="tx1"/>
                </a:solidFill>
              </a:rPr>
            </a:br>
            <a:r>
              <a:rPr lang="en-US" sz="2400" smtClean="0">
                <a:solidFill>
                  <a:schemeClr val="tx1"/>
                </a:solidFill>
              </a:rPr>
              <a:t>y = 3x + 6</a:t>
            </a:r>
            <a:br>
              <a:rPr lang="en-US" sz="2400" smtClean="0">
                <a:solidFill>
                  <a:schemeClr val="tx1"/>
                </a:solidFill>
              </a:rPr>
            </a:br>
            <a:r>
              <a:rPr lang="en-US" sz="2400" smtClean="0">
                <a:solidFill>
                  <a:schemeClr val="tx1"/>
                </a:solidFill>
              </a:rPr>
              <a:t>m = 3, so the slope is 3</a:t>
            </a:r>
            <a:br>
              <a:rPr lang="en-US" sz="2400" smtClean="0">
                <a:solidFill>
                  <a:schemeClr val="tx1"/>
                </a:solidFill>
              </a:rPr>
            </a:br>
            <a:r>
              <a:rPr lang="en-US" sz="2400" smtClean="0">
                <a:solidFill>
                  <a:schemeClr val="tx1"/>
                </a:solidFill>
              </a:rPr>
              <a:t>b = +6, so the y-intercept is +6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229600" cy="4191000"/>
          </a:xfrm>
          <a:noFill/>
          <a:ln>
            <a:solidFill>
              <a:srgbClr val="FF0000"/>
            </a:solidFill>
          </a:ln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smtClean="0"/>
              <a:t>Let’s look at another:</a:t>
            </a:r>
          </a:p>
          <a:p>
            <a:pPr algn="ctr" eaLnBrk="1" hangingPunct="1">
              <a:buFontTx/>
              <a:buNone/>
            </a:pPr>
            <a:r>
              <a:rPr lang="en-US" sz="2400" smtClean="0"/>
              <a:t>y = 4/5x -7</a:t>
            </a:r>
          </a:p>
          <a:p>
            <a:pPr algn="ctr" eaLnBrk="1" hangingPunct="1">
              <a:buFontTx/>
              <a:buNone/>
            </a:pPr>
            <a:r>
              <a:rPr lang="en-US" sz="2400" smtClean="0"/>
              <a:t>m = 4/5, so the slope is 4/5</a:t>
            </a:r>
          </a:p>
          <a:p>
            <a:pPr algn="ctr" eaLnBrk="1" hangingPunct="1">
              <a:buFontTx/>
              <a:buNone/>
            </a:pPr>
            <a:r>
              <a:rPr lang="en-US" sz="2400" smtClean="0"/>
              <a:t>b = -7, so the y-intercept is -7</a:t>
            </a:r>
          </a:p>
          <a:p>
            <a:pPr algn="ctr" eaLnBrk="1" hangingPunct="1">
              <a:buFontTx/>
              <a:buNone/>
            </a:pPr>
            <a:r>
              <a:rPr lang="en-US" sz="2400" smtClean="0"/>
              <a:t>Please note that in the slope-intercept formula;</a:t>
            </a:r>
          </a:p>
          <a:p>
            <a:pPr algn="ctr" eaLnBrk="1" hangingPunct="1">
              <a:buFontTx/>
              <a:buNone/>
            </a:pPr>
            <a:r>
              <a:rPr lang="en-US" sz="2400" smtClean="0"/>
              <a:t>y = mx + b</a:t>
            </a:r>
          </a:p>
          <a:p>
            <a:pPr algn="ctr" eaLnBrk="1" hangingPunct="1">
              <a:buFontTx/>
              <a:buNone/>
            </a:pPr>
            <a:r>
              <a:rPr lang="en-US" sz="2400" smtClean="0"/>
              <a:t>the “y” term is all by itself on the left side of the equation.</a:t>
            </a:r>
          </a:p>
          <a:p>
            <a:pPr algn="ctr" eaLnBrk="1" hangingPunct="1">
              <a:buFontTx/>
              <a:buNone/>
            </a:pPr>
            <a:r>
              <a:rPr lang="en-US" sz="2400" i="1" smtClean="0"/>
              <a:t>That is very important!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467600" cy="1828800"/>
          </a:xfrm>
        </p:spPr>
        <p:txBody>
          <a:bodyPr/>
          <a:lstStyle/>
          <a:p>
            <a:pPr eaLnBrk="1" hangingPunct="1"/>
            <a:r>
              <a:rPr lang="en-US" sz="4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WHY?</a:t>
            </a:r>
            <a:r>
              <a:rPr lang="en-US" sz="3200" dirty="0" smtClean="0">
                <a:solidFill>
                  <a:schemeClr val="tx1"/>
                </a:solidFill>
              </a:rPr>
              <a:t/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If the “y” is not all by itself, then we must first use the </a:t>
            </a:r>
            <a:r>
              <a:rPr lang="en-US" sz="2400" i="1" dirty="0" smtClean="0">
                <a:solidFill>
                  <a:schemeClr val="tx1"/>
                </a:solidFill>
              </a:rPr>
              <a:t>rules of algebra</a:t>
            </a:r>
            <a:r>
              <a:rPr lang="en-US" sz="2400" dirty="0" smtClean="0">
                <a:solidFill>
                  <a:schemeClr val="tx1"/>
                </a:solidFill>
              </a:rPr>
              <a:t> to isolate the “y” term.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For example in the equation: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743200"/>
            <a:ext cx="7696200" cy="3124200"/>
          </a:xfrm>
          <a:ln>
            <a:solidFill>
              <a:srgbClr val="FF0000"/>
            </a:solidFill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2y = 8x + 10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sz="240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You will notice that in order to get “y” all by itself we have to divide both sides by 2.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After you have done that, the equation becomes: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Y = 4x + 5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Only then can we determine the slope (4), and the y-intercept (+5)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870700" cy="1295400"/>
          </a:xfrm>
        </p:spPr>
        <p:txBody>
          <a:bodyPr/>
          <a:lstStyle/>
          <a:p>
            <a:pPr eaLnBrk="1" hangingPunct="1"/>
            <a:r>
              <a:rPr lang="en-US" sz="2400" smtClean="0">
                <a:solidFill>
                  <a:srgbClr val="002060"/>
                </a:solidFill>
              </a:rPr>
              <a:t>OK…getting back to the lesson…</a:t>
            </a:r>
            <a:br>
              <a:rPr lang="en-US" sz="2400" smtClean="0">
                <a:solidFill>
                  <a:srgbClr val="002060"/>
                </a:solidFill>
              </a:rPr>
            </a:br>
            <a:r>
              <a:rPr lang="en-US" sz="2400" smtClean="0">
                <a:solidFill>
                  <a:srgbClr val="002060"/>
                </a:solidFill>
              </a:rPr>
              <a:t>Your job is to </a:t>
            </a:r>
            <a:r>
              <a:rPr lang="en-US" sz="2400" i="1" smtClean="0">
                <a:solidFill>
                  <a:srgbClr val="002060"/>
                </a:solidFill>
              </a:rPr>
              <a:t>write the equation of a line</a:t>
            </a:r>
            <a:r>
              <a:rPr lang="en-US" sz="2400" smtClean="0">
                <a:solidFill>
                  <a:srgbClr val="002060"/>
                </a:solidFill>
              </a:rPr>
              <a:t> after you are given the </a:t>
            </a:r>
            <a:r>
              <a:rPr lang="en-US" sz="2400" i="1" smtClean="0">
                <a:solidFill>
                  <a:srgbClr val="002060"/>
                </a:solidFill>
              </a:rPr>
              <a:t>slope</a:t>
            </a:r>
            <a:r>
              <a:rPr lang="en-US" sz="2400" smtClean="0">
                <a:solidFill>
                  <a:srgbClr val="002060"/>
                </a:solidFill>
              </a:rPr>
              <a:t> and </a:t>
            </a:r>
            <a:r>
              <a:rPr lang="en-US" sz="2400" i="1" smtClean="0">
                <a:solidFill>
                  <a:srgbClr val="002060"/>
                </a:solidFill>
              </a:rPr>
              <a:t>y-intercept</a:t>
            </a:r>
            <a:r>
              <a:rPr lang="en-US" sz="2400" smtClean="0">
                <a:solidFill>
                  <a:srgbClr val="002060"/>
                </a:solidFill>
              </a:rPr>
              <a:t>…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92680"/>
            <a:ext cx="8229600" cy="4389120"/>
          </a:xfrm>
          <a:ln>
            <a:solidFill>
              <a:srgbClr val="FF0000"/>
            </a:solidFill>
          </a:ln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smtClean="0">
                <a:solidFill>
                  <a:srgbClr val="002060"/>
                </a:solidFill>
              </a:rPr>
              <a:t>Let’s try one…</a:t>
            </a:r>
          </a:p>
          <a:p>
            <a:pPr algn="ctr" eaLnBrk="1" hangingPunct="1">
              <a:buFontTx/>
              <a:buNone/>
            </a:pPr>
            <a:endParaRPr lang="en-US" sz="2400" smtClean="0">
              <a:solidFill>
                <a:srgbClr val="002060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sz="2400" smtClean="0">
                <a:solidFill>
                  <a:srgbClr val="002060"/>
                </a:solidFill>
              </a:rPr>
              <a:t>Given “m” (the slope remember!) = 2</a:t>
            </a:r>
          </a:p>
          <a:p>
            <a:pPr algn="ctr" eaLnBrk="1" hangingPunct="1">
              <a:buFontTx/>
              <a:buNone/>
            </a:pPr>
            <a:r>
              <a:rPr lang="en-US" sz="2400" smtClean="0">
                <a:solidFill>
                  <a:srgbClr val="002060"/>
                </a:solidFill>
              </a:rPr>
              <a:t>And “b” (the y-intercept) = +9</a:t>
            </a:r>
          </a:p>
          <a:p>
            <a:pPr algn="ctr" eaLnBrk="1" hangingPunct="1">
              <a:buFontTx/>
              <a:buNone/>
            </a:pPr>
            <a:r>
              <a:rPr lang="en-US" sz="2400" smtClean="0">
                <a:solidFill>
                  <a:srgbClr val="002060"/>
                </a:solidFill>
              </a:rPr>
              <a:t>All you have to do is plug those values into</a:t>
            </a:r>
          </a:p>
          <a:p>
            <a:pPr algn="ctr" eaLnBrk="1" hangingPunct="1">
              <a:buFontTx/>
              <a:buNone/>
            </a:pPr>
            <a:r>
              <a:rPr lang="en-US" sz="2400" smtClean="0">
                <a:solidFill>
                  <a:srgbClr val="002060"/>
                </a:solidFill>
              </a:rPr>
              <a:t>y = mx + b</a:t>
            </a:r>
          </a:p>
          <a:p>
            <a:pPr algn="ctr" eaLnBrk="1" hangingPunct="1">
              <a:buFontTx/>
              <a:buNone/>
            </a:pPr>
            <a:r>
              <a:rPr lang="en-US" sz="2400" smtClean="0">
                <a:solidFill>
                  <a:srgbClr val="002060"/>
                </a:solidFill>
              </a:rPr>
              <a:t>The equation becomes…</a:t>
            </a:r>
          </a:p>
          <a:p>
            <a:pPr algn="ctr" eaLnBrk="1" hangingPunct="1">
              <a:buFontTx/>
              <a:buNone/>
            </a:pPr>
            <a:r>
              <a:rPr lang="en-US" sz="2400" smtClean="0">
                <a:solidFill>
                  <a:srgbClr val="002060"/>
                </a:solidFill>
              </a:rPr>
              <a:t>y = 2x + 9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0"/>
            <a:ext cx="8534400" cy="762000"/>
          </a:xfrm>
          <a:noFill/>
          <a:ln>
            <a:solidFill>
              <a:srgbClr val="0000CC"/>
            </a:solidFill>
          </a:ln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2400" b="1" smtClean="0"/>
              <a:t>Using </a:t>
            </a:r>
            <a:r>
              <a:rPr lang="en-US" sz="2400" b="1" i="1" u="sng" smtClean="0"/>
              <a:t>slope-intercept</a:t>
            </a:r>
            <a:r>
              <a:rPr lang="en-US" sz="2400" b="1" smtClean="0"/>
              <a:t>  form to write equations,  </a:t>
            </a:r>
            <a:r>
              <a:rPr lang="en-US" sz="2400" b="1" smtClean="0">
                <a:solidFill>
                  <a:srgbClr val="FF3300"/>
                </a:solidFill>
              </a:rPr>
              <a:t>Rewrite</a:t>
            </a:r>
            <a:r>
              <a:rPr lang="en-US" sz="2400" b="1" smtClean="0"/>
              <a:t> the equation solving for y = to determine the slope and y-intercept.</a:t>
            </a:r>
          </a:p>
        </p:txBody>
      </p:sp>
      <p:sp>
        <p:nvSpPr>
          <p:cNvPr id="5427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371600" y="2133600"/>
            <a:ext cx="2819400" cy="3886200"/>
          </a:xfrm>
          <a:noFill/>
          <a:ln>
            <a:solidFill>
              <a:srgbClr val="FF0000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smtClean="0">
                <a:solidFill>
                  <a:srgbClr val="0000CC"/>
                </a:solidFill>
              </a:rPr>
              <a:t>3x – y = 14</a:t>
            </a:r>
          </a:p>
          <a:p>
            <a:pPr eaLnBrk="1" hangingPunct="1">
              <a:buFontTx/>
              <a:buNone/>
            </a:pPr>
            <a:r>
              <a:rPr lang="en-US" sz="2400" u="sng" smtClean="0"/>
              <a:t>-y</a:t>
            </a:r>
            <a:r>
              <a:rPr lang="en-US" sz="2400" smtClean="0"/>
              <a:t> = </a:t>
            </a:r>
            <a:r>
              <a:rPr lang="en-US" sz="2400" u="sng" smtClean="0"/>
              <a:t>-3x</a:t>
            </a:r>
            <a:r>
              <a:rPr lang="en-US" sz="2400" smtClean="0"/>
              <a:t> + </a:t>
            </a:r>
            <a:r>
              <a:rPr lang="en-US" sz="2400" u="sng" smtClean="0"/>
              <a:t>14</a:t>
            </a:r>
          </a:p>
          <a:p>
            <a:pPr eaLnBrk="1" hangingPunct="1">
              <a:buFontTx/>
              <a:buNone/>
            </a:pPr>
            <a:r>
              <a:rPr lang="en-US" sz="2400" smtClean="0"/>
              <a:t>-1     -1     -1</a:t>
            </a:r>
          </a:p>
          <a:p>
            <a:pPr eaLnBrk="1" hangingPunct="1">
              <a:buFontTx/>
              <a:buNone/>
            </a:pPr>
            <a:r>
              <a:rPr lang="en-US" sz="2400" smtClean="0"/>
              <a:t>y = 3x – 14  </a:t>
            </a:r>
          </a:p>
          <a:p>
            <a:pPr eaLnBrk="1" hangingPunct="1">
              <a:buFontTx/>
              <a:buNone/>
            </a:pPr>
            <a:r>
              <a:rPr lang="en-US" sz="2400" smtClean="0">
                <a:solidFill>
                  <a:srgbClr val="FF3300"/>
                </a:solidFill>
              </a:rPr>
              <a:t>or</a:t>
            </a:r>
          </a:p>
          <a:p>
            <a:pPr eaLnBrk="1" hangingPunct="1">
              <a:buFontTx/>
              <a:buNone/>
            </a:pPr>
            <a:r>
              <a:rPr lang="en-US" sz="2400" smtClean="0"/>
              <a:t>  </a:t>
            </a:r>
            <a:r>
              <a:rPr lang="en-US" sz="2400" smtClean="0">
                <a:solidFill>
                  <a:srgbClr val="0000CC"/>
                </a:solidFill>
              </a:rPr>
              <a:t>3x – y = 14</a:t>
            </a:r>
          </a:p>
          <a:p>
            <a:pPr eaLnBrk="1" hangingPunct="1">
              <a:buFontTx/>
              <a:buNone/>
            </a:pPr>
            <a:r>
              <a:rPr lang="en-US" sz="2400" smtClean="0"/>
              <a:t>       3x = y + 14</a:t>
            </a:r>
          </a:p>
          <a:p>
            <a:pPr eaLnBrk="1" hangingPunct="1">
              <a:buFontTx/>
              <a:buNone/>
            </a:pPr>
            <a:r>
              <a:rPr lang="en-US" sz="2400" smtClean="0"/>
              <a:t>3x – 14 = y</a:t>
            </a:r>
          </a:p>
        </p:txBody>
      </p:sp>
      <p:sp>
        <p:nvSpPr>
          <p:cNvPr id="54276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486400" y="2209800"/>
            <a:ext cx="2781300" cy="3810000"/>
          </a:xfrm>
          <a:noFill/>
          <a:ln>
            <a:solidFill>
              <a:srgbClr val="FF0000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smtClean="0">
                <a:solidFill>
                  <a:srgbClr val="0000CC"/>
                </a:solidFill>
              </a:rPr>
              <a:t>x + 2y = 8</a:t>
            </a:r>
          </a:p>
          <a:p>
            <a:pPr eaLnBrk="1" hangingPunct="1">
              <a:buFontTx/>
              <a:buNone/>
            </a:pPr>
            <a:r>
              <a:rPr lang="en-US" sz="2400" u="sng" smtClean="0"/>
              <a:t>2y</a:t>
            </a:r>
            <a:r>
              <a:rPr lang="en-US" sz="2400" smtClean="0"/>
              <a:t> = </a:t>
            </a:r>
            <a:r>
              <a:rPr lang="en-US" sz="2400" u="sng" smtClean="0"/>
              <a:t>-x</a:t>
            </a:r>
            <a:r>
              <a:rPr lang="en-US" sz="2400" smtClean="0"/>
              <a:t> + </a:t>
            </a:r>
            <a:r>
              <a:rPr lang="en-US" sz="2400" u="sng" smtClean="0"/>
              <a:t>8</a:t>
            </a:r>
            <a:endParaRPr lang="en-US" sz="2400" smtClean="0"/>
          </a:p>
          <a:p>
            <a:pPr eaLnBrk="1" hangingPunct="1">
              <a:buFontTx/>
              <a:buNone/>
            </a:pPr>
            <a:r>
              <a:rPr lang="en-US" sz="2400" smtClean="0"/>
              <a:t> 2     2    2</a:t>
            </a:r>
          </a:p>
          <a:p>
            <a:pPr eaLnBrk="1" hangingPunct="1">
              <a:buFontTx/>
              <a:buNone/>
            </a:pPr>
            <a:r>
              <a:rPr lang="en-US" sz="2400" smtClean="0"/>
              <a:t>y = </a:t>
            </a:r>
            <a:r>
              <a:rPr lang="en-US" sz="2400" u="sng" smtClean="0"/>
              <a:t>-1x</a:t>
            </a:r>
            <a:r>
              <a:rPr lang="en-US" sz="2400" smtClean="0"/>
              <a:t> + 4</a:t>
            </a:r>
          </a:p>
          <a:p>
            <a:pPr eaLnBrk="1" hangingPunct="1">
              <a:buFontTx/>
              <a:buNone/>
            </a:pPr>
            <a:r>
              <a:rPr lang="en-US" sz="2400" smtClean="0"/>
              <a:t>       2</a:t>
            </a:r>
          </a:p>
          <a:p>
            <a:pPr eaLnBrk="1" hangingPunct="1">
              <a:buFontTx/>
              <a:buNone/>
            </a:pPr>
            <a:endParaRPr lang="en-US" sz="240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066800"/>
            <a:ext cx="8686800" cy="762000"/>
          </a:xfrm>
          <a:noFill/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pPr algn="ctr" eaLnBrk="1" hangingPunct="1"/>
            <a:r>
              <a:rPr lang="en-US" sz="2400" b="1" dirty="0" smtClean="0">
                <a:solidFill>
                  <a:srgbClr val="0000CC"/>
                </a:solidFill>
              </a:rPr>
              <a:t>Write each equation in </a:t>
            </a:r>
            <a:r>
              <a:rPr lang="en-US" sz="2400" b="1" i="1" u="sng" dirty="0" smtClean="0">
                <a:solidFill>
                  <a:srgbClr val="0000CC"/>
                </a:solidFill>
              </a:rPr>
              <a:t>slope-intercept</a:t>
            </a:r>
            <a:r>
              <a:rPr lang="en-US" sz="2400" b="1" dirty="0" smtClean="0">
                <a:solidFill>
                  <a:srgbClr val="0000CC"/>
                </a:solidFill>
              </a:rPr>
              <a:t> form.</a:t>
            </a:r>
            <a:br>
              <a:rPr lang="en-US" sz="2400" b="1" dirty="0" smtClean="0">
                <a:solidFill>
                  <a:srgbClr val="0000CC"/>
                </a:solidFill>
              </a:rPr>
            </a:br>
            <a:r>
              <a:rPr lang="en-US" sz="2400" b="1" dirty="0" smtClean="0">
                <a:solidFill>
                  <a:srgbClr val="0000CC"/>
                </a:solidFill>
              </a:rPr>
              <a:t>Identify the slope and y-intercept.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696200" cy="4038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dirty="0" smtClean="0"/>
              <a:t>2x + y = 10</a:t>
            </a:r>
          </a:p>
          <a:p>
            <a:pPr algn="ctr" eaLnBrk="1" hangingPunct="1">
              <a:buFontTx/>
              <a:buNone/>
            </a:pPr>
            <a:endParaRPr lang="en-US" sz="2400" dirty="0" smtClean="0"/>
          </a:p>
          <a:p>
            <a:pPr algn="ctr" eaLnBrk="1" hangingPunct="1">
              <a:buFontTx/>
              <a:buNone/>
            </a:pPr>
            <a:r>
              <a:rPr lang="en-US" sz="2400" dirty="0" smtClean="0"/>
              <a:t>-4x + y = 6</a:t>
            </a:r>
          </a:p>
          <a:p>
            <a:pPr algn="ctr" eaLnBrk="1" hangingPunct="1">
              <a:buFontTx/>
              <a:buNone/>
            </a:pPr>
            <a:endParaRPr lang="en-US" sz="2400" dirty="0" smtClean="0"/>
          </a:p>
          <a:p>
            <a:pPr algn="ctr" eaLnBrk="1" hangingPunct="1">
              <a:buFontTx/>
              <a:buNone/>
            </a:pPr>
            <a:r>
              <a:rPr lang="en-US" sz="2400" dirty="0" smtClean="0"/>
              <a:t>4x + 3y = 9</a:t>
            </a:r>
          </a:p>
          <a:p>
            <a:pPr algn="ctr" eaLnBrk="1" hangingPunct="1">
              <a:buFontTx/>
              <a:buNone/>
            </a:pPr>
            <a:endParaRPr lang="en-US" sz="2400" dirty="0" smtClean="0"/>
          </a:p>
          <a:p>
            <a:pPr algn="ctr" eaLnBrk="1" hangingPunct="1">
              <a:buFontTx/>
              <a:buNone/>
            </a:pPr>
            <a:r>
              <a:rPr lang="en-US" sz="2400" dirty="0" smtClean="0"/>
              <a:t>2x + y = 3</a:t>
            </a:r>
          </a:p>
          <a:p>
            <a:pPr algn="ctr" eaLnBrk="1" hangingPunct="1">
              <a:buFontTx/>
              <a:buNone/>
            </a:pPr>
            <a:endParaRPr lang="en-US" sz="2400" dirty="0" smtClean="0"/>
          </a:p>
          <a:p>
            <a:pPr algn="ctr" eaLnBrk="1" hangingPunct="1">
              <a:buFontTx/>
              <a:buNone/>
            </a:pPr>
            <a:r>
              <a:rPr lang="en-US" sz="2400" dirty="0" smtClean="0"/>
              <a:t>5y = 3x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534400" cy="1143000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0000CC"/>
                </a:solidFill>
              </a:rPr>
              <a:t>Write the equation of a line in </a:t>
            </a:r>
            <a:r>
              <a:rPr lang="en-US" sz="2400" b="1" i="1" u="sng" dirty="0" smtClean="0">
                <a:solidFill>
                  <a:srgbClr val="0000CC"/>
                </a:solidFill>
              </a:rPr>
              <a:t>slope-intercept</a:t>
            </a:r>
            <a:r>
              <a:rPr lang="en-US" sz="2400" b="1" dirty="0" smtClean="0">
                <a:solidFill>
                  <a:srgbClr val="0000CC"/>
                </a:solidFill>
              </a:rPr>
              <a:t> form that passes through points (3, -4) and </a:t>
            </a:r>
            <a:br>
              <a:rPr lang="en-US" sz="2400" b="1" dirty="0" smtClean="0">
                <a:solidFill>
                  <a:srgbClr val="0000CC"/>
                </a:solidFill>
              </a:rPr>
            </a:br>
            <a:r>
              <a:rPr lang="en-US" sz="2400" b="1" dirty="0" smtClean="0">
                <a:solidFill>
                  <a:srgbClr val="0000CC"/>
                </a:solidFill>
              </a:rPr>
              <a:t>(-1, 4).</a:t>
            </a:r>
          </a:p>
        </p:txBody>
      </p:sp>
      <p:sp>
        <p:nvSpPr>
          <p:cNvPr id="5632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2590800" cy="2590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smtClean="0"/>
              <a:t>1)  Find the slope.</a:t>
            </a:r>
          </a:p>
          <a:p>
            <a:pPr eaLnBrk="1" hangingPunct="1">
              <a:buFontTx/>
              <a:buNone/>
            </a:pPr>
            <a:r>
              <a:rPr lang="en-US" sz="2400" u="sng" smtClean="0"/>
              <a:t>4 – (-4)</a:t>
            </a:r>
            <a:r>
              <a:rPr lang="en-US" sz="2400" smtClean="0"/>
              <a:t>   </a:t>
            </a:r>
            <a:r>
              <a:rPr lang="en-US" sz="2400" u="sng" smtClean="0"/>
              <a:t>8</a:t>
            </a:r>
          </a:p>
          <a:p>
            <a:pPr eaLnBrk="1" hangingPunct="1">
              <a:buFontTx/>
              <a:buNone/>
            </a:pPr>
            <a:r>
              <a:rPr lang="en-US" sz="2400" smtClean="0"/>
              <a:t>-1 – 3     -4</a:t>
            </a:r>
          </a:p>
          <a:p>
            <a:pPr eaLnBrk="1" hangingPunct="1">
              <a:buFontTx/>
              <a:buNone/>
            </a:pPr>
            <a:r>
              <a:rPr lang="en-US" sz="2400" smtClean="0">
                <a:solidFill>
                  <a:srgbClr val="FF3300"/>
                </a:solidFill>
              </a:rPr>
              <a:t>m = -2</a:t>
            </a:r>
          </a:p>
        </p:txBody>
      </p:sp>
      <p:sp>
        <p:nvSpPr>
          <p:cNvPr id="56324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581400" y="1828800"/>
            <a:ext cx="4800600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smtClean="0"/>
              <a:t>2)  Choose either point and substitute.  Solve for b.</a:t>
            </a:r>
          </a:p>
          <a:p>
            <a:pPr eaLnBrk="1" hangingPunct="1">
              <a:buFontTx/>
              <a:buNone/>
            </a:pPr>
            <a:r>
              <a:rPr lang="en-US" sz="2400" smtClean="0"/>
              <a:t>y = mx + b	(3, -4)</a:t>
            </a:r>
          </a:p>
          <a:p>
            <a:pPr eaLnBrk="1" hangingPunct="1">
              <a:buFontTx/>
              <a:buNone/>
            </a:pPr>
            <a:r>
              <a:rPr lang="en-US" sz="2400" smtClean="0"/>
              <a:t>-4 = (</a:t>
            </a:r>
            <a:r>
              <a:rPr lang="en-US" sz="2400" smtClean="0">
                <a:solidFill>
                  <a:srgbClr val="FF3300"/>
                </a:solidFill>
              </a:rPr>
              <a:t>-2</a:t>
            </a:r>
            <a:r>
              <a:rPr lang="en-US" sz="2400" smtClean="0"/>
              <a:t>)(3) + b</a:t>
            </a:r>
          </a:p>
          <a:p>
            <a:pPr eaLnBrk="1" hangingPunct="1">
              <a:buFontTx/>
              <a:buNone/>
            </a:pPr>
            <a:r>
              <a:rPr lang="en-US" sz="2400" smtClean="0"/>
              <a:t>-4 = -6 + b</a:t>
            </a:r>
          </a:p>
          <a:p>
            <a:pPr eaLnBrk="1" hangingPunct="1">
              <a:buFontTx/>
              <a:buNone/>
            </a:pPr>
            <a:r>
              <a:rPr lang="en-US" sz="2400" smtClean="0">
                <a:solidFill>
                  <a:srgbClr val="FF3300"/>
                </a:solidFill>
              </a:rPr>
              <a:t>2 = b</a:t>
            </a:r>
          </a:p>
          <a:p>
            <a:pPr eaLnBrk="1" hangingPunct="1">
              <a:buFontTx/>
              <a:buNone/>
            </a:pPr>
            <a:r>
              <a:rPr lang="en-US" sz="2400" smtClean="0"/>
              <a:t>Substitute </a:t>
            </a:r>
            <a:r>
              <a:rPr lang="en-US" sz="2400" smtClean="0">
                <a:solidFill>
                  <a:srgbClr val="FF3300"/>
                </a:solidFill>
              </a:rPr>
              <a:t>m</a:t>
            </a:r>
            <a:r>
              <a:rPr lang="en-US" sz="2400" smtClean="0"/>
              <a:t> and </a:t>
            </a:r>
            <a:r>
              <a:rPr lang="en-US" sz="2400" smtClean="0">
                <a:solidFill>
                  <a:srgbClr val="FF3300"/>
                </a:solidFill>
              </a:rPr>
              <a:t>b</a:t>
            </a:r>
            <a:r>
              <a:rPr lang="en-US" sz="2400" smtClean="0"/>
              <a:t> in equation.</a:t>
            </a:r>
          </a:p>
          <a:p>
            <a:pPr eaLnBrk="1" hangingPunct="1">
              <a:buFontTx/>
              <a:buNone/>
            </a:pPr>
            <a:r>
              <a:rPr lang="en-US" sz="2400" smtClean="0"/>
              <a:t>Y = </a:t>
            </a:r>
            <a:r>
              <a:rPr lang="en-US" sz="2400" smtClean="0">
                <a:solidFill>
                  <a:srgbClr val="FF3300"/>
                </a:solidFill>
              </a:rPr>
              <a:t>m</a:t>
            </a:r>
            <a:r>
              <a:rPr lang="en-US" sz="2400" smtClean="0"/>
              <a:t>x </a:t>
            </a:r>
            <a:r>
              <a:rPr lang="en-US" sz="2400" smtClean="0">
                <a:solidFill>
                  <a:srgbClr val="FF3300"/>
                </a:solidFill>
              </a:rPr>
              <a:t>+ b</a:t>
            </a:r>
          </a:p>
          <a:p>
            <a:pPr eaLnBrk="1" hangingPunct="1">
              <a:buFontTx/>
              <a:buNone/>
            </a:pPr>
            <a:r>
              <a:rPr lang="en-US" sz="2400" smtClean="0"/>
              <a:t>Y = </a:t>
            </a:r>
            <a:r>
              <a:rPr lang="en-US" sz="2400" smtClean="0">
                <a:solidFill>
                  <a:srgbClr val="FF3300"/>
                </a:solidFill>
              </a:rPr>
              <a:t>-2</a:t>
            </a:r>
            <a:r>
              <a:rPr lang="en-US" sz="2400" smtClean="0"/>
              <a:t>x + </a:t>
            </a:r>
            <a:r>
              <a:rPr lang="en-US" sz="2400" smtClean="0">
                <a:solidFill>
                  <a:srgbClr val="FF3300"/>
                </a:solidFill>
              </a:rPr>
              <a:t>2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870700" cy="1295400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0000CC"/>
                </a:solidFill>
              </a:rPr>
              <a:t>Write the equation of the line in </a:t>
            </a:r>
            <a:br>
              <a:rPr lang="en-US" sz="2400" b="1" dirty="0" smtClean="0">
                <a:solidFill>
                  <a:srgbClr val="0000CC"/>
                </a:solidFill>
              </a:rPr>
            </a:br>
            <a:r>
              <a:rPr lang="en-US" sz="2400" b="1" i="1" u="sng" dirty="0" smtClean="0">
                <a:solidFill>
                  <a:srgbClr val="0000CC"/>
                </a:solidFill>
              </a:rPr>
              <a:t>slope-intercept</a:t>
            </a:r>
            <a:r>
              <a:rPr lang="en-US" sz="2400" b="1" dirty="0" smtClean="0">
                <a:solidFill>
                  <a:srgbClr val="0000CC"/>
                </a:solidFill>
              </a:rPr>
              <a:t>  form that passes through each pair of points.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19400" y="1981200"/>
            <a:ext cx="5562600" cy="4114800"/>
          </a:xfrm>
        </p:spPr>
        <p:txBody>
          <a:bodyPr/>
          <a:lstStyle/>
          <a:p>
            <a:pPr marL="609600" indent="-609600" eaLnBrk="1" hangingPunct="1">
              <a:buClr>
                <a:srgbClr val="C00000"/>
              </a:buClr>
              <a:buFontTx/>
              <a:buAutoNum type="arabicParenR"/>
            </a:pPr>
            <a:r>
              <a:rPr lang="en-US" sz="2400" b="1" dirty="0" smtClean="0"/>
              <a:t>(-1, -6) and (2, 6)</a:t>
            </a:r>
          </a:p>
          <a:p>
            <a:pPr marL="609600" indent="-609600" eaLnBrk="1" hangingPunct="1">
              <a:buClr>
                <a:srgbClr val="C00000"/>
              </a:buClr>
              <a:buFontTx/>
              <a:buAutoNum type="arabicParenR"/>
            </a:pPr>
            <a:endParaRPr lang="en-US" sz="2400" b="1" dirty="0" smtClean="0"/>
          </a:p>
          <a:p>
            <a:pPr marL="609600" indent="-609600" eaLnBrk="1" hangingPunct="1">
              <a:buClr>
                <a:srgbClr val="C00000"/>
              </a:buClr>
              <a:buFontTx/>
              <a:buAutoNum type="arabicParenR"/>
            </a:pPr>
            <a:r>
              <a:rPr lang="en-US" sz="2400" b="1" dirty="0" smtClean="0"/>
              <a:t>(0, 5) and (3, 1)</a:t>
            </a:r>
          </a:p>
          <a:p>
            <a:pPr marL="609600" indent="-609600" eaLnBrk="1" hangingPunct="1">
              <a:buClr>
                <a:srgbClr val="C00000"/>
              </a:buClr>
              <a:buFontTx/>
              <a:buAutoNum type="arabicParenR"/>
            </a:pPr>
            <a:endParaRPr lang="en-US" sz="2400" b="1" dirty="0" smtClean="0"/>
          </a:p>
          <a:p>
            <a:pPr marL="609600" indent="-609600" eaLnBrk="1" hangingPunct="1">
              <a:buClr>
                <a:srgbClr val="C00000"/>
              </a:buClr>
              <a:buFontTx/>
              <a:buAutoNum type="arabicParenR"/>
            </a:pPr>
            <a:r>
              <a:rPr lang="en-US" sz="2400" b="1" dirty="0" smtClean="0"/>
              <a:t>(3, 5) and (6, 6)</a:t>
            </a:r>
          </a:p>
          <a:p>
            <a:pPr marL="609600" indent="-609600" eaLnBrk="1" hangingPunct="1">
              <a:buClr>
                <a:srgbClr val="C00000"/>
              </a:buClr>
              <a:buFontTx/>
              <a:buAutoNum type="arabicParenR"/>
            </a:pPr>
            <a:endParaRPr lang="en-US" sz="2400" b="1" dirty="0" smtClean="0"/>
          </a:p>
          <a:p>
            <a:pPr marL="609600" indent="-609600" eaLnBrk="1" hangingPunct="1">
              <a:buClr>
                <a:srgbClr val="C00000"/>
              </a:buClr>
              <a:buFontTx/>
              <a:buAutoNum type="arabicParenR"/>
            </a:pPr>
            <a:r>
              <a:rPr lang="en-US" sz="2400" b="1" dirty="0" smtClean="0"/>
              <a:t>(0, -7) and (4, 25)</a:t>
            </a:r>
          </a:p>
          <a:p>
            <a:pPr marL="609600" indent="-609600" eaLnBrk="1" hangingPunct="1">
              <a:buClr>
                <a:srgbClr val="C00000"/>
              </a:buClr>
              <a:buFontTx/>
              <a:buAutoNum type="arabicParenR"/>
            </a:pPr>
            <a:endParaRPr lang="en-US" sz="2400" b="1" dirty="0" smtClean="0"/>
          </a:p>
          <a:p>
            <a:pPr marL="609600" indent="-609600" eaLnBrk="1" hangingPunct="1">
              <a:buClr>
                <a:srgbClr val="C00000"/>
              </a:buClr>
              <a:buFontTx/>
              <a:buAutoNum type="arabicParenR"/>
            </a:pPr>
            <a:r>
              <a:rPr lang="en-US" sz="2400" b="1" dirty="0" smtClean="0"/>
              <a:t>(-1, 1) and (3, -3)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762000"/>
            <a:ext cx="3200400" cy="914400"/>
          </a:xfrm>
          <a:noFill/>
          <a:ln>
            <a:solidFill>
              <a:schemeClr val="tx2"/>
            </a:solidFill>
          </a:ln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0000CC"/>
                </a:solidFill>
              </a:rPr>
              <a:t>Graphing an Equation</a:t>
            </a:r>
            <a:br>
              <a:rPr lang="en-US" sz="2400" b="1" dirty="0" smtClean="0">
                <a:solidFill>
                  <a:srgbClr val="0000CC"/>
                </a:solidFill>
              </a:rPr>
            </a:br>
            <a:r>
              <a:rPr lang="en-US" sz="2400" b="1" dirty="0" smtClean="0">
                <a:solidFill>
                  <a:srgbClr val="0000CC"/>
                </a:solidFill>
              </a:rPr>
              <a:t>y = 3x -1</a:t>
            </a:r>
          </a:p>
        </p:txBody>
      </p:sp>
      <p:pic>
        <p:nvPicPr>
          <p:cNvPr id="2054" name="Picture 10" descr="graph101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" y="1905000"/>
            <a:ext cx="3352800" cy="3352800"/>
          </a:xfrm>
        </p:spPr>
      </p:pic>
      <p:pic>
        <p:nvPicPr>
          <p:cNvPr id="2055" name="Picture 11" descr="graph101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191000" y="304800"/>
            <a:ext cx="3581400" cy="3581400"/>
          </a:xfrm>
        </p:spPr>
      </p:pic>
      <p:pic>
        <p:nvPicPr>
          <p:cNvPr id="2056" name="Picture 12" descr="graph101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4114800"/>
            <a:ext cx="3200400" cy="2514600"/>
          </a:xfrm>
        </p:spPr>
      </p:pic>
      <p:graphicFrame>
        <p:nvGraphicFramePr>
          <p:cNvPr id="2050" name="Object 13"/>
          <p:cNvGraphicFramePr>
            <a:graphicFrameLocks noChangeAspect="1"/>
          </p:cNvGraphicFramePr>
          <p:nvPr>
            <p:ph sz="quarter" idx="4"/>
          </p:nvPr>
        </p:nvGraphicFramePr>
        <p:xfrm>
          <a:off x="2286000" y="3276600"/>
          <a:ext cx="152400" cy="152400"/>
        </p:xfrm>
        <a:graphic>
          <a:graphicData uri="http://schemas.openxmlformats.org/presentationml/2006/ole">
            <p:oleObj spid="_x0000_s115714" name="Equation" r:id="rId4" imgW="114120" imgH="114120" progId="Equation.3">
              <p:embed/>
            </p:oleObj>
          </a:graphicData>
        </a:graphic>
      </p:graphicFrame>
      <p:sp>
        <p:nvSpPr>
          <p:cNvPr id="2057" name="Text Box 15"/>
          <p:cNvSpPr txBox="1">
            <a:spLocks noChangeArrowheads="1"/>
          </p:cNvSpPr>
          <p:nvPr/>
        </p:nvSpPr>
        <p:spPr bwMode="auto">
          <a:xfrm>
            <a:off x="2514600" y="2551112"/>
            <a:ext cx="1371600" cy="649288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solidFill>
                  <a:srgbClr val="FF3300"/>
                </a:solidFill>
              </a:rPr>
              <a:t>The </a:t>
            </a:r>
            <a:r>
              <a:rPr lang="en-US" sz="1200" b="1" dirty="0">
                <a:solidFill>
                  <a:srgbClr val="FF3300"/>
                </a:solidFill>
              </a:rPr>
              <a:t>y-intercept</a:t>
            </a:r>
            <a:r>
              <a:rPr lang="en-US" sz="1200" dirty="0">
                <a:solidFill>
                  <a:srgbClr val="FF3300"/>
                </a:solidFill>
              </a:rPr>
              <a:t> is -1, so plot point (0, -1)</a:t>
            </a:r>
          </a:p>
        </p:txBody>
      </p:sp>
      <p:graphicFrame>
        <p:nvGraphicFramePr>
          <p:cNvPr id="2051" name="Object 16"/>
          <p:cNvGraphicFramePr>
            <a:graphicFrameLocks noChangeAspect="1"/>
          </p:cNvGraphicFramePr>
          <p:nvPr/>
        </p:nvGraphicFramePr>
        <p:xfrm>
          <a:off x="5943600" y="2057400"/>
          <a:ext cx="152400" cy="152400"/>
        </p:xfrm>
        <a:graphic>
          <a:graphicData uri="http://schemas.openxmlformats.org/presentationml/2006/ole">
            <p:oleObj spid="_x0000_s115715" name="Equation" r:id="rId5" imgW="114120" imgH="114120" progId="Equation.3">
              <p:embed/>
            </p:oleObj>
          </a:graphicData>
        </a:graphic>
      </p:graphicFrame>
      <p:graphicFrame>
        <p:nvGraphicFramePr>
          <p:cNvPr id="2052" name="Object 17"/>
          <p:cNvGraphicFramePr>
            <a:graphicFrameLocks noChangeAspect="1"/>
          </p:cNvGraphicFramePr>
          <p:nvPr/>
        </p:nvGraphicFramePr>
        <p:xfrm>
          <a:off x="6096000" y="1676400"/>
          <a:ext cx="152400" cy="152400"/>
        </p:xfrm>
        <a:graphic>
          <a:graphicData uri="http://schemas.openxmlformats.org/presentationml/2006/ole">
            <p:oleObj spid="_x0000_s115716" name="Equation" r:id="rId6" imgW="114120" imgH="114120" progId="Equation.3">
              <p:embed/>
            </p:oleObj>
          </a:graphicData>
        </a:graphic>
      </p:graphicFrame>
      <p:sp>
        <p:nvSpPr>
          <p:cNvPr id="2058" name="Text Box 18"/>
          <p:cNvSpPr txBox="1">
            <a:spLocks noChangeArrowheads="1"/>
          </p:cNvSpPr>
          <p:nvPr/>
        </p:nvSpPr>
        <p:spPr bwMode="auto">
          <a:xfrm>
            <a:off x="4572000" y="609600"/>
            <a:ext cx="1447800" cy="831850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solidFill>
                  <a:srgbClr val="FF3300"/>
                </a:solidFill>
              </a:rPr>
              <a:t>The slope is 3, use the slope to plot the second point</a:t>
            </a:r>
          </a:p>
        </p:txBody>
      </p:sp>
      <p:sp>
        <p:nvSpPr>
          <p:cNvPr id="2059" name="Line 19"/>
          <p:cNvSpPr>
            <a:spLocks noChangeShapeType="1"/>
          </p:cNvSpPr>
          <p:nvPr/>
        </p:nvSpPr>
        <p:spPr bwMode="auto">
          <a:xfrm flipV="1">
            <a:off x="5867400" y="4191000"/>
            <a:ext cx="762000" cy="22098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60" name="Text Box 20"/>
          <p:cNvSpPr txBox="1">
            <a:spLocks noChangeArrowheads="1"/>
          </p:cNvSpPr>
          <p:nvPr/>
        </p:nvSpPr>
        <p:spPr bwMode="auto">
          <a:xfrm>
            <a:off x="5029200" y="4114800"/>
            <a:ext cx="1219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200"/>
          </a:p>
        </p:txBody>
      </p:sp>
      <p:sp>
        <p:nvSpPr>
          <p:cNvPr id="2061" name="Text Box 21"/>
          <p:cNvSpPr txBox="1">
            <a:spLocks noChangeArrowheads="1"/>
          </p:cNvSpPr>
          <p:nvPr/>
        </p:nvSpPr>
        <p:spPr bwMode="auto">
          <a:xfrm>
            <a:off x="5105400" y="4191000"/>
            <a:ext cx="824024" cy="1015663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solidFill>
                  <a:srgbClr val="FF3300"/>
                </a:solidFill>
              </a:rPr>
              <a:t>Draw a line through the two points.</a:t>
            </a:r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 flipV="1">
            <a:off x="5867400" y="1752600"/>
            <a:ext cx="0" cy="3810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63" name="Line 24"/>
          <p:cNvSpPr>
            <a:spLocks noChangeShapeType="1"/>
          </p:cNvSpPr>
          <p:nvPr/>
        </p:nvSpPr>
        <p:spPr bwMode="auto">
          <a:xfrm>
            <a:off x="5867400" y="1600200"/>
            <a:ext cx="3048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457200" y="1447800"/>
            <a:ext cx="7851648" cy="9906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+mj-lt"/>
                <a:ea typeface="+mj-ea"/>
                <a:cs typeface="+mj-cs"/>
              </a:rPr>
              <a:t>Point-Slope Form</a:t>
            </a: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685800" y="2438400"/>
            <a:ext cx="7854696" cy="1752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Writing an equation when you know a point (2, 5) and the slope m =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229600" cy="609600"/>
          </a:xfrm>
        </p:spPr>
        <p:txBody>
          <a:bodyPr>
            <a:noAutofit/>
          </a:bodyPr>
          <a:lstStyle/>
          <a:p>
            <a:r>
              <a:rPr lang="en-US" sz="4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Other Forms of Linear Equations</a:t>
            </a:r>
          </a:p>
        </p:txBody>
      </p:sp>
      <p:sp>
        <p:nvSpPr>
          <p:cNvPr id="10251" name="Text Box 5"/>
          <p:cNvSpPr txBox="1">
            <a:spLocks noChangeArrowheads="1"/>
          </p:cNvSpPr>
          <p:nvPr/>
        </p:nvSpPr>
        <p:spPr bwMode="auto">
          <a:xfrm>
            <a:off x="457200" y="1417638"/>
            <a:ext cx="8229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So far, we have discussed only point-slope form.  There are other forms of equations that you should be able to identify as a line and graph if necessary. 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457200" y="2147887"/>
            <a:ext cx="4962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Horizontal Line:    </a:t>
            </a: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dirty="0">
                <a:solidFill>
                  <a:schemeClr val="tx1"/>
                </a:solidFill>
              </a:rPr>
              <a:t>  , where </a:t>
            </a:r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dirty="0">
                <a:solidFill>
                  <a:schemeClr val="tx1"/>
                </a:solidFill>
              </a:rPr>
              <a:t> is a constant.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457200" y="2667000"/>
            <a:ext cx="4962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Vertical Line:  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dirty="0">
                <a:solidFill>
                  <a:schemeClr val="tx1"/>
                </a:solidFill>
              </a:rPr>
              <a:t>  , where </a:t>
            </a:r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dirty="0">
                <a:solidFill>
                  <a:schemeClr val="tx1"/>
                </a:solidFill>
              </a:rPr>
              <a:t> is a constant.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457200" y="3671887"/>
            <a:ext cx="4751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Slope – Intercept Form:         </a:t>
            </a: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i="1" dirty="0" err="1">
                <a:solidFill>
                  <a:schemeClr val="tx1"/>
                </a:solidFill>
              </a:rPr>
              <a:t>mx</a:t>
            </a:r>
            <a:r>
              <a:rPr lang="en-US" dirty="0">
                <a:solidFill>
                  <a:schemeClr val="tx1"/>
                </a:solidFill>
              </a:rPr>
              <a:t> + </a:t>
            </a:r>
            <a:r>
              <a:rPr lang="en-US" i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457200" y="5151437"/>
            <a:ext cx="7799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Standard Form:  </a:t>
            </a:r>
            <a:r>
              <a:rPr lang="en-US" i="1">
                <a:solidFill>
                  <a:schemeClr val="tx1"/>
                </a:solidFill>
              </a:rPr>
              <a:t>Ax</a:t>
            </a:r>
            <a:r>
              <a:rPr lang="en-US">
                <a:solidFill>
                  <a:schemeClr val="tx1"/>
                </a:solidFill>
              </a:rPr>
              <a:t> + </a:t>
            </a:r>
            <a:r>
              <a:rPr lang="en-US" i="1">
                <a:solidFill>
                  <a:schemeClr val="tx1"/>
                </a:solidFill>
              </a:rPr>
              <a:t>By</a:t>
            </a:r>
            <a:r>
              <a:rPr lang="en-US">
                <a:solidFill>
                  <a:schemeClr val="tx1"/>
                </a:solidFill>
              </a:rPr>
              <a:t> = </a:t>
            </a:r>
            <a:r>
              <a:rPr lang="en-US" i="1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154738" y="3856038"/>
            <a:ext cx="2532062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To write equations in the last two forms, start in point – slope form and rearrange the variables to match the correct format.</a:t>
            </a:r>
          </a:p>
          <a:p>
            <a:pPr algn="l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</a:rPr>
              <a:t>The next few slides will cover how to do this.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1177925" y="4170362"/>
            <a:ext cx="45069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i="1" dirty="0">
                <a:solidFill>
                  <a:schemeClr val="tx1"/>
                </a:solidFill>
              </a:rPr>
              <a:t>m</a:t>
            </a:r>
            <a:r>
              <a:rPr lang="en-US" dirty="0">
                <a:solidFill>
                  <a:schemeClr val="tx1"/>
                </a:solidFill>
              </a:rPr>
              <a:t> = the slope of the line … </a:t>
            </a:r>
            <a:r>
              <a:rPr lang="en-US" i="1" dirty="0">
                <a:solidFill>
                  <a:schemeClr val="tx1"/>
                </a:solidFill>
              </a:rPr>
              <a:t>b</a:t>
            </a:r>
            <a:r>
              <a:rPr lang="en-US" dirty="0">
                <a:solidFill>
                  <a:schemeClr val="tx1"/>
                </a:solidFill>
              </a:rPr>
              <a:t> = the </a:t>
            </a: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-intercept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5208588" y="2147887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i="1" dirty="0">
                <a:solidFill>
                  <a:schemeClr val="tx1"/>
                </a:solidFill>
              </a:rPr>
              <a:t>Example</a:t>
            </a:r>
            <a:r>
              <a:rPr lang="en-US" dirty="0">
                <a:solidFill>
                  <a:schemeClr val="tx1"/>
                </a:solidFill>
              </a:rPr>
              <a:t>:       </a:t>
            </a: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 = 3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5180013" y="2667000"/>
            <a:ext cx="3048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i="1">
                <a:solidFill>
                  <a:schemeClr val="tx1"/>
                </a:solidFill>
              </a:rPr>
              <a:t>Example</a:t>
            </a:r>
            <a:r>
              <a:rPr lang="en-US">
                <a:solidFill>
                  <a:schemeClr val="tx1"/>
                </a:solidFill>
              </a:rPr>
              <a:t>:       </a:t>
            </a:r>
            <a:r>
              <a:rPr lang="en-US" i="1">
                <a:solidFill>
                  <a:schemeClr val="tx1"/>
                </a:solidFill>
              </a:rPr>
              <a:t>x</a:t>
            </a:r>
            <a:r>
              <a:rPr lang="en-US">
                <a:solidFill>
                  <a:schemeClr val="tx1"/>
                </a:solidFill>
              </a:rPr>
              <a:t> =  –6  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1177925" y="4676775"/>
            <a:ext cx="3302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i="1" dirty="0">
                <a:solidFill>
                  <a:schemeClr val="tx1"/>
                </a:solidFill>
              </a:rPr>
              <a:t>Example</a:t>
            </a:r>
            <a:r>
              <a:rPr lang="en-US" dirty="0">
                <a:solidFill>
                  <a:schemeClr val="tx1"/>
                </a:solidFill>
              </a:rPr>
              <a:t>:         </a:t>
            </a: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 = 3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dirty="0">
                <a:solidFill>
                  <a:schemeClr val="tx1"/>
                </a:solidFill>
              </a:rPr>
              <a:t> – 6 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1177925" y="5518150"/>
            <a:ext cx="4506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i="1">
                <a:solidFill>
                  <a:schemeClr val="tx1"/>
                </a:solidFill>
              </a:rPr>
              <a:t>A</a:t>
            </a:r>
            <a:r>
              <a:rPr lang="en-US">
                <a:solidFill>
                  <a:schemeClr val="tx1"/>
                </a:solidFill>
              </a:rPr>
              <a:t>, </a:t>
            </a:r>
            <a:r>
              <a:rPr lang="en-US" i="1">
                <a:solidFill>
                  <a:schemeClr val="tx1"/>
                </a:solidFill>
              </a:rPr>
              <a:t>B</a:t>
            </a:r>
            <a:r>
              <a:rPr lang="en-US">
                <a:solidFill>
                  <a:schemeClr val="tx1"/>
                </a:solidFill>
              </a:rPr>
              <a:t>, and </a:t>
            </a:r>
            <a:r>
              <a:rPr lang="en-US" i="1">
                <a:solidFill>
                  <a:schemeClr val="tx1"/>
                </a:solidFill>
              </a:rPr>
              <a:t>C</a:t>
            </a:r>
            <a:r>
              <a:rPr lang="en-US">
                <a:solidFill>
                  <a:schemeClr val="tx1"/>
                </a:solidFill>
              </a:rPr>
              <a:t> are integers.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1143000" y="5957887"/>
            <a:ext cx="330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i="1" dirty="0">
                <a:solidFill>
                  <a:schemeClr val="tx1"/>
                </a:solidFill>
              </a:rPr>
              <a:t>Example</a:t>
            </a:r>
            <a:r>
              <a:rPr lang="en-US" dirty="0">
                <a:solidFill>
                  <a:schemeClr val="tx1"/>
                </a:solidFill>
              </a:rPr>
              <a:t>:       3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dirty="0">
                <a:solidFill>
                  <a:schemeClr val="tx1"/>
                </a:solidFill>
              </a:rPr>
              <a:t>  + 4</a:t>
            </a:r>
            <a:r>
              <a:rPr lang="en-US" i="1" dirty="0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 = –36 </a:t>
            </a:r>
          </a:p>
        </p:txBody>
      </p:sp>
      <p:sp>
        <p:nvSpPr>
          <p:cNvPr id="10267" name="AutoShape 27"/>
          <p:cNvSpPr>
            <a:spLocks/>
          </p:cNvSpPr>
          <p:nvPr/>
        </p:nvSpPr>
        <p:spPr bwMode="auto">
          <a:xfrm>
            <a:off x="5686425" y="3619500"/>
            <a:ext cx="265113" cy="2401888"/>
          </a:xfrm>
          <a:prstGeom prst="rightBrace">
            <a:avLst>
              <a:gd name="adj1" fmla="val 75499"/>
              <a:gd name="adj2" fmla="val 19102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2449513" y="2098675"/>
            <a:ext cx="1298575" cy="366713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533400"/>
          </a:xfrm>
        </p:spPr>
        <p:txBody>
          <a:bodyPr>
            <a:noAutofit/>
          </a:bodyPr>
          <a:lstStyle/>
          <a:p>
            <a:r>
              <a:rPr lang="en-US" sz="4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Writing Equations In Standard Form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661988" y="1295400"/>
            <a:ext cx="80248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/>
              <a:t>The last form of a linear equation we are going to cover is called Standard Form.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2386013" y="2073275"/>
            <a:ext cx="4513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solidFill>
                  <a:schemeClr val="tx1"/>
                </a:solidFill>
              </a:rPr>
              <a:t>Ax</a:t>
            </a:r>
            <a:r>
              <a:rPr lang="en-US">
                <a:solidFill>
                  <a:schemeClr val="tx1"/>
                </a:solidFill>
              </a:rPr>
              <a:t> + </a:t>
            </a:r>
            <a:r>
              <a:rPr lang="en-US" i="1">
                <a:solidFill>
                  <a:schemeClr val="tx1"/>
                </a:solidFill>
              </a:rPr>
              <a:t>By</a:t>
            </a:r>
            <a:r>
              <a:rPr lang="en-US">
                <a:solidFill>
                  <a:schemeClr val="tx1"/>
                </a:solidFill>
              </a:rPr>
              <a:t> = </a:t>
            </a:r>
            <a:r>
              <a:rPr lang="en-US" i="1">
                <a:solidFill>
                  <a:schemeClr val="tx1"/>
                </a:solidFill>
              </a:rPr>
              <a:t>C </a:t>
            </a:r>
            <a:r>
              <a:rPr lang="en-US">
                <a:solidFill>
                  <a:schemeClr val="tx1"/>
                </a:solidFill>
              </a:rPr>
              <a:t>, where </a:t>
            </a:r>
            <a:r>
              <a:rPr lang="en-US" i="1">
                <a:solidFill>
                  <a:schemeClr val="tx1"/>
                </a:solidFill>
              </a:rPr>
              <a:t>A</a:t>
            </a:r>
            <a:r>
              <a:rPr lang="en-US">
                <a:solidFill>
                  <a:schemeClr val="tx1"/>
                </a:solidFill>
              </a:rPr>
              <a:t>, </a:t>
            </a:r>
            <a:r>
              <a:rPr lang="en-US" i="1">
                <a:solidFill>
                  <a:schemeClr val="tx1"/>
                </a:solidFill>
              </a:rPr>
              <a:t>B</a:t>
            </a:r>
            <a:r>
              <a:rPr lang="en-US">
                <a:solidFill>
                  <a:schemeClr val="tx1"/>
                </a:solidFill>
              </a:rPr>
              <a:t>, and </a:t>
            </a:r>
            <a:r>
              <a:rPr lang="en-US" i="1">
                <a:solidFill>
                  <a:schemeClr val="tx1"/>
                </a:solidFill>
              </a:rPr>
              <a:t>C</a:t>
            </a:r>
            <a:r>
              <a:rPr lang="en-US">
                <a:solidFill>
                  <a:schemeClr val="tx1"/>
                </a:solidFill>
              </a:rPr>
              <a:t> are integers.</a:t>
            </a:r>
            <a:endParaRPr lang="en-US" i="1">
              <a:solidFill>
                <a:schemeClr val="tx1"/>
              </a:solidFill>
            </a:endParaRP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609600" y="2667000"/>
            <a:ext cx="785971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/>
              <a:t>If you needed to write an equation of a line in standard form, you would start in point-slope form or slope-intercept form, depending on what information you are given.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609600" y="3733800"/>
            <a:ext cx="78597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/>
              <a:t>In both cases, you must put all variables on the left side and all constant values on the right side.</a:t>
            </a: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609600" y="4800600"/>
            <a:ext cx="76739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/>
              <a:t>If any of the coefficients (</a:t>
            </a:r>
            <a:r>
              <a:rPr lang="en-US" i="1" dirty="0"/>
              <a:t>A</a:t>
            </a:r>
            <a:r>
              <a:rPr lang="en-US" dirty="0"/>
              <a:t>, </a:t>
            </a:r>
            <a:r>
              <a:rPr lang="en-US" i="1" dirty="0"/>
              <a:t>B</a:t>
            </a:r>
            <a:r>
              <a:rPr lang="en-US" dirty="0"/>
              <a:t>, or </a:t>
            </a:r>
            <a:r>
              <a:rPr lang="en-US" i="1" dirty="0"/>
              <a:t>C</a:t>
            </a:r>
            <a:r>
              <a:rPr lang="en-US" dirty="0"/>
              <a:t>) are NOT integers, then you must eliminate any fractions or decimals by multiplying every term in the equation by the appropriate factor.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6870700" cy="1066800"/>
          </a:xfrm>
          <a:noFill/>
          <a:ln>
            <a:solidFill>
              <a:schemeClr val="tx2"/>
            </a:solidFill>
          </a:ln>
        </p:spPr>
        <p:txBody>
          <a:bodyPr/>
          <a:lstStyle/>
          <a:p>
            <a:pPr eaLnBrk="1" hangingPunct="1"/>
            <a:r>
              <a:rPr lang="en-US" sz="2400" smtClean="0">
                <a:solidFill>
                  <a:srgbClr val="002060"/>
                </a:solidFill>
              </a:rPr>
              <a:t>Let’s do a couple more to make sure you are expert at this.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696200" cy="43434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002060"/>
                </a:solidFill>
              </a:rPr>
              <a:t>Given m = 2/3, b = -12,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002060"/>
                </a:solidFill>
              </a:rPr>
              <a:t>Write the equation of a line in slope-intercept form.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002060"/>
                </a:solidFill>
              </a:rPr>
              <a:t>Y = mx + b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002060"/>
                </a:solidFill>
              </a:rPr>
              <a:t>Y = 2/3x – 12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sz="2400" smtClean="0">
              <a:solidFill>
                <a:srgbClr val="002060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002060"/>
                </a:solidFill>
              </a:rPr>
              <a:t>One last example…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002060"/>
                </a:solidFill>
              </a:rPr>
              <a:t>Given m = -5, b = -1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002060"/>
                </a:solidFill>
              </a:rPr>
              <a:t>Write the equation of a line in slope-intercept form.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002060"/>
                </a:solidFill>
              </a:rPr>
              <a:t>Y = mx + b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002060"/>
                </a:solidFill>
              </a:rPr>
              <a:t>Y = -5x - 1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title"/>
          </p:nvPr>
        </p:nvSpPr>
        <p:spPr>
          <a:xfrm>
            <a:off x="914400" y="914400"/>
            <a:ext cx="4800600" cy="533400"/>
          </a:xfrm>
          <a:noFill/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 an equation of each line.</a:t>
            </a:r>
          </a:p>
        </p:txBody>
      </p:sp>
      <p:pic>
        <p:nvPicPr>
          <p:cNvPr id="51203" name="Picture 6" descr="graph101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1676400"/>
            <a:ext cx="3657600" cy="3657600"/>
          </a:xfrm>
        </p:spPr>
      </p:pic>
      <p:pic>
        <p:nvPicPr>
          <p:cNvPr id="51204" name="Picture 9" descr="graph10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00600" y="1676400"/>
            <a:ext cx="3543300" cy="3543300"/>
          </a:xfrm>
        </p:spPr>
      </p:pic>
      <p:sp>
        <p:nvSpPr>
          <p:cNvPr id="51205" name="Line 10"/>
          <p:cNvSpPr>
            <a:spLocks noChangeShapeType="1"/>
          </p:cNvSpPr>
          <p:nvPr/>
        </p:nvSpPr>
        <p:spPr bwMode="auto">
          <a:xfrm flipV="1">
            <a:off x="1219200" y="2743200"/>
            <a:ext cx="2362200" cy="12192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06" name="Line 11"/>
          <p:cNvSpPr>
            <a:spLocks noChangeShapeType="1"/>
          </p:cNvSpPr>
          <p:nvPr/>
        </p:nvSpPr>
        <p:spPr bwMode="auto">
          <a:xfrm>
            <a:off x="5486400" y="3124200"/>
            <a:ext cx="2438400" cy="17526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07" name="Text Box 12"/>
          <p:cNvSpPr txBox="1">
            <a:spLocks noChangeArrowheads="1"/>
          </p:cNvSpPr>
          <p:nvPr/>
        </p:nvSpPr>
        <p:spPr bwMode="auto">
          <a:xfrm>
            <a:off x="2514600" y="38862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 </a:t>
            </a:r>
            <a:r>
              <a:rPr lang="en-US" sz="1200">
                <a:solidFill>
                  <a:srgbClr val="FF3300"/>
                </a:solidFill>
              </a:rPr>
              <a:t>Use points (0, 1) and (-2, 0)</a:t>
            </a:r>
          </a:p>
        </p:txBody>
      </p:sp>
      <p:sp>
        <p:nvSpPr>
          <p:cNvPr id="51208" name="Text Box 13"/>
          <p:cNvSpPr txBox="1">
            <a:spLocks noChangeArrowheads="1"/>
          </p:cNvSpPr>
          <p:nvPr/>
        </p:nvSpPr>
        <p:spPr bwMode="auto">
          <a:xfrm>
            <a:off x="5257800" y="43434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rgbClr val="FF3300"/>
                </a:solidFill>
              </a:rPr>
              <a:t>Use points (0, 1) and (3, -1)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6870700" cy="762000"/>
          </a:xfrm>
          <a:noFill/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pPr algn="ctr" eaLnBrk="1" hangingPunct="1"/>
            <a:r>
              <a:rPr lang="en-US" sz="2400" b="1" smtClean="0">
                <a:solidFill>
                  <a:srgbClr val="0000CC"/>
                </a:solidFill>
              </a:rPr>
              <a:t>Given the slope and y-intercept, write the equation of a line in </a:t>
            </a:r>
            <a:r>
              <a:rPr lang="en-US" sz="2400" b="1" i="1" u="sng" smtClean="0">
                <a:solidFill>
                  <a:srgbClr val="0000CC"/>
                </a:solidFill>
              </a:rPr>
              <a:t>slope-intercept</a:t>
            </a:r>
            <a:r>
              <a:rPr lang="en-US" sz="2400" b="1" smtClean="0">
                <a:solidFill>
                  <a:srgbClr val="0000CC"/>
                </a:solidFill>
              </a:rPr>
              <a:t> form.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19400" y="2057400"/>
            <a:ext cx="4114800" cy="4267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smtClean="0"/>
              <a:t>1)  m = 3, b = -14</a:t>
            </a:r>
          </a:p>
          <a:p>
            <a:pPr eaLnBrk="1" hangingPunct="1">
              <a:buFontTx/>
              <a:buNone/>
            </a:pPr>
            <a:endParaRPr lang="en-US" sz="2400" smtClean="0"/>
          </a:p>
          <a:p>
            <a:pPr eaLnBrk="1" hangingPunct="1">
              <a:buFontTx/>
              <a:buNone/>
            </a:pPr>
            <a:r>
              <a:rPr lang="en-US" sz="2400" smtClean="0"/>
              <a:t>2)  m = -½, b = 4</a:t>
            </a:r>
          </a:p>
          <a:p>
            <a:pPr eaLnBrk="1" hangingPunct="1">
              <a:buFontTx/>
              <a:buNone/>
            </a:pPr>
            <a:endParaRPr lang="en-US" sz="2400" smtClean="0"/>
          </a:p>
          <a:p>
            <a:pPr eaLnBrk="1" hangingPunct="1">
              <a:buFontTx/>
              <a:buNone/>
            </a:pPr>
            <a:r>
              <a:rPr lang="en-US" sz="2400" smtClean="0"/>
              <a:t>3)  m = -3, b = -7</a:t>
            </a:r>
          </a:p>
          <a:p>
            <a:pPr eaLnBrk="1" hangingPunct="1">
              <a:buFontTx/>
              <a:buNone/>
            </a:pPr>
            <a:endParaRPr lang="en-US" sz="2400" smtClean="0"/>
          </a:p>
          <a:p>
            <a:pPr eaLnBrk="1" hangingPunct="1">
              <a:buFontTx/>
              <a:buNone/>
            </a:pPr>
            <a:r>
              <a:rPr lang="en-US" sz="2400" smtClean="0"/>
              <a:t>4)  m = 1/2 , b = 0</a:t>
            </a:r>
          </a:p>
          <a:p>
            <a:pPr eaLnBrk="1" hangingPunct="1">
              <a:buFontTx/>
              <a:buNone/>
            </a:pPr>
            <a:endParaRPr lang="en-US" sz="2400" smtClean="0"/>
          </a:p>
          <a:p>
            <a:pPr eaLnBrk="1" hangingPunct="1">
              <a:buFontTx/>
              <a:buNone/>
            </a:pPr>
            <a:r>
              <a:rPr lang="en-US" sz="2400" smtClean="0"/>
              <a:t>5)  m = 2, b = 4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4114800" cy="4876800"/>
          </a:xfrm>
          <a:noFill/>
          <a:ln>
            <a:solidFill>
              <a:schemeClr val="tx2"/>
            </a:solidFill>
          </a:ln>
        </p:spPr>
        <p:txBody>
          <a:bodyPr/>
          <a:lstStyle/>
          <a:p>
            <a:pPr algn="ctr" eaLnBrk="1" hangingPunct="1"/>
            <a:r>
              <a:rPr lang="en-US" sz="2400" b="1" smtClean="0">
                <a:solidFill>
                  <a:srgbClr val="002060"/>
                </a:solidFill>
              </a:rPr>
              <a:t>Using </a:t>
            </a:r>
            <a:r>
              <a:rPr lang="en-US" sz="2400" b="1" i="1" u="sng" smtClean="0">
                <a:solidFill>
                  <a:srgbClr val="002060"/>
                </a:solidFill>
              </a:rPr>
              <a:t>slope-intercept</a:t>
            </a:r>
            <a:r>
              <a:rPr lang="en-US" sz="2400" b="1" smtClean="0">
                <a:solidFill>
                  <a:srgbClr val="002060"/>
                </a:solidFill>
              </a:rPr>
              <a:t> form to find slopes and </a:t>
            </a:r>
            <a:br>
              <a:rPr lang="en-US" sz="2400" b="1" smtClean="0">
                <a:solidFill>
                  <a:srgbClr val="002060"/>
                </a:solidFill>
              </a:rPr>
            </a:br>
            <a:r>
              <a:rPr lang="en-US" sz="2400" b="1" smtClean="0">
                <a:solidFill>
                  <a:srgbClr val="002060"/>
                </a:solidFill>
              </a:rPr>
              <a:t>y-intercepts</a:t>
            </a:r>
            <a:br>
              <a:rPr lang="en-US" sz="2400" b="1" smtClean="0">
                <a:solidFill>
                  <a:srgbClr val="002060"/>
                </a:solidFill>
              </a:rPr>
            </a:br>
            <a:r>
              <a:rPr lang="en-US" sz="2400" b="1" smtClean="0">
                <a:solidFill>
                  <a:srgbClr val="002060"/>
                </a:solidFill>
              </a:rPr>
              <a:t/>
            </a:r>
            <a:br>
              <a:rPr lang="en-US" sz="2400" b="1" smtClean="0">
                <a:solidFill>
                  <a:srgbClr val="002060"/>
                </a:solidFill>
              </a:rPr>
            </a:br>
            <a:r>
              <a:rPr lang="en-US" sz="2400" b="1" smtClean="0">
                <a:solidFill>
                  <a:srgbClr val="002060"/>
                </a:solidFill>
              </a:rPr>
              <a:t>The graph at the right shows the equation of a line both in </a:t>
            </a:r>
            <a:r>
              <a:rPr lang="en-US" sz="2400" b="1" i="1" smtClean="0">
                <a:solidFill>
                  <a:srgbClr val="002060"/>
                </a:solidFill>
              </a:rPr>
              <a:t>standard form</a:t>
            </a:r>
            <a:r>
              <a:rPr lang="en-US" sz="2400" b="1" smtClean="0">
                <a:solidFill>
                  <a:srgbClr val="002060"/>
                </a:solidFill>
              </a:rPr>
              <a:t> and </a:t>
            </a:r>
            <a:r>
              <a:rPr lang="en-US" sz="2400" b="1" i="1" smtClean="0">
                <a:solidFill>
                  <a:srgbClr val="002060"/>
                </a:solidFill>
              </a:rPr>
              <a:t>slope-intercept</a:t>
            </a:r>
            <a:r>
              <a:rPr lang="en-US" sz="2400" b="1" smtClean="0">
                <a:solidFill>
                  <a:srgbClr val="002060"/>
                </a:solidFill>
              </a:rPr>
              <a:t> form.</a:t>
            </a:r>
            <a:br>
              <a:rPr lang="en-US" sz="2400" b="1" smtClean="0">
                <a:solidFill>
                  <a:srgbClr val="002060"/>
                </a:solidFill>
              </a:rPr>
            </a:br>
            <a:r>
              <a:rPr lang="en-US" sz="2400" b="1" smtClean="0">
                <a:solidFill>
                  <a:srgbClr val="002060"/>
                </a:solidFill>
              </a:rPr>
              <a:t/>
            </a:r>
            <a:br>
              <a:rPr lang="en-US" sz="2400" b="1" smtClean="0">
                <a:solidFill>
                  <a:srgbClr val="002060"/>
                </a:solidFill>
              </a:rPr>
            </a:br>
            <a:r>
              <a:rPr lang="en-US" sz="2400" b="1" smtClean="0">
                <a:solidFill>
                  <a:srgbClr val="002060"/>
                </a:solidFill>
              </a:rPr>
              <a:t>You must rewrite the equation 6x – 3y = 12 in slope-intercept to be able to identify the slope and y-intercept.</a:t>
            </a:r>
          </a:p>
        </p:txBody>
      </p:sp>
      <p:pic>
        <p:nvPicPr>
          <p:cNvPr id="53251" name="Picture 6" descr="Linear_equations_coincide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1600200"/>
            <a:ext cx="4219575" cy="3951288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686800" cy="1219200"/>
          </a:xfrm>
          <a:noFill/>
          <a:ln>
            <a:solidFill>
              <a:srgbClr val="0000CC"/>
            </a:solidFill>
          </a:ln>
        </p:spPr>
        <p:txBody>
          <a:bodyPr/>
          <a:lstStyle/>
          <a:p>
            <a:pPr algn="ctr" eaLnBrk="1" hangingPunct="1"/>
            <a:r>
              <a:rPr lang="en-US" sz="2400" b="1" smtClean="0">
                <a:solidFill>
                  <a:srgbClr val="002060"/>
                </a:solidFill>
              </a:rPr>
              <a:t>In the graph below, use the information provided to write the equation of the line.  Use what you know about writing an equation in slope-intercept form.</a:t>
            </a:r>
          </a:p>
        </p:txBody>
      </p:sp>
      <p:pic>
        <p:nvPicPr>
          <p:cNvPr id="59395" name="Picture 6" descr="graph101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0" y="2266950"/>
            <a:ext cx="4057650" cy="4057650"/>
          </a:xfrm>
        </p:spPr>
      </p:pic>
      <p:sp>
        <p:nvSpPr>
          <p:cNvPr id="59396" name="Line 7"/>
          <p:cNvSpPr>
            <a:spLocks noChangeShapeType="1"/>
          </p:cNvSpPr>
          <p:nvPr/>
        </p:nvSpPr>
        <p:spPr bwMode="auto">
          <a:xfrm flipH="1">
            <a:off x="4514850" y="3124200"/>
            <a:ext cx="1066800" cy="2590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9397" name="Text Box 8"/>
          <p:cNvSpPr txBox="1">
            <a:spLocks noChangeArrowheads="1"/>
          </p:cNvSpPr>
          <p:nvPr/>
        </p:nvSpPr>
        <p:spPr bwMode="auto">
          <a:xfrm>
            <a:off x="5429250" y="36195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solidFill>
                  <a:schemeClr val="tx2"/>
                </a:solidFill>
              </a:rPr>
              <a:t>Slope = 2 and point (2,7)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534400" cy="1524000"/>
          </a:xfrm>
          <a:noFill/>
          <a:ln>
            <a:solidFill>
              <a:srgbClr val="0000CC"/>
            </a:solidFill>
          </a:ln>
        </p:spPr>
        <p:txBody>
          <a:bodyPr/>
          <a:lstStyle/>
          <a:p>
            <a:pPr algn="ctr" eaLnBrk="1" hangingPunct="1"/>
            <a:r>
              <a:rPr lang="en-US" sz="2400" dirty="0" smtClean="0">
                <a:solidFill>
                  <a:srgbClr val="002060"/>
                </a:solidFill>
              </a:rPr>
              <a:t>Do you think you can use the same method to find the y-intercept in the graph below?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</a:rPr>
              <a:t>  Here we must use a different form of writing an equation and that form is called </a:t>
            </a:r>
            <a:r>
              <a:rPr lang="en-US" sz="2400" b="1" i="1" dirty="0" smtClean="0">
                <a:solidFill>
                  <a:srgbClr val="002060"/>
                </a:solidFill>
              </a:rPr>
              <a:t>point-slope</a:t>
            </a:r>
            <a:r>
              <a:rPr lang="en-US" sz="2400" dirty="0" smtClean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60419" name="Picture 6" descr="graph101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105150" y="2228850"/>
            <a:ext cx="4133850" cy="4133850"/>
          </a:xfrm>
        </p:spPr>
      </p:pic>
      <p:sp>
        <p:nvSpPr>
          <p:cNvPr id="60420" name="Line 7"/>
          <p:cNvSpPr>
            <a:spLocks noChangeShapeType="1"/>
          </p:cNvSpPr>
          <p:nvPr/>
        </p:nvSpPr>
        <p:spPr bwMode="auto">
          <a:xfrm flipH="1">
            <a:off x="4724400" y="2667000"/>
            <a:ext cx="914400" cy="3048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0421" name="Text Box 8"/>
          <p:cNvSpPr txBox="1">
            <a:spLocks noChangeArrowheads="1"/>
          </p:cNvSpPr>
          <p:nvPr/>
        </p:nvSpPr>
        <p:spPr bwMode="auto">
          <a:xfrm>
            <a:off x="5715000" y="3352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tx2"/>
                </a:solidFill>
              </a:rPr>
              <a:t>Slope = 7/3 and point (2,7)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4"/>
          <p:cNvSpPr>
            <a:spLocks noGrp="1" noChangeArrowheads="1"/>
          </p:cNvSpPr>
          <p:nvPr>
            <p:ph type="title"/>
          </p:nvPr>
        </p:nvSpPr>
        <p:spPr>
          <a:xfrm>
            <a:off x="5029200" y="685800"/>
            <a:ext cx="3048000" cy="15240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rgbClr val="0000CC"/>
                </a:solidFill>
              </a:rPr>
              <a:t>Point-Slope Form and Writing Equations</a:t>
            </a:r>
          </a:p>
        </p:txBody>
      </p:sp>
      <p:sp>
        <p:nvSpPr>
          <p:cNvPr id="6144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762000"/>
            <a:ext cx="41910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C00000"/>
              </a:buClr>
            </a:pPr>
            <a:r>
              <a:rPr lang="en-US" sz="2400" dirty="0" smtClean="0"/>
              <a:t>Suppose you know that a line passes through the point (3, 4) with slope 2.  You can quickly write an equation of the line using the x- and y-coordinates of the point and using the slope.</a:t>
            </a:r>
          </a:p>
          <a:p>
            <a:pPr eaLnBrk="1" hangingPunct="1">
              <a:lnSpc>
                <a:spcPct val="90000"/>
              </a:lnSpc>
              <a:buClr>
                <a:srgbClr val="C00000"/>
              </a:buClr>
            </a:pPr>
            <a:r>
              <a:rPr lang="en-US" sz="2400" dirty="0" smtClean="0"/>
              <a:t>The </a:t>
            </a:r>
            <a:r>
              <a:rPr lang="en-US" sz="2400" b="1" i="1" dirty="0" smtClean="0"/>
              <a:t>point-slope</a:t>
            </a:r>
            <a:r>
              <a:rPr lang="en-US" sz="2400" dirty="0" smtClean="0"/>
              <a:t> form of the equation of a non-vertical line that passes through the </a:t>
            </a:r>
          </a:p>
          <a:p>
            <a:pPr eaLnBrk="1" hangingPunct="1">
              <a:lnSpc>
                <a:spcPct val="90000"/>
              </a:lnSpc>
              <a:buClr>
                <a:srgbClr val="C00000"/>
              </a:buClr>
              <a:buFontTx/>
              <a:buNone/>
            </a:pPr>
            <a:r>
              <a:rPr lang="en-US" sz="2400" dirty="0" smtClean="0"/>
              <a:t>    </a:t>
            </a:r>
            <a:r>
              <a:rPr lang="en-US" sz="2400" dirty="0" smtClean="0">
                <a:solidFill>
                  <a:srgbClr val="FF3300"/>
                </a:solidFill>
              </a:rPr>
              <a:t>(x</a:t>
            </a:r>
            <a:r>
              <a:rPr lang="en-US" sz="2400" baseline="-25000" dirty="0" smtClean="0">
                <a:solidFill>
                  <a:srgbClr val="FF3300"/>
                </a:solidFill>
              </a:rPr>
              <a:t>1</a:t>
            </a:r>
            <a:r>
              <a:rPr lang="en-US" sz="2400" dirty="0" smtClean="0">
                <a:solidFill>
                  <a:srgbClr val="FF3300"/>
                </a:solidFill>
              </a:rPr>
              <a:t>, y</a:t>
            </a:r>
            <a:r>
              <a:rPr lang="en-US" sz="2400" baseline="-25000" dirty="0" smtClean="0">
                <a:solidFill>
                  <a:srgbClr val="FF3300"/>
                </a:solidFill>
              </a:rPr>
              <a:t>1</a:t>
            </a:r>
            <a:r>
              <a:rPr lang="en-US" sz="2400" dirty="0" smtClean="0">
                <a:solidFill>
                  <a:srgbClr val="FF3300"/>
                </a:solidFill>
              </a:rPr>
              <a:t>)</a:t>
            </a:r>
            <a:r>
              <a:rPr lang="en-US" sz="2400" dirty="0" smtClean="0"/>
              <a:t> with slope </a:t>
            </a:r>
            <a:r>
              <a:rPr lang="en-US" sz="2400" dirty="0" smtClean="0">
                <a:solidFill>
                  <a:srgbClr val="FF3300"/>
                </a:solidFill>
              </a:rPr>
              <a:t>m</a:t>
            </a:r>
            <a:r>
              <a:rPr lang="en-US" sz="2400" dirty="0" smtClean="0"/>
              <a:t>.</a:t>
            </a:r>
          </a:p>
        </p:txBody>
      </p:sp>
      <p:sp>
        <p:nvSpPr>
          <p:cNvPr id="6144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3600" dirty="0" smtClean="0"/>
              <a:t>y – </a:t>
            </a:r>
            <a:r>
              <a:rPr lang="en-US" sz="3600" dirty="0" smtClean="0">
                <a:solidFill>
                  <a:srgbClr val="FF3300"/>
                </a:solidFill>
              </a:rPr>
              <a:t>y</a:t>
            </a:r>
            <a:r>
              <a:rPr lang="en-US" sz="3600" baseline="-25000" dirty="0" smtClean="0">
                <a:solidFill>
                  <a:srgbClr val="FF3300"/>
                </a:solidFill>
              </a:rPr>
              <a:t>1</a:t>
            </a:r>
            <a:r>
              <a:rPr lang="en-US" sz="3600" dirty="0" smtClean="0"/>
              <a:t> = </a:t>
            </a:r>
            <a:r>
              <a:rPr lang="en-US" sz="3600" dirty="0" smtClean="0">
                <a:solidFill>
                  <a:srgbClr val="FF3300"/>
                </a:solidFill>
              </a:rPr>
              <a:t>m</a:t>
            </a:r>
            <a:r>
              <a:rPr lang="en-US" sz="3600" dirty="0" smtClean="0"/>
              <a:t>(x – </a:t>
            </a:r>
            <a:r>
              <a:rPr lang="en-US" sz="3600" dirty="0" smtClean="0">
                <a:solidFill>
                  <a:srgbClr val="FF3300"/>
                </a:solidFill>
              </a:rPr>
              <a:t>x</a:t>
            </a:r>
            <a:r>
              <a:rPr lang="en-US" sz="3600" baseline="-25000" dirty="0" smtClean="0">
                <a:solidFill>
                  <a:srgbClr val="FF3300"/>
                </a:solidFill>
              </a:rPr>
              <a:t>1</a:t>
            </a:r>
            <a:r>
              <a:rPr lang="en-US" sz="3600" dirty="0" smtClean="0"/>
              <a:t>)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1800" dirty="0" smtClean="0">
                <a:solidFill>
                  <a:srgbClr val="FF3300"/>
                </a:solidFill>
              </a:rPr>
              <a:t>(if you know a point and the slope, use this form)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4724400" cy="609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Let’s try a couple.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001000" cy="3657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smtClean="0"/>
              <a:t>Using </a:t>
            </a:r>
            <a:r>
              <a:rPr lang="en-US" sz="2400" b="1" i="1" smtClean="0"/>
              <a:t>point-slope</a:t>
            </a:r>
            <a:r>
              <a:rPr lang="en-US" sz="2400" smtClean="0"/>
              <a:t> form, write the equation of a line that passes through (4, 1) with slope -2.</a:t>
            </a:r>
          </a:p>
          <a:p>
            <a:pPr algn="ctr" eaLnBrk="1" hangingPunct="1">
              <a:buFontTx/>
              <a:buNone/>
            </a:pPr>
            <a:r>
              <a:rPr lang="en-US" sz="2400" smtClean="0"/>
              <a:t>y – y</a:t>
            </a:r>
            <a:r>
              <a:rPr lang="en-US" sz="2400" baseline="-25000" smtClean="0"/>
              <a:t>1</a:t>
            </a:r>
            <a:r>
              <a:rPr lang="en-US" sz="2400" smtClean="0"/>
              <a:t> = </a:t>
            </a:r>
            <a:r>
              <a:rPr lang="en-US" sz="2400" smtClean="0">
                <a:solidFill>
                  <a:srgbClr val="FF3300"/>
                </a:solidFill>
              </a:rPr>
              <a:t>m</a:t>
            </a:r>
            <a:r>
              <a:rPr lang="en-US" sz="2400" smtClean="0"/>
              <a:t>(x – x</a:t>
            </a:r>
            <a:r>
              <a:rPr lang="en-US" sz="2400" baseline="-25000" smtClean="0"/>
              <a:t>1</a:t>
            </a:r>
            <a:r>
              <a:rPr lang="en-US" sz="2400" smtClean="0"/>
              <a:t>)</a:t>
            </a:r>
          </a:p>
          <a:p>
            <a:pPr algn="ctr" eaLnBrk="1" hangingPunct="1">
              <a:buFontTx/>
              <a:buNone/>
            </a:pPr>
            <a:r>
              <a:rPr lang="en-US" sz="2400" smtClean="0"/>
              <a:t>                             y – 1 = -2(x – 4)</a:t>
            </a:r>
            <a:r>
              <a:rPr lang="en-US" sz="1200" smtClean="0">
                <a:solidFill>
                  <a:srgbClr val="0000CC"/>
                </a:solidFill>
              </a:rPr>
              <a:t>Substitute 4 for x</a:t>
            </a:r>
            <a:r>
              <a:rPr lang="en-US" sz="1200" baseline="-25000" smtClean="0">
                <a:solidFill>
                  <a:srgbClr val="0000CC"/>
                </a:solidFill>
              </a:rPr>
              <a:t>1</a:t>
            </a:r>
            <a:r>
              <a:rPr lang="en-US" sz="1200" smtClean="0">
                <a:solidFill>
                  <a:srgbClr val="0000CC"/>
                </a:solidFill>
              </a:rPr>
              <a:t>, 1 for y</a:t>
            </a:r>
            <a:r>
              <a:rPr lang="en-US" sz="1200" baseline="-25000" smtClean="0">
                <a:solidFill>
                  <a:srgbClr val="0000CC"/>
                </a:solidFill>
              </a:rPr>
              <a:t>1</a:t>
            </a:r>
            <a:r>
              <a:rPr lang="en-US" sz="1200" smtClean="0">
                <a:solidFill>
                  <a:srgbClr val="0000CC"/>
                </a:solidFill>
              </a:rPr>
              <a:t> and -2 for m.</a:t>
            </a:r>
            <a:endParaRPr lang="en-US" sz="2400" smtClean="0"/>
          </a:p>
          <a:p>
            <a:pPr algn="ctr" eaLnBrk="1" hangingPunct="1">
              <a:buFontTx/>
              <a:buNone/>
            </a:pPr>
            <a:endParaRPr lang="en-US" sz="2400" smtClean="0"/>
          </a:p>
          <a:p>
            <a:pPr algn="ctr" eaLnBrk="1" hangingPunct="1">
              <a:buFontTx/>
              <a:buNone/>
            </a:pPr>
            <a:r>
              <a:rPr lang="en-US" sz="2400" smtClean="0"/>
              <a:t>Write in </a:t>
            </a:r>
            <a:r>
              <a:rPr lang="en-US" sz="2400" b="1" i="1" smtClean="0"/>
              <a:t>slope-intercept</a:t>
            </a:r>
            <a:r>
              <a:rPr lang="en-US" sz="2400" smtClean="0"/>
              <a:t> form.</a:t>
            </a:r>
          </a:p>
          <a:p>
            <a:pPr algn="ctr" eaLnBrk="1" hangingPunct="1">
              <a:buFontTx/>
              <a:buNone/>
            </a:pPr>
            <a:r>
              <a:rPr lang="en-US" sz="2400" smtClean="0"/>
              <a:t>y – 1 = -2x + 8</a:t>
            </a:r>
          </a:p>
          <a:p>
            <a:pPr algn="ctr" eaLnBrk="1" hangingPunct="1">
              <a:buFontTx/>
              <a:buNone/>
            </a:pPr>
            <a:r>
              <a:rPr lang="en-US" sz="2400" smtClean="0"/>
              <a:t>y = -2x + 9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441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One last example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696200" cy="4114800"/>
          </a:xfrm>
          <a:noFill/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smtClean="0"/>
              <a:t>Using </a:t>
            </a:r>
            <a:r>
              <a:rPr lang="en-US" sz="2400" b="1" i="1" smtClean="0"/>
              <a:t>point-slope</a:t>
            </a:r>
            <a:r>
              <a:rPr lang="en-US" sz="2400" smtClean="0"/>
              <a:t> form, write the equation of a line that passes through (-1, 3) with slope 7.</a:t>
            </a:r>
          </a:p>
          <a:p>
            <a:pPr algn="ctr" eaLnBrk="1" hangingPunct="1">
              <a:buFontTx/>
              <a:buNone/>
            </a:pPr>
            <a:r>
              <a:rPr lang="en-US" sz="2400" smtClean="0"/>
              <a:t>y – y</a:t>
            </a:r>
            <a:r>
              <a:rPr lang="en-US" sz="2400" baseline="-25000" smtClean="0"/>
              <a:t>1</a:t>
            </a:r>
            <a:r>
              <a:rPr lang="en-US" sz="2400" smtClean="0"/>
              <a:t> = </a:t>
            </a:r>
            <a:r>
              <a:rPr lang="en-US" sz="2400" smtClean="0">
                <a:solidFill>
                  <a:srgbClr val="FF3300"/>
                </a:solidFill>
              </a:rPr>
              <a:t>m</a:t>
            </a:r>
            <a:r>
              <a:rPr lang="en-US" sz="2400" smtClean="0"/>
              <a:t>(x – x</a:t>
            </a:r>
            <a:r>
              <a:rPr lang="en-US" sz="2400" baseline="-25000" smtClean="0"/>
              <a:t>1</a:t>
            </a:r>
            <a:r>
              <a:rPr lang="en-US" sz="2400" smtClean="0"/>
              <a:t>)</a:t>
            </a:r>
          </a:p>
          <a:p>
            <a:pPr algn="ctr" eaLnBrk="1" hangingPunct="1">
              <a:buFontTx/>
              <a:buNone/>
            </a:pPr>
            <a:r>
              <a:rPr lang="en-US" sz="2400" smtClean="0"/>
              <a:t>y – 3 = 7[x – (-1)]</a:t>
            </a:r>
          </a:p>
          <a:p>
            <a:pPr algn="ctr" eaLnBrk="1" hangingPunct="1">
              <a:buFontTx/>
              <a:buNone/>
            </a:pPr>
            <a:r>
              <a:rPr lang="en-US" sz="2400" smtClean="0"/>
              <a:t>y – 3 = 7(x + 1)</a:t>
            </a:r>
          </a:p>
          <a:p>
            <a:pPr algn="ctr" eaLnBrk="1" hangingPunct="1">
              <a:buFontTx/>
              <a:buNone/>
            </a:pPr>
            <a:endParaRPr lang="en-US" sz="2400" smtClean="0"/>
          </a:p>
          <a:p>
            <a:pPr algn="ctr" eaLnBrk="1" hangingPunct="1">
              <a:buFontTx/>
              <a:buNone/>
            </a:pPr>
            <a:r>
              <a:rPr lang="en-US" sz="2400" smtClean="0"/>
              <a:t>Write in </a:t>
            </a:r>
            <a:r>
              <a:rPr lang="en-US" sz="2400" b="1" i="1" smtClean="0"/>
              <a:t>slope-intercept</a:t>
            </a:r>
            <a:r>
              <a:rPr lang="en-US" sz="2400" b="1" smtClean="0"/>
              <a:t> </a:t>
            </a:r>
            <a:r>
              <a:rPr lang="en-US" sz="2400" smtClean="0"/>
              <a:t>form</a:t>
            </a:r>
          </a:p>
          <a:p>
            <a:pPr algn="ctr" eaLnBrk="1" hangingPunct="1">
              <a:buFontTx/>
              <a:buNone/>
            </a:pPr>
            <a:r>
              <a:rPr lang="en-US" sz="2400" smtClean="0"/>
              <a:t>y – 3 = 7x + 7</a:t>
            </a:r>
          </a:p>
          <a:p>
            <a:pPr algn="ctr" eaLnBrk="1" hangingPunct="1">
              <a:buFontTx/>
              <a:buNone/>
            </a:pPr>
            <a:r>
              <a:rPr lang="en-US" sz="2400" smtClean="0"/>
              <a:t>y = 7x + 10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1615</TotalTime>
  <Words>2214</Words>
  <Application>Microsoft Office PowerPoint</Application>
  <PresentationFormat>On-screen Show (4:3)</PresentationFormat>
  <Paragraphs>253</Paragraphs>
  <Slides>31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Flow</vt:lpstr>
      <vt:lpstr>Equation</vt:lpstr>
      <vt:lpstr>Slide 1</vt:lpstr>
      <vt:lpstr>Today’s Objectives</vt:lpstr>
      <vt:lpstr>Knowledge Test</vt:lpstr>
      <vt:lpstr>Point – Slope Form</vt:lpstr>
      <vt:lpstr>Example</vt:lpstr>
      <vt:lpstr>Example</vt:lpstr>
      <vt:lpstr>Example</vt:lpstr>
      <vt:lpstr>Slope-intercept Form</vt:lpstr>
      <vt:lpstr>Writing Equations in Slope – Intercept Form</vt:lpstr>
      <vt:lpstr>Example</vt:lpstr>
      <vt:lpstr>y as a function of x</vt:lpstr>
      <vt:lpstr>For example in the equation; y = 3x + 6 m = 3, so the slope is 3 b = +6, so the y-intercept is +6</vt:lpstr>
      <vt:lpstr>WHY? If the “y” is not all by itself, then we must first use the rules of algebra to isolate the “y” term. For example in the equation:</vt:lpstr>
      <vt:lpstr>OK…getting back to the lesson… Your job is to write the equation of a line after you are given the slope and y-intercept…</vt:lpstr>
      <vt:lpstr>Using slope-intercept  form to write equations,  Rewrite the equation solving for y = to determine the slope and y-intercept.</vt:lpstr>
      <vt:lpstr>Write each equation in slope-intercept form. Identify the slope and y-intercept.</vt:lpstr>
      <vt:lpstr>Write the equation of a line in slope-intercept form that passes through points (3, -4) and  (-1, 4).</vt:lpstr>
      <vt:lpstr>Write the equation of the line in  slope-intercept  form that passes through each pair of points.</vt:lpstr>
      <vt:lpstr>Graphing an Equation y = 3x -1</vt:lpstr>
      <vt:lpstr>Slide 20</vt:lpstr>
      <vt:lpstr>Other Forms of Linear Equations</vt:lpstr>
      <vt:lpstr>Writing Equations In Standard Form</vt:lpstr>
      <vt:lpstr>Let’s do a couple more to make sure you are expert at this.</vt:lpstr>
      <vt:lpstr>Write an equation of each line.</vt:lpstr>
      <vt:lpstr>Given the slope and y-intercept, write the equation of a line in slope-intercept form.</vt:lpstr>
      <vt:lpstr>Using slope-intercept form to find slopes and  y-intercepts  The graph at the right shows the equation of a line both in standard form and slope-intercept form.  You must rewrite the equation 6x – 3y = 12 in slope-intercept to be able to identify the slope and y-intercept.</vt:lpstr>
      <vt:lpstr>In the graph below, use the information provided to write the equation of the line.  Use what you know about writing an equation in slope-intercept form.</vt:lpstr>
      <vt:lpstr>Do you think you can use the same method to find the y-intercept in the graph below?   Here we must use a different form of writing an equation and that form is called point-slope.</vt:lpstr>
      <vt:lpstr>Point-Slope Form and Writing Equations</vt:lpstr>
      <vt:lpstr>Let’s try a couple.</vt:lpstr>
      <vt:lpstr>One last example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457</cp:revision>
  <dcterms:created xsi:type="dcterms:W3CDTF">2014-04-26T07:09:13Z</dcterms:created>
  <dcterms:modified xsi:type="dcterms:W3CDTF">2014-07-01T05:14:55Z</dcterms:modified>
</cp:coreProperties>
</file>