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5"/>
  </p:notesMasterIdLst>
  <p:sldIdLst>
    <p:sldId id="256" r:id="rId2"/>
    <p:sldId id="311" r:id="rId3"/>
    <p:sldId id="400" r:id="rId4"/>
    <p:sldId id="401" r:id="rId5"/>
    <p:sldId id="385" r:id="rId6"/>
    <p:sldId id="402" r:id="rId7"/>
    <p:sldId id="396" r:id="rId8"/>
    <p:sldId id="403" r:id="rId9"/>
    <p:sldId id="404" r:id="rId10"/>
    <p:sldId id="395" r:id="rId11"/>
    <p:sldId id="393" r:id="rId12"/>
    <p:sldId id="405" r:id="rId13"/>
    <p:sldId id="388" r:id="rId14"/>
    <p:sldId id="406" r:id="rId15"/>
    <p:sldId id="389" r:id="rId16"/>
    <p:sldId id="380" r:id="rId17"/>
    <p:sldId id="381" r:id="rId18"/>
    <p:sldId id="382" r:id="rId19"/>
    <p:sldId id="383" r:id="rId20"/>
    <p:sldId id="386" r:id="rId21"/>
    <p:sldId id="398" r:id="rId22"/>
    <p:sldId id="399" r:id="rId23"/>
    <p:sldId id="30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  <a:srgbClr val="C52211"/>
    <a:srgbClr val="FF6600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24" autoAdjust="0"/>
  </p:normalViewPr>
  <p:slideViewPr>
    <p:cSldViewPr>
      <p:cViewPr>
        <p:scale>
          <a:sx n="66" d="100"/>
          <a:sy n="66" d="100"/>
        </p:scale>
        <p:origin x="-14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Understand Slope and its types.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AE37A4B-70BF-43B9-A90A-802AE3C886A0}">
      <dgm:prSet/>
      <dgm:spPr/>
      <dgm:t>
        <a:bodyPr/>
        <a:lstStyle/>
        <a:p>
          <a:pPr rtl="0"/>
          <a:r>
            <a:rPr lang="en-US" dirty="0" smtClean="0"/>
            <a:t>Form the linear equations involving slopes of different situations.</a:t>
          </a:r>
          <a:endParaRPr lang="en-US" dirty="0"/>
        </a:p>
      </dgm:t>
    </dgm:pt>
    <dgm:pt modelId="{0740ACF9-61DE-4DB3-9CBC-EC47BED52DF4}" type="parTrans" cxnId="{B65B1AAF-332C-46F3-8F94-67A39A1E8B07}">
      <dgm:prSet/>
      <dgm:spPr/>
    </dgm:pt>
    <dgm:pt modelId="{778D9DFF-9D60-4ED0-ACF6-68CD56F028A4}" type="sibTrans" cxnId="{B65B1AAF-332C-46F3-8F94-67A39A1E8B07}">
      <dgm:prSet/>
      <dgm:spPr/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B65B1AAF-332C-46F3-8F94-67A39A1E8B07}" srcId="{1E2C499F-276F-4965-8EF3-F224D0293B1A}" destId="{EAE37A4B-70BF-43B9-A90A-802AE3C886A0}" srcOrd="1" destOrd="0" parTransId="{0740ACF9-61DE-4DB3-9CBC-EC47BED52DF4}" sibTransId="{778D9DFF-9D60-4ED0-ACF6-68CD56F028A4}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443B9DEA-1FEF-4734-8564-4172366097D8}" type="presOf" srcId="{EAE37A4B-70BF-43B9-A90A-802AE3C886A0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285750" lvl="1" indent="-285750" algn="l" defTabSz="1822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100" kern="1200" dirty="0" smtClean="0"/>
            <a:t>Understand Slope and its types.</a:t>
          </a:r>
          <a:endParaRPr lang="en-US" sz="4100" kern="1200" dirty="0"/>
        </a:p>
        <a:p>
          <a:pPr marL="285750" lvl="1" indent="-285750" algn="l" defTabSz="1822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100" kern="1200" dirty="0" smtClean="0"/>
            <a:t>Form the linear equations involving slopes of different situations.</a:t>
          </a:r>
          <a:endParaRPr lang="en-US" sz="41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Spring 2007</a:t>
            </a:r>
            <a:endParaRPr lang="en-US">
              <a:latin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Mrs. Bubello</a:t>
            </a:r>
            <a:endParaRPr lang="en-US">
              <a:latin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76A8F14-07DE-446F-A5BF-6F4FFF7545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575" y="342900"/>
            <a:ext cx="7793038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47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47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5814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FFDAC-1409-4821-BCCE-AD1F9D32F6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575" y="342900"/>
            <a:ext cx="7793038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47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4478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F3908-DF5A-427F-8346-64EC7E406B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733800"/>
            <a:ext cx="3771900" cy="175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95FAD-19B8-4F32-B31C-4E03EC01D0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6/15/2014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4" r:id="rId13"/>
    <p:sldLayoutId id="2147483795" r:id="rId14"/>
    <p:sldLayoutId id="2147483796" r:id="rId15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7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9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219200"/>
            <a:ext cx="9144000" cy="1115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228600" y="2209800"/>
            <a:ext cx="8686800" cy="45720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2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13</a:t>
            </a: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Slope </a:t>
            </a: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of</a:t>
            </a: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A linear </a:t>
            </a: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E</a:t>
            </a:r>
            <a:r>
              <a:rPr kumimoji="0" lang="en-US" sz="4800" b="1" i="0" u="none" strike="noStrike" kern="10" cap="none" spc="0" normalizeH="0" noProof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quation</a:t>
            </a:r>
            <a:endParaRPr kumimoji="0" 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a slope of a line?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6106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SLOPE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90600" y="1066800"/>
            <a:ext cx="6858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Slope is the ratio of the vertical rise to the horizontal run between any two points on a line. Usually referred to as the rise over run.</a:t>
            </a:r>
          </a:p>
        </p:txBody>
      </p:sp>
      <p:pic>
        <p:nvPicPr>
          <p:cNvPr id="16386" name="Picture 2" descr="http://mathbits.com/MathBits/StudentResources/GraphPaper/10x1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33600"/>
            <a:ext cx="4495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 rot="5400000">
            <a:off x="952500" y="3314700"/>
            <a:ext cx="3657600" cy="220980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172200" y="1981200"/>
            <a:ext cx="2971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Slope triangle between two points. Notice that the slope triangle can be drawn two different ways.</a:t>
            </a:r>
          </a:p>
        </p:txBody>
      </p:sp>
      <p:sp>
        <p:nvSpPr>
          <p:cNvPr id="8" name="Oval 7"/>
          <p:cNvSpPr/>
          <p:nvPr/>
        </p:nvSpPr>
        <p:spPr>
          <a:xfrm>
            <a:off x="2743200" y="43434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10000" y="2514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rot="16200000" flipH="1">
            <a:off x="2933701" y="3467100"/>
            <a:ext cx="1905000" cy="3175"/>
          </a:xfrm>
          <a:prstGeom prst="straightConnector1">
            <a:avLst/>
          </a:prstGeom>
          <a:ln w="25400"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8" idx="0"/>
          </p:cNvCxnSpPr>
          <p:nvPr/>
        </p:nvCxnSpPr>
        <p:spPr>
          <a:xfrm rot="10800000">
            <a:off x="2819400" y="4343400"/>
            <a:ext cx="1066800" cy="1588"/>
          </a:xfrm>
          <a:prstGeom prst="straightConnector1">
            <a:avLst/>
          </a:prstGeom>
          <a:ln w="25400">
            <a:solidFill>
              <a:srgbClr val="00B05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962400" y="3124200"/>
            <a:ext cx="1752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Rise is -10 because we went down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819400" y="4495800"/>
            <a:ext cx="1295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Run is -6 because we went to the left</a:t>
            </a:r>
          </a:p>
        </p:txBody>
      </p:sp>
      <p:graphicFrame>
        <p:nvGraphicFramePr>
          <p:cNvPr id="19" name="Object 3"/>
          <p:cNvGraphicFramePr>
            <a:graphicFrameLocks noChangeAspect="1"/>
          </p:cNvGraphicFramePr>
          <p:nvPr/>
        </p:nvGraphicFramePr>
        <p:xfrm>
          <a:off x="4343400" y="4114800"/>
          <a:ext cx="3627438" cy="622300"/>
        </p:xfrm>
        <a:graphic>
          <a:graphicData uri="http://schemas.openxmlformats.org/presentationml/2006/ole">
            <p:oleObj spid="_x0000_s50178" name="Equation" r:id="rId4" imgW="2044440" imgH="393480" progId="Equation.3">
              <p:embed/>
            </p:oleObj>
          </a:graphicData>
        </a:graphic>
      </p:graphicFrame>
      <p:cxnSp>
        <p:nvCxnSpPr>
          <p:cNvPr id="21" name="Straight Arrow Connector 20"/>
          <p:cNvCxnSpPr>
            <a:stCxn id="8" idx="0"/>
          </p:cNvCxnSpPr>
          <p:nvPr/>
        </p:nvCxnSpPr>
        <p:spPr>
          <a:xfrm rot="5400000" flipH="1" flipV="1">
            <a:off x="1943101" y="3467100"/>
            <a:ext cx="1752600" cy="3175"/>
          </a:xfrm>
          <a:prstGeom prst="straightConnector1">
            <a:avLst/>
          </a:prstGeom>
          <a:ln w="25400">
            <a:solidFill>
              <a:srgbClr val="7030A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9" idx="2"/>
          </p:cNvCxnSpPr>
          <p:nvPr/>
        </p:nvCxnSpPr>
        <p:spPr>
          <a:xfrm>
            <a:off x="2819400" y="2590800"/>
            <a:ext cx="990600" cy="1588"/>
          </a:xfrm>
          <a:prstGeom prst="straightConnector1">
            <a:avLst/>
          </a:prstGeom>
          <a:ln w="25400">
            <a:solidFill>
              <a:srgbClr val="7030A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914400" y="2895600"/>
            <a:ext cx="17526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Rise is 10 because we went up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876800" y="1981200"/>
            <a:ext cx="1295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Run is 6 because we went to the right</a:t>
            </a:r>
          </a:p>
        </p:txBody>
      </p:sp>
      <p:sp>
        <p:nvSpPr>
          <p:cNvPr id="26" name="Freeform 25"/>
          <p:cNvSpPr/>
          <p:nvPr/>
        </p:nvSpPr>
        <p:spPr>
          <a:xfrm>
            <a:off x="3271838" y="2244725"/>
            <a:ext cx="1673225" cy="241300"/>
          </a:xfrm>
          <a:custGeom>
            <a:avLst/>
            <a:gdLst>
              <a:gd name="connsiteX0" fmla="*/ 1674253 w 1674253"/>
              <a:gd name="connsiteY0" fmla="*/ 188890 h 240406"/>
              <a:gd name="connsiteX1" fmla="*/ 1004552 w 1674253"/>
              <a:gd name="connsiteY1" fmla="*/ 8586 h 240406"/>
              <a:gd name="connsiteX2" fmla="*/ 0 w 1674253"/>
              <a:gd name="connsiteY2" fmla="*/ 240406 h 240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253" h="240406">
                <a:moveTo>
                  <a:pt x="1674253" y="188890"/>
                </a:moveTo>
                <a:cubicBezTo>
                  <a:pt x="1478923" y="94445"/>
                  <a:pt x="1283594" y="0"/>
                  <a:pt x="1004552" y="8586"/>
                </a:cubicBezTo>
                <a:cubicBezTo>
                  <a:pt x="725510" y="17172"/>
                  <a:pt x="362755" y="128789"/>
                  <a:pt x="0" y="24040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27" name="Object 4"/>
          <p:cNvGraphicFramePr>
            <a:graphicFrameLocks noChangeAspect="1"/>
          </p:cNvGraphicFramePr>
          <p:nvPr/>
        </p:nvGraphicFramePr>
        <p:xfrm>
          <a:off x="4343400" y="5410200"/>
          <a:ext cx="3859213" cy="762000"/>
        </p:xfrm>
        <a:graphic>
          <a:graphicData uri="http://schemas.openxmlformats.org/presentationml/2006/ole">
            <p:oleObj spid="_x0000_s50179" name="Equation" r:id="rId5" imgW="1993680" imgH="393480" progId="Equation.3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8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 animBg="1"/>
      <p:bldP spid="9" grpId="0" animBg="1"/>
      <p:bldP spid="16" grpId="0"/>
      <p:bldP spid="17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6" descr="graph10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024" t="6024" r="7082" b="7229"/>
          <a:stretch>
            <a:fillRect/>
          </a:stretch>
        </p:blipFill>
        <p:spPr>
          <a:xfrm>
            <a:off x="-10584" y="609600"/>
            <a:ext cx="6258984" cy="6248400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780288"/>
            <a:ext cx="8458200" cy="1962912"/>
          </a:xfrm>
          <a:noFill/>
          <a:ln>
            <a:noFill/>
          </a:ln>
        </p:spPr>
        <p:txBody>
          <a:bodyPr>
            <a:noAutofit/>
          </a:bodyPr>
          <a:lstStyle/>
          <a:p>
            <a:pPr eaLnBrk="1" hangingPunct="1"/>
            <a:r>
              <a:rPr lang="en-US" altLang="en-US" sz="3200" dirty="0" smtClean="0">
                <a:solidFill>
                  <a:schemeClr val="tx1"/>
                </a:solidFill>
              </a:rPr>
              <a:t>Remember, linear equations have constant slope.  For a line on the coordinate plane, slope is the following ratio.  This ratio is often referred to as </a:t>
            </a:r>
            <a:r>
              <a:rPr lang="ja-JP" altLang="en-US" sz="3200" smtClean="0">
                <a:solidFill>
                  <a:schemeClr val="tx1"/>
                </a:solidFill>
                <a:latin typeface="Arial" charset="0"/>
              </a:rPr>
              <a:t>“</a:t>
            </a:r>
            <a:r>
              <a:rPr lang="en-US" altLang="ja-JP" sz="3200" dirty="0" smtClean="0">
                <a:solidFill>
                  <a:schemeClr val="tx1"/>
                </a:solidFill>
              </a:rPr>
              <a:t>rise over run</a:t>
            </a:r>
            <a:r>
              <a:rPr lang="ja-JP" altLang="en-US" sz="3200" smtClean="0">
                <a:solidFill>
                  <a:schemeClr val="tx1"/>
                </a:solidFill>
                <a:latin typeface="Arial" charset="0"/>
              </a:rPr>
              <a:t>”</a:t>
            </a:r>
            <a:r>
              <a:rPr lang="en-US" altLang="ja-JP" sz="3200" dirty="0" smtClean="0">
                <a:solidFill>
                  <a:schemeClr val="tx1"/>
                </a:solidFill>
              </a:rPr>
              <a:t>.</a:t>
            </a:r>
            <a:endParaRPr lang="en-US" altLang="en-US" sz="3200" dirty="0" smtClean="0">
              <a:solidFill>
                <a:schemeClr val="tx1"/>
              </a:solidFill>
            </a:endParaRPr>
          </a:p>
        </p:txBody>
      </p:sp>
      <p:pic>
        <p:nvPicPr>
          <p:cNvPr id="21507" name="Picture 6" descr="slope_of_a_line_formula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14600" y="2971800"/>
            <a:ext cx="4114800" cy="2124075"/>
          </a:xfrm>
          <a:noFill/>
          <a:ln>
            <a:solidFill>
              <a:srgbClr val="FF0000"/>
            </a:solidFill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6" descr="graph10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024" t="6024" r="7082" b="7229"/>
          <a:stretch>
            <a:fillRect/>
          </a:stretch>
        </p:blipFill>
        <p:spPr>
          <a:xfrm>
            <a:off x="-10584" y="609600"/>
            <a:ext cx="6258984" cy="6248400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6" descr="graph101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024" t="6024" r="7082" b="7229"/>
          <a:stretch>
            <a:fillRect/>
          </a:stretch>
        </p:blipFill>
        <p:spPr>
          <a:xfrm>
            <a:off x="-10584" y="609600"/>
            <a:ext cx="6258984" cy="6248400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304800"/>
            <a:ext cx="80772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Slopes:  positive, negative, no slope (zero), undefined.</a:t>
            </a:r>
          </a:p>
        </p:txBody>
      </p:sp>
      <p:pic>
        <p:nvPicPr>
          <p:cNvPr id="20483" name="Picture 9" descr="positive slop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19200" y="1428750"/>
            <a:ext cx="2279650" cy="2152650"/>
          </a:xfrm>
        </p:spPr>
      </p:pic>
      <p:pic>
        <p:nvPicPr>
          <p:cNvPr id="20484" name="Picture 10" descr="negative slope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257800" y="1536700"/>
            <a:ext cx="2165350" cy="2044700"/>
          </a:xfrm>
        </p:spPr>
      </p:pic>
      <p:pic>
        <p:nvPicPr>
          <p:cNvPr id="20485" name="Picture 12" descr="zero slope 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1643063" y="3733800"/>
            <a:ext cx="2319337" cy="2190750"/>
          </a:xfrm>
        </p:spPr>
      </p:pic>
      <p:pic>
        <p:nvPicPr>
          <p:cNvPr id="20486" name="Picture 13" descr="no slope 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5567363" y="3733800"/>
            <a:ext cx="2281237" cy="21542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457200"/>
            <a:ext cx="8305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Finding slope (rate of change) using a graph and two points.</a:t>
            </a:r>
          </a:p>
        </p:txBody>
      </p:sp>
      <p:pic>
        <p:nvPicPr>
          <p:cNvPr id="18435" name="Picture 9" descr="positive slop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1739900"/>
            <a:ext cx="4114800" cy="2420937"/>
          </a:xfrm>
        </p:spPr>
      </p:pic>
      <p:pic>
        <p:nvPicPr>
          <p:cNvPr id="18436" name="Picture 10" descr="negative slope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724400" y="1582737"/>
            <a:ext cx="4191000" cy="2465388"/>
          </a:xfrm>
        </p:spPr>
      </p:pic>
      <p:pic>
        <p:nvPicPr>
          <p:cNvPr id="18437" name="Picture 11" descr="zero slope (horizontal)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1081088" y="3967162"/>
            <a:ext cx="4252912" cy="2501900"/>
          </a:xfrm>
        </p:spPr>
      </p:pic>
      <p:pic>
        <p:nvPicPr>
          <p:cNvPr id="18438" name="Picture 12" descr="no slope (undefined)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4343400" y="3967162"/>
            <a:ext cx="4267200" cy="25098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X AND Y INTERCEPTS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14400" y="1227137"/>
            <a:ext cx="5943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</a:rPr>
              <a:t>The x-intercept is the x-coordinate of a point where the graph crosses the x-axis.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90600" y="2217737"/>
            <a:ext cx="5943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</a:rPr>
              <a:t>The y-intercept is the y-coordinate of a point where the graph crosses the y-axis.</a:t>
            </a:r>
          </a:p>
        </p:txBody>
      </p:sp>
      <p:pic>
        <p:nvPicPr>
          <p:cNvPr id="19458" name="Picture 2" descr="http://mathbits.com/MathBits/StudentResources/GraphPaper/10x1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" y="2895600"/>
            <a:ext cx="396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rot="10800000">
            <a:off x="838200" y="3505200"/>
            <a:ext cx="2438400" cy="182880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419600" y="3276600"/>
            <a:ext cx="3429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The x-intercept would be 4 and is located at the point (4, 0).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648200" y="5029200"/>
            <a:ext cx="2819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The y-intercept is 3 and is located at the point (0, 3).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7"/>
          <p:cNvGrpSpPr>
            <a:grpSpLocks/>
          </p:cNvGrpSpPr>
          <p:nvPr/>
        </p:nvGrpSpPr>
        <p:grpSpPr bwMode="auto">
          <a:xfrm>
            <a:off x="5413375" y="3260725"/>
            <a:ext cx="3135313" cy="3063875"/>
            <a:chOff x="3602" y="1752"/>
            <a:chExt cx="1975" cy="1930"/>
          </a:xfrm>
        </p:grpSpPr>
        <p:grpSp>
          <p:nvGrpSpPr>
            <p:cNvPr id="3" name="Group 32"/>
            <p:cNvGrpSpPr>
              <a:grpSpLocks/>
            </p:cNvGrpSpPr>
            <p:nvPr/>
          </p:nvGrpSpPr>
          <p:grpSpPr bwMode="auto">
            <a:xfrm>
              <a:off x="3618" y="1752"/>
              <a:ext cx="1959" cy="1930"/>
              <a:chOff x="3618" y="1752"/>
              <a:chExt cx="1959" cy="1930"/>
            </a:xfrm>
          </p:grpSpPr>
          <p:sp>
            <p:nvSpPr>
              <p:cNvPr id="1063" name="Rectangle 9"/>
              <p:cNvSpPr>
                <a:spLocks noChangeArrowheads="1"/>
              </p:cNvSpPr>
              <p:nvPr/>
            </p:nvSpPr>
            <p:spPr bwMode="auto">
              <a:xfrm>
                <a:off x="3618" y="1826"/>
                <a:ext cx="1959" cy="1856"/>
              </a:xfrm>
              <a:prstGeom prst="rect">
                <a:avLst/>
              </a:prstGeom>
              <a:solidFill>
                <a:srgbClr val="F9ED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4" name="Line 10"/>
              <p:cNvSpPr>
                <a:spLocks noChangeShapeType="1"/>
              </p:cNvSpPr>
              <p:nvPr/>
            </p:nvSpPr>
            <p:spPr bwMode="auto">
              <a:xfrm>
                <a:off x="4601" y="1826"/>
                <a:ext cx="0" cy="1856"/>
              </a:xfrm>
              <a:prstGeom prst="line">
                <a:avLst/>
              </a:prstGeom>
              <a:noFill/>
              <a:ln w="38100">
                <a:noFill/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5" name="Line 11"/>
              <p:cNvSpPr>
                <a:spLocks noChangeShapeType="1"/>
              </p:cNvSpPr>
              <p:nvPr/>
            </p:nvSpPr>
            <p:spPr bwMode="auto">
              <a:xfrm>
                <a:off x="3618" y="2754"/>
                <a:ext cx="1959" cy="0"/>
              </a:xfrm>
              <a:prstGeom prst="line">
                <a:avLst/>
              </a:prstGeom>
              <a:noFill/>
              <a:ln w="38100">
                <a:noFill/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6" name="Text Box 12"/>
              <p:cNvSpPr txBox="1">
                <a:spLocks noChangeArrowheads="1"/>
              </p:cNvSpPr>
              <p:nvPr/>
            </p:nvSpPr>
            <p:spPr bwMode="auto">
              <a:xfrm>
                <a:off x="4641" y="1752"/>
                <a:ext cx="201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en-US" i="1"/>
                  <a:t>y</a:t>
                </a:r>
              </a:p>
            </p:txBody>
          </p:sp>
          <p:sp>
            <p:nvSpPr>
              <p:cNvPr id="1067" name="Text Box 13"/>
              <p:cNvSpPr txBox="1">
                <a:spLocks noChangeArrowheads="1"/>
              </p:cNvSpPr>
              <p:nvPr/>
            </p:nvSpPr>
            <p:spPr bwMode="auto">
              <a:xfrm>
                <a:off x="5331" y="2736"/>
                <a:ext cx="18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en-US" altLang="en-US" i="1"/>
                  <a:t>x</a:t>
                </a:r>
              </a:p>
            </p:txBody>
          </p:sp>
        </p:grpSp>
        <p:sp>
          <p:nvSpPr>
            <p:cNvPr id="1061" name="Line 83"/>
            <p:cNvSpPr>
              <a:spLocks noChangeShapeType="1"/>
            </p:cNvSpPr>
            <p:nvPr/>
          </p:nvSpPr>
          <p:spPr bwMode="auto">
            <a:xfrm>
              <a:off x="4608" y="1826"/>
              <a:ext cx="0" cy="18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2" name="Line 84"/>
            <p:cNvSpPr>
              <a:spLocks noChangeShapeType="1"/>
            </p:cNvSpPr>
            <p:nvPr/>
          </p:nvSpPr>
          <p:spPr bwMode="auto">
            <a:xfrm>
              <a:off x="3602" y="2754"/>
              <a:ext cx="195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1016000" y="1382713"/>
            <a:ext cx="7545388" cy="17018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41" name="Rectangle 21"/>
          <p:cNvSpPr>
            <a:spLocks noChangeArrowheads="1"/>
          </p:cNvSpPr>
          <p:nvPr/>
        </p:nvSpPr>
        <p:spPr bwMode="auto">
          <a:xfrm>
            <a:off x="1143000" y="3375025"/>
            <a:ext cx="3200400" cy="12954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09600" y="685800"/>
            <a:ext cx="643857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Helvetica" charset="0"/>
              </a:rPr>
              <a:t>SLOPE-INTERCEPT FORM</a:t>
            </a:r>
          </a:p>
        </p:txBody>
      </p:sp>
      <p:sp>
        <p:nvSpPr>
          <p:cNvPr id="5134" name="Line 14"/>
          <p:cNvSpPr>
            <a:spLocks noChangeShapeType="1"/>
          </p:cNvSpPr>
          <p:nvPr/>
        </p:nvSpPr>
        <p:spPr bwMode="auto">
          <a:xfrm flipV="1">
            <a:off x="5486400" y="3532188"/>
            <a:ext cx="2106613" cy="2095500"/>
          </a:xfrm>
          <a:prstGeom prst="line">
            <a:avLst/>
          </a:prstGeom>
          <a:noFill/>
          <a:ln w="38100">
            <a:solidFill>
              <a:srgbClr val="0A50A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6" name="Oval 16"/>
          <p:cNvSpPr>
            <a:spLocks noChangeArrowheads="1"/>
          </p:cNvSpPr>
          <p:nvPr/>
        </p:nvSpPr>
        <p:spPr bwMode="auto">
          <a:xfrm>
            <a:off x="6964363" y="4054475"/>
            <a:ext cx="111125" cy="115888"/>
          </a:xfrm>
          <a:prstGeom prst="ellipse">
            <a:avLst/>
          </a:prstGeom>
          <a:solidFill>
            <a:srgbClr val="FF9933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154" name="Oval 34"/>
          <p:cNvSpPr>
            <a:spLocks noChangeArrowheads="1"/>
          </p:cNvSpPr>
          <p:nvPr/>
        </p:nvSpPr>
        <p:spPr bwMode="auto">
          <a:xfrm>
            <a:off x="6946900" y="4060825"/>
            <a:ext cx="114300" cy="114300"/>
          </a:xfrm>
          <a:prstGeom prst="ellipse">
            <a:avLst/>
          </a:prstGeom>
          <a:solidFill>
            <a:srgbClr val="FFFF66"/>
          </a:solidFill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88"/>
          <p:cNvGrpSpPr>
            <a:grpSpLocks/>
          </p:cNvGrpSpPr>
          <p:nvPr/>
        </p:nvGrpSpPr>
        <p:grpSpPr bwMode="auto">
          <a:xfrm>
            <a:off x="1219200" y="4175125"/>
            <a:ext cx="762000" cy="1289050"/>
            <a:chOff x="960" y="2328"/>
            <a:chExt cx="480" cy="812"/>
          </a:xfrm>
        </p:grpSpPr>
        <p:sp>
          <p:nvSpPr>
            <p:cNvPr id="1058" name="Rectangle 25"/>
            <p:cNvSpPr>
              <a:spLocks noChangeArrowheads="1"/>
            </p:cNvSpPr>
            <p:nvPr/>
          </p:nvSpPr>
          <p:spPr bwMode="auto">
            <a:xfrm>
              <a:off x="1248" y="2328"/>
              <a:ext cx="192" cy="241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9" name="Rectangle 26"/>
            <p:cNvSpPr>
              <a:spLocks noChangeArrowheads="1"/>
            </p:cNvSpPr>
            <p:nvPr/>
          </p:nvSpPr>
          <p:spPr bwMode="auto">
            <a:xfrm>
              <a:off x="960" y="2898"/>
              <a:ext cx="256" cy="242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42" name="Text Box 22"/>
          <p:cNvSpPr txBox="1">
            <a:spLocks noChangeArrowheads="1"/>
          </p:cNvSpPr>
          <p:nvPr/>
        </p:nvSpPr>
        <p:spPr bwMode="auto">
          <a:xfrm>
            <a:off x="1193800" y="4975225"/>
            <a:ext cx="19637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2800" i="1"/>
              <a:t>m</a:t>
            </a:r>
            <a:r>
              <a:rPr lang="en-US" altLang="en-US"/>
              <a:t>  is the slope</a:t>
            </a:r>
          </a:p>
        </p:txBody>
      </p:sp>
      <p:grpSp>
        <p:nvGrpSpPr>
          <p:cNvPr id="5" name="Group 62"/>
          <p:cNvGrpSpPr>
            <a:grpSpLocks/>
          </p:cNvGrpSpPr>
          <p:nvPr/>
        </p:nvGrpSpPr>
        <p:grpSpPr bwMode="auto">
          <a:xfrm>
            <a:off x="1193800" y="4175125"/>
            <a:ext cx="2563813" cy="1971675"/>
            <a:chOff x="944" y="2328"/>
            <a:chExt cx="1615" cy="1242"/>
          </a:xfrm>
        </p:grpSpPr>
        <p:sp>
          <p:nvSpPr>
            <p:cNvPr id="1054" name="Rectangle 61"/>
            <p:cNvSpPr>
              <a:spLocks noChangeArrowheads="1"/>
            </p:cNvSpPr>
            <p:nvPr/>
          </p:nvSpPr>
          <p:spPr bwMode="auto">
            <a:xfrm>
              <a:off x="1688" y="2328"/>
              <a:ext cx="192" cy="241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" name="Group 41"/>
            <p:cNvGrpSpPr>
              <a:grpSpLocks/>
            </p:cNvGrpSpPr>
            <p:nvPr/>
          </p:nvGrpSpPr>
          <p:grpSpPr bwMode="auto">
            <a:xfrm>
              <a:off x="944" y="3243"/>
              <a:ext cx="1615" cy="327"/>
              <a:chOff x="944" y="3243"/>
              <a:chExt cx="1615" cy="327"/>
            </a:xfrm>
          </p:grpSpPr>
          <p:sp>
            <p:nvSpPr>
              <p:cNvPr id="1056" name="Rectangle 27"/>
              <p:cNvSpPr>
                <a:spLocks noChangeArrowheads="1"/>
              </p:cNvSpPr>
              <p:nvPr/>
            </p:nvSpPr>
            <p:spPr bwMode="auto">
              <a:xfrm>
                <a:off x="960" y="3277"/>
                <a:ext cx="209" cy="242"/>
              </a:xfrm>
              <a:prstGeom prst="rect">
                <a:avLst/>
              </a:prstGeom>
              <a:solidFill>
                <a:srgbClr val="FFFF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57" name="Text Box 23"/>
              <p:cNvSpPr txBox="1">
                <a:spLocks noChangeArrowheads="1"/>
              </p:cNvSpPr>
              <p:nvPr/>
            </p:nvSpPr>
            <p:spPr bwMode="auto">
              <a:xfrm>
                <a:off x="944" y="3243"/>
                <a:ext cx="1615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en-US" sz="2800" i="1">
                    <a:solidFill>
                      <a:srgbClr val="FE000D"/>
                    </a:solidFill>
                  </a:rPr>
                  <a:t>b</a:t>
                </a:r>
                <a:r>
                  <a:rPr lang="en-US" altLang="en-US"/>
                  <a:t>  is the</a:t>
                </a:r>
                <a:r>
                  <a:rPr lang="en-US" altLang="en-US">
                    <a:solidFill>
                      <a:srgbClr val="FE000D"/>
                    </a:solidFill>
                  </a:rPr>
                  <a:t> </a:t>
                </a:r>
                <a:r>
                  <a:rPr lang="en-US" altLang="en-US" sz="2800" i="1">
                    <a:solidFill>
                      <a:srgbClr val="FE000D"/>
                    </a:solidFill>
                  </a:rPr>
                  <a:t>y</a:t>
                </a:r>
                <a:r>
                  <a:rPr lang="en-US" altLang="en-US"/>
                  <a:t>-intercept</a:t>
                </a:r>
              </a:p>
            </p:txBody>
          </p:sp>
        </p:grpSp>
      </p:grpSp>
      <p:grpSp>
        <p:nvGrpSpPr>
          <p:cNvPr id="7" name="Group 91"/>
          <p:cNvGrpSpPr>
            <a:grpSpLocks/>
          </p:cNvGrpSpPr>
          <p:nvPr/>
        </p:nvGrpSpPr>
        <p:grpSpPr bwMode="auto">
          <a:xfrm>
            <a:off x="1219200" y="1774825"/>
            <a:ext cx="5334000" cy="2362200"/>
            <a:chOff x="960" y="816"/>
            <a:chExt cx="3360" cy="1488"/>
          </a:xfrm>
        </p:grpSpPr>
        <p:sp>
          <p:nvSpPr>
            <p:cNvPr id="1052" name="Rectangle 19"/>
            <p:cNvSpPr>
              <a:spLocks noChangeArrowheads="1"/>
            </p:cNvSpPr>
            <p:nvPr/>
          </p:nvSpPr>
          <p:spPr bwMode="auto">
            <a:xfrm>
              <a:off x="960" y="816"/>
              <a:ext cx="384" cy="240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8" name="AutoShape 18"/>
            <p:cNvSpPr>
              <a:spLocks noChangeArrowheads="1"/>
            </p:cNvSpPr>
            <p:nvPr/>
          </p:nvSpPr>
          <p:spPr bwMode="auto">
            <a:xfrm>
              <a:off x="3840" y="2016"/>
              <a:ext cx="480" cy="288"/>
            </a:xfrm>
            <a:prstGeom prst="wedgeRectCallout">
              <a:avLst>
                <a:gd name="adj1" fmla="val 100625"/>
                <a:gd name="adj2" fmla="val 44444"/>
              </a:avLst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  <a:effectLst>
              <a:outerShdw dist="71842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altLang="en-US">
                <a:latin typeface="Times" charset="0"/>
              </a:endParaRPr>
            </a:p>
          </p:txBody>
        </p:sp>
      </p:grpSp>
      <p:sp>
        <p:nvSpPr>
          <p:cNvPr id="5140" name="Text Box 20"/>
          <p:cNvSpPr txBox="1">
            <a:spLocks noChangeArrowheads="1"/>
          </p:cNvSpPr>
          <p:nvPr/>
        </p:nvSpPr>
        <p:spPr bwMode="auto">
          <a:xfrm>
            <a:off x="1143000" y="3375025"/>
            <a:ext cx="3276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000" dirty="0"/>
              <a:t>The slope intercept form of a linear equation is</a:t>
            </a:r>
            <a:br>
              <a:rPr lang="en-US" altLang="en-US" sz="2000" dirty="0"/>
            </a:br>
            <a:r>
              <a:rPr lang="en-US" altLang="en-US" sz="3200" i="1" dirty="0">
                <a:solidFill>
                  <a:srgbClr val="FE000D"/>
                </a:solidFill>
              </a:rPr>
              <a:t>y</a:t>
            </a:r>
            <a:r>
              <a:rPr lang="en-US" altLang="en-US" sz="2000" dirty="0"/>
              <a:t> = </a:t>
            </a:r>
            <a:r>
              <a:rPr lang="en-US" altLang="en-US" sz="3200" i="1" dirty="0" err="1"/>
              <a:t>m</a:t>
            </a:r>
            <a:r>
              <a:rPr lang="en-US" altLang="en-US" sz="3200" i="1" dirty="0" err="1">
                <a:solidFill>
                  <a:srgbClr val="3333CC"/>
                </a:solidFill>
              </a:rPr>
              <a:t>x</a:t>
            </a:r>
            <a:r>
              <a:rPr lang="en-US" altLang="en-US" sz="2000" dirty="0"/>
              <a:t> + </a:t>
            </a:r>
            <a:r>
              <a:rPr lang="en-US" altLang="en-US" sz="3200" i="1" dirty="0">
                <a:solidFill>
                  <a:srgbClr val="FE000D"/>
                </a:solidFill>
              </a:rPr>
              <a:t>b</a:t>
            </a:r>
            <a:r>
              <a:rPr lang="en-US" altLang="en-US" sz="2000" dirty="0"/>
              <a:t>.</a:t>
            </a:r>
          </a:p>
        </p:txBody>
      </p:sp>
      <p:sp>
        <p:nvSpPr>
          <p:cNvPr id="5185" name="Text Box 65"/>
          <p:cNvSpPr txBox="1">
            <a:spLocks noChangeArrowheads="1"/>
          </p:cNvSpPr>
          <p:nvPr/>
        </p:nvSpPr>
        <p:spPr bwMode="auto">
          <a:xfrm>
            <a:off x="5702300" y="3679825"/>
            <a:ext cx="92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/>
              <a:t>(</a:t>
            </a:r>
            <a:r>
              <a:rPr lang="en-US" altLang="en-US">
                <a:solidFill>
                  <a:srgbClr val="3333CC"/>
                </a:solidFill>
              </a:rPr>
              <a:t>0 </a:t>
            </a:r>
            <a:r>
              <a:rPr lang="en-US" altLang="en-US"/>
              <a:t>,</a:t>
            </a:r>
            <a:r>
              <a:rPr lang="en-US" altLang="en-US" i="1">
                <a:solidFill>
                  <a:srgbClr val="FE000D"/>
                </a:solidFill>
              </a:rPr>
              <a:t> b</a:t>
            </a:r>
            <a:r>
              <a:rPr lang="en-US" altLang="en-US"/>
              <a:t>)</a:t>
            </a:r>
            <a:endParaRPr lang="en-US" altLang="en-US" i="1">
              <a:solidFill>
                <a:srgbClr val="FE000D"/>
              </a:solidFill>
            </a:endParaRPr>
          </a:p>
        </p:txBody>
      </p:sp>
      <p:sp>
        <p:nvSpPr>
          <p:cNvPr id="5158" name="Rectangle 38"/>
          <p:cNvSpPr>
            <a:spLocks noChangeArrowheads="1"/>
          </p:cNvSpPr>
          <p:nvPr/>
        </p:nvSpPr>
        <p:spPr bwMode="auto">
          <a:xfrm>
            <a:off x="990600" y="1241425"/>
            <a:ext cx="7696200" cy="1981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533400" y="1393825"/>
            <a:ext cx="8382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altLang="en-US" sz="2400" dirty="0"/>
              <a:t>If the graph of an equation intersects the </a:t>
            </a:r>
            <a:r>
              <a:rPr lang="en-US" altLang="en-US" sz="2400" i="1" dirty="0">
                <a:solidFill>
                  <a:srgbClr val="FE000D"/>
                </a:solidFill>
              </a:rPr>
              <a:t>y </a:t>
            </a:r>
            <a:r>
              <a:rPr lang="en-US" altLang="en-US" sz="2400" dirty="0"/>
              <a:t>-axis at the point</a:t>
            </a:r>
            <a:br>
              <a:rPr lang="en-US" altLang="en-US" sz="2400" dirty="0"/>
            </a:br>
            <a:r>
              <a:rPr lang="en-US" altLang="en-US" sz="2400" dirty="0"/>
              <a:t> (</a:t>
            </a:r>
            <a:r>
              <a:rPr lang="en-US" altLang="en-US" sz="2400" dirty="0">
                <a:solidFill>
                  <a:srgbClr val="3333CC"/>
                </a:solidFill>
              </a:rPr>
              <a:t>0</a:t>
            </a:r>
            <a:r>
              <a:rPr lang="en-US" altLang="en-US" sz="2400" dirty="0"/>
              <a:t>, </a:t>
            </a:r>
            <a:r>
              <a:rPr lang="en-US" altLang="en-US" sz="2400" i="1" dirty="0">
                <a:solidFill>
                  <a:srgbClr val="FE000D"/>
                </a:solidFill>
              </a:rPr>
              <a:t>b</a:t>
            </a:r>
            <a:r>
              <a:rPr lang="en-US" altLang="en-US" sz="2400" dirty="0"/>
              <a:t>), then the number </a:t>
            </a:r>
            <a:r>
              <a:rPr lang="en-US" altLang="en-US" sz="2400" i="1" dirty="0">
                <a:solidFill>
                  <a:srgbClr val="FE000D"/>
                </a:solidFill>
              </a:rPr>
              <a:t>b</a:t>
            </a:r>
            <a:r>
              <a:rPr lang="en-US" altLang="en-US" sz="2400" dirty="0"/>
              <a:t>  is the </a:t>
            </a:r>
            <a:r>
              <a:rPr lang="en-US" altLang="en-US" sz="2400" i="1" dirty="0">
                <a:solidFill>
                  <a:srgbClr val="FE000D"/>
                </a:solidFill>
              </a:rPr>
              <a:t>y </a:t>
            </a:r>
            <a:r>
              <a:rPr lang="en-US" altLang="en-US" sz="2400" dirty="0"/>
              <a:t>-intercept of the graph. To</a:t>
            </a:r>
            <a:br>
              <a:rPr lang="en-US" altLang="en-US" sz="2400" dirty="0"/>
            </a:br>
            <a:r>
              <a:rPr lang="en-US" altLang="en-US" sz="2400" dirty="0"/>
              <a:t>find the </a:t>
            </a:r>
            <a:r>
              <a:rPr lang="en-US" altLang="en-US" sz="2400" i="1" dirty="0">
                <a:solidFill>
                  <a:srgbClr val="FE000D"/>
                </a:solidFill>
              </a:rPr>
              <a:t>y </a:t>
            </a:r>
            <a:r>
              <a:rPr lang="en-US" altLang="en-US" sz="2400" dirty="0"/>
              <a:t>-intercept of a line, let </a:t>
            </a:r>
            <a:r>
              <a:rPr lang="en-US" altLang="en-US" sz="2400" i="1" dirty="0">
                <a:solidFill>
                  <a:srgbClr val="3333CC"/>
                </a:solidFill>
              </a:rPr>
              <a:t>x</a:t>
            </a:r>
            <a:r>
              <a:rPr lang="en-US" altLang="en-US" sz="2400" dirty="0"/>
              <a:t> = </a:t>
            </a:r>
            <a:r>
              <a:rPr lang="en-US" altLang="en-US" sz="2400" dirty="0">
                <a:solidFill>
                  <a:srgbClr val="3333CC"/>
                </a:solidFill>
              </a:rPr>
              <a:t>0</a:t>
            </a:r>
            <a:r>
              <a:rPr lang="en-US" altLang="en-US" sz="2400" dirty="0"/>
              <a:t> in an equation for the</a:t>
            </a:r>
            <a:br>
              <a:rPr lang="en-US" altLang="en-US" sz="2400" dirty="0"/>
            </a:br>
            <a:r>
              <a:rPr lang="en-US" altLang="en-US" sz="2400" dirty="0"/>
              <a:t>line and solve for </a:t>
            </a:r>
            <a:r>
              <a:rPr lang="en-US" altLang="en-US" sz="2400" i="1" dirty="0">
                <a:solidFill>
                  <a:srgbClr val="FE000D"/>
                </a:solidFill>
              </a:rPr>
              <a:t>y</a:t>
            </a:r>
            <a:r>
              <a:rPr lang="en-US" altLang="en-US" sz="2400" dirty="0"/>
              <a:t>. </a:t>
            </a:r>
          </a:p>
        </p:txBody>
      </p:sp>
      <p:sp>
        <p:nvSpPr>
          <p:cNvPr id="5144" name="AutoShape 24"/>
          <p:cNvSpPr>
            <a:spLocks noChangeArrowheads="1"/>
          </p:cNvSpPr>
          <p:nvPr/>
        </p:nvSpPr>
        <p:spPr bwMode="auto">
          <a:xfrm>
            <a:off x="6850063" y="5341938"/>
            <a:ext cx="1417637" cy="474662"/>
          </a:xfrm>
          <a:prstGeom prst="wedgeRectCallout">
            <a:avLst>
              <a:gd name="adj1" fmla="val -102630"/>
              <a:gd name="adj2" fmla="val -114213"/>
            </a:avLst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>
            <a:outerShdw dist="71842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en-US" altLang="en-US" i="1">
                <a:solidFill>
                  <a:srgbClr val="FE000D"/>
                </a:solidFill>
                <a:latin typeface="Times" charset="0"/>
              </a:rPr>
              <a:t>y</a:t>
            </a:r>
            <a:r>
              <a:rPr lang="en-US" altLang="en-US">
                <a:latin typeface="Times" charset="0"/>
              </a:rPr>
              <a:t> = </a:t>
            </a:r>
            <a:r>
              <a:rPr lang="en-US" altLang="en-US" i="1">
                <a:latin typeface="Times" charset="0"/>
              </a:rPr>
              <a:t>m</a:t>
            </a:r>
            <a:r>
              <a:rPr lang="en-US" altLang="en-US" i="1">
                <a:solidFill>
                  <a:srgbClr val="3333CC"/>
                </a:solidFill>
                <a:latin typeface="Times" charset="0"/>
              </a:rPr>
              <a:t>x</a:t>
            </a:r>
            <a:r>
              <a:rPr lang="en-US" altLang="en-US">
                <a:latin typeface="Times" charset="0"/>
              </a:rPr>
              <a:t> + </a:t>
            </a:r>
            <a:r>
              <a:rPr lang="en-US" altLang="en-US" i="1">
                <a:solidFill>
                  <a:srgbClr val="FE000D"/>
                </a:solidFill>
                <a:latin typeface="Times" charset="0"/>
              </a:rPr>
              <a:t>b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1" grpId="0" animBg="1"/>
      <p:bldP spid="5124" grpId="0" build="p" autoUpdateAnimBg="0"/>
      <p:bldP spid="5134" grpId="0" animBg="1"/>
      <p:bldP spid="5136" grpId="0" animBg="1" autoUpdateAnimBg="0"/>
      <p:bldP spid="5154" grpId="0" animBg="1"/>
      <p:bldP spid="5142" grpId="0" autoUpdateAnimBg="0"/>
      <p:bldP spid="5140" grpId="0" autoUpdateAnimBg="0"/>
      <p:bldP spid="5185" grpId="0" autoUpdateAnimBg="0"/>
      <p:bldP spid="5127" grpId="0"/>
      <p:bldP spid="5144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685800" y="1890713"/>
            <a:ext cx="7862888" cy="3976687"/>
            <a:chOff x="528" y="663"/>
            <a:chExt cx="4953" cy="2505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3074" name="Rectangle 2"/>
            <p:cNvSpPr>
              <a:spLocks noChangeArrowheads="1"/>
            </p:cNvSpPr>
            <p:nvPr/>
          </p:nvSpPr>
          <p:spPr bwMode="auto">
            <a:xfrm>
              <a:off x="528" y="663"/>
              <a:ext cx="4953" cy="250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>
              <a:outerShdw dist="63500" dir="7612194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altLang="en-US"/>
            </a:p>
          </p:txBody>
        </p:sp>
        <p:sp>
          <p:nvSpPr>
            <p:cNvPr id="2083" name="Rectangle 3"/>
            <p:cNvSpPr>
              <a:spLocks noChangeArrowheads="1"/>
            </p:cNvSpPr>
            <p:nvPr/>
          </p:nvSpPr>
          <p:spPr bwMode="auto">
            <a:xfrm>
              <a:off x="528" y="663"/>
              <a:ext cx="4953" cy="240"/>
            </a:xfrm>
            <a:prstGeom prst="rect">
              <a:avLst/>
            </a:prstGeom>
            <a:solidFill>
              <a:srgbClr val="05875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</p:grpSp>
      <p:sp>
        <p:nvSpPr>
          <p:cNvPr id="2081" name="Text Box 4"/>
          <p:cNvSpPr txBox="1">
            <a:spLocks noChangeArrowheads="1"/>
          </p:cNvSpPr>
          <p:nvPr/>
        </p:nvSpPr>
        <p:spPr bwMode="auto">
          <a:xfrm>
            <a:off x="685800" y="1890713"/>
            <a:ext cx="7848600" cy="396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r>
              <a:rPr lang="en-US" altLang="en-US" sz="2000" b="1" dirty="0">
                <a:solidFill>
                  <a:schemeClr val="bg1"/>
                </a:solidFill>
                <a:latin typeface="Helvetica" charset="0"/>
              </a:rPr>
              <a:t>G</a:t>
            </a:r>
            <a:r>
              <a:rPr lang="en-US" altLang="en-US" sz="1800" b="1" dirty="0">
                <a:solidFill>
                  <a:schemeClr val="bg1"/>
                </a:solidFill>
                <a:latin typeface="Helvetica" charset="0"/>
              </a:rPr>
              <a:t>RAPHING </a:t>
            </a:r>
            <a:r>
              <a:rPr lang="en-US" altLang="en-US" sz="2000" b="1" dirty="0">
                <a:solidFill>
                  <a:schemeClr val="bg1"/>
                </a:solidFill>
                <a:latin typeface="Helvetica" charset="0"/>
              </a:rPr>
              <a:t>E</a:t>
            </a:r>
            <a:r>
              <a:rPr lang="en-US" altLang="en-US" sz="1800" b="1" dirty="0">
                <a:solidFill>
                  <a:schemeClr val="bg1"/>
                </a:solidFill>
                <a:latin typeface="Helvetica" charset="0"/>
              </a:rPr>
              <a:t>QUATIONS IN </a:t>
            </a:r>
            <a:r>
              <a:rPr lang="en-US" altLang="en-US" sz="2000" b="1" dirty="0">
                <a:solidFill>
                  <a:schemeClr val="bg1"/>
                </a:solidFill>
                <a:latin typeface="Helvetica" charset="0"/>
              </a:rPr>
              <a:t>S</a:t>
            </a:r>
            <a:r>
              <a:rPr lang="en-US" altLang="en-US" sz="1800" b="1" dirty="0">
                <a:solidFill>
                  <a:schemeClr val="bg1"/>
                </a:solidFill>
                <a:latin typeface="Helvetica" charset="0"/>
              </a:rPr>
              <a:t>LOPE-</a:t>
            </a:r>
            <a:r>
              <a:rPr lang="en-US" altLang="en-US" sz="2000" b="1" dirty="0">
                <a:solidFill>
                  <a:schemeClr val="bg1"/>
                </a:solidFill>
                <a:latin typeface="Helvetica" charset="0"/>
              </a:rPr>
              <a:t>I</a:t>
            </a:r>
            <a:r>
              <a:rPr lang="en-US" altLang="en-US" sz="1800" b="1" dirty="0">
                <a:solidFill>
                  <a:schemeClr val="bg1"/>
                </a:solidFill>
                <a:latin typeface="Helvetica" charset="0"/>
              </a:rPr>
              <a:t>NTERCEPT </a:t>
            </a:r>
            <a:r>
              <a:rPr lang="en-US" altLang="en-US" sz="2000" b="1" dirty="0">
                <a:solidFill>
                  <a:schemeClr val="bg1"/>
                </a:solidFill>
                <a:latin typeface="Helvetica" charset="0"/>
              </a:rPr>
              <a:t>F</a:t>
            </a:r>
            <a:r>
              <a:rPr lang="en-US" altLang="en-US" sz="1800" b="1" dirty="0">
                <a:solidFill>
                  <a:schemeClr val="bg1"/>
                </a:solidFill>
                <a:latin typeface="Helvetica" charset="0"/>
              </a:rPr>
              <a:t>ORM</a:t>
            </a: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3110" name="Rectangle 38"/>
          <p:cNvSpPr>
            <a:spLocks noChangeArrowheads="1"/>
          </p:cNvSpPr>
          <p:nvPr/>
        </p:nvSpPr>
        <p:spPr bwMode="auto">
          <a:xfrm>
            <a:off x="1905000" y="3378200"/>
            <a:ext cx="6400800" cy="4064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2" name="Rectangle 40"/>
          <p:cNvSpPr>
            <a:spLocks noChangeArrowheads="1"/>
          </p:cNvSpPr>
          <p:nvPr/>
        </p:nvSpPr>
        <p:spPr bwMode="auto">
          <a:xfrm>
            <a:off x="1905000" y="3868738"/>
            <a:ext cx="6400800" cy="6858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3" name="Rectangle 41"/>
          <p:cNvSpPr>
            <a:spLocks noChangeArrowheads="1"/>
          </p:cNvSpPr>
          <p:nvPr/>
        </p:nvSpPr>
        <p:spPr bwMode="auto">
          <a:xfrm>
            <a:off x="1905000" y="4638675"/>
            <a:ext cx="6400800" cy="4064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14" name="Rectangle 42"/>
          <p:cNvSpPr>
            <a:spLocks noChangeArrowheads="1"/>
          </p:cNvSpPr>
          <p:nvPr/>
        </p:nvSpPr>
        <p:spPr bwMode="auto">
          <a:xfrm>
            <a:off x="1905000" y="5130800"/>
            <a:ext cx="6400800" cy="4064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8" name="Rectangle 36"/>
          <p:cNvSpPr>
            <a:spLocks noChangeArrowheads="1"/>
          </p:cNvSpPr>
          <p:nvPr/>
        </p:nvSpPr>
        <p:spPr bwMode="auto">
          <a:xfrm>
            <a:off x="838200" y="2438400"/>
            <a:ext cx="7543800" cy="7620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9" name="Rectangle 37"/>
          <p:cNvSpPr>
            <a:spLocks noChangeArrowheads="1"/>
          </p:cNvSpPr>
          <p:nvPr/>
        </p:nvSpPr>
        <p:spPr bwMode="auto">
          <a:xfrm>
            <a:off x="762000" y="2362200"/>
            <a:ext cx="76962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838200" y="2459038"/>
            <a:ext cx="739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000">
                <a:latin typeface="Helvetica" charset="0"/>
              </a:rPr>
              <a:t>The slope-intercept form of an equation gives you a quick</a:t>
            </a:r>
          </a:p>
          <a:p>
            <a:pPr algn="l"/>
            <a:r>
              <a:rPr lang="en-US" altLang="en-US" sz="2000">
                <a:latin typeface="Helvetica" charset="0"/>
              </a:rPr>
              <a:t>way to graph the equation.</a:t>
            </a:r>
          </a:p>
        </p:txBody>
      </p:sp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457200" y="914400"/>
            <a:ext cx="600677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Helvetica" charset="0"/>
              </a:rPr>
              <a:t>SLOPE-INTERCEPT FORM</a:t>
            </a:r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auto">
          <a:xfrm>
            <a:off x="1435100" y="3759200"/>
            <a:ext cx="70104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2" name="Text Box 30"/>
          <p:cNvSpPr txBox="1">
            <a:spLocks noChangeArrowheads="1"/>
          </p:cNvSpPr>
          <p:nvPr/>
        </p:nvSpPr>
        <p:spPr bwMode="auto">
          <a:xfrm>
            <a:off x="1905000" y="3878263"/>
            <a:ext cx="62880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000">
                <a:latin typeface="Helvetica" charset="0"/>
              </a:rPr>
              <a:t>Find </a:t>
            </a:r>
            <a:r>
              <a:rPr lang="en-US" altLang="en-US" sz="2000" b="1" i="1">
                <a:latin typeface="Helvetica" charset="0"/>
              </a:rPr>
              <a:t>y</a:t>
            </a:r>
            <a:r>
              <a:rPr lang="en-US" altLang="en-US" sz="2000">
                <a:latin typeface="Helvetica" charset="0"/>
              </a:rPr>
              <a:t>-intercept, use it to plot point where line crosses</a:t>
            </a:r>
            <a:br>
              <a:rPr lang="en-US" altLang="en-US" sz="2000">
                <a:latin typeface="Helvetica" charset="0"/>
              </a:rPr>
            </a:br>
            <a:r>
              <a:rPr lang="en-US" altLang="en-US" sz="2000" b="1" i="1">
                <a:latin typeface="Helvetica" charset="0"/>
              </a:rPr>
              <a:t>y</a:t>
            </a:r>
            <a:r>
              <a:rPr lang="en-US" altLang="en-US" sz="2000">
                <a:latin typeface="Helvetica" charset="0"/>
              </a:rPr>
              <a:t>-axis.</a:t>
            </a:r>
          </a:p>
        </p:txBody>
      </p:sp>
      <p:sp>
        <p:nvSpPr>
          <p:cNvPr id="3122" name="Rectangle 50"/>
          <p:cNvSpPr>
            <a:spLocks noChangeArrowheads="1"/>
          </p:cNvSpPr>
          <p:nvPr/>
        </p:nvSpPr>
        <p:spPr bwMode="auto">
          <a:xfrm>
            <a:off x="1435100" y="4597400"/>
            <a:ext cx="7010400" cy="482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1905000" y="4660900"/>
            <a:ext cx="5641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000">
                <a:latin typeface="Helvetica" charset="0"/>
              </a:rPr>
              <a:t>Find slope, use it to plot a second point on line.</a:t>
            </a:r>
          </a:p>
        </p:txBody>
      </p:sp>
      <p:sp>
        <p:nvSpPr>
          <p:cNvPr id="3123" name="Rectangle 51"/>
          <p:cNvSpPr>
            <a:spLocks noChangeArrowheads="1"/>
          </p:cNvSpPr>
          <p:nvPr/>
        </p:nvSpPr>
        <p:spPr bwMode="auto">
          <a:xfrm>
            <a:off x="1422400" y="4991100"/>
            <a:ext cx="70231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4" name="Text Box 32"/>
          <p:cNvSpPr txBox="1">
            <a:spLocks noChangeArrowheads="1"/>
          </p:cNvSpPr>
          <p:nvPr/>
        </p:nvSpPr>
        <p:spPr bwMode="auto">
          <a:xfrm>
            <a:off x="1905000" y="5140325"/>
            <a:ext cx="3125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000">
                <a:latin typeface="Helvetica" charset="0"/>
              </a:rPr>
              <a:t>Draw line through points.</a:t>
            </a:r>
          </a:p>
        </p:txBody>
      </p:sp>
      <p:sp>
        <p:nvSpPr>
          <p:cNvPr id="3120" name="Rectangle 48"/>
          <p:cNvSpPr>
            <a:spLocks noChangeArrowheads="1"/>
          </p:cNvSpPr>
          <p:nvPr/>
        </p:nvSpPr>
        <p:spPr bwMode="auto">
          <a:xfrm>
            <a:off x="825500" y="3225800"/>
            <a:ext cx="7670800" cy="622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1905000" y="3387725"/>
            <a:ext cx="6286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en-US" sz="2000">
                <a:latin typeface="Helvetica" charset="0"/>
              </a:rPr>
              <a:t>Write equation in slope-intercept form by solving for </a:t>
            </a:r>
            <a:r>
              <a:rPr lang="en-US" altLang="en-US" sz="2000" b="1" i="1">
                <a:latin typeface="Helvetica" charset="0"/>
              </a:rPr>
              <a:t>y</a:t>
            </a:r>
            <a:r>
              <a:rPr lang="en-US" altLang="en-US" sz="2000">
                <a:latin typeface="Helvetica" charset="0"/>
              </a:rPr>
              <a:t>.</a:t>
            </a:r>
          </a:p>
        </p:txBody>
      </p:sp>
      <p:grpSp>
        <p:nvGrpSpPr>
          <p:cNvPr id="4" name="Group 80"/>
          <p:cNvGrpSpPr>
            <a:grpSpLocks/>
          </p:cNvGrpSpPr>
          <p:nvPr/>
        </p:nvGrpSpPr>
        <p:grpSpPr bwMode="auto">
          <a:xfrm>
            <a:off x="812800" y="3406775"/>
            <a:ext cx="1035050" cy="366713"/>
            <a:chOff x="608" y="1618"/>
            <a:chExt cx="652" cy="231"/>
          </a:xfrm>
        </p:grpSpPr>
        <p:sp>
          <p:nvSpPr>
            <p:cNvPr id="2078" name="Oval 55"/>
            <p:cNvSpPr>
              <a:spLocks noChangeArrowheads="1"/>
            </p:cNvSpPr>
            <p:nvPr/>
          </p:nvSpPr>
          <p:spPr bwMode="auto">
            <a:xfrm>
              <a:off x="1060" y="163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9" name="Text Box 56"/>
            <p:cNvSpPr txBox="1">
              <a:spLocks noChangeArrowheads="1"/>
            </p:cNvSpPr>
            <p:nvPr/>
          </p:nvSpPr>
          <p:spPr bwMode="auto">
            <a:xfrm>
              <a:off x="608" y="1618"/>
              <a:ext cx="6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800" b="1" dirty="0">
                  <a:solidFill>
                    <a:schemeClr val="accent2"/>
                  </a:solidFill>
                  <a:latin typeface="Helvetica" charset="0"/>
                </a:rPr>
                <a:t>STEP</a:t>
              </a:r>
              <a:r>
                <a:rPr lang="en-US" altLang="en-US" sz="1800" b="1" dirty="0">
                  <a:solidFill>
                    <a:srgbClr val="0A50A1"/>
                  </a:solidFill>
                  <a:latin typeface="Helvetica" charset="0"/>
                </a:rPr>
                <a:t>  </a:t>
              </a:r>
              <a:r>
                <a:rPr lang="en-US" altLang="en-US" sz="1800" b="1" dirty="0">
                  <a:solidFill>
                    <a:schemeClr val="bg1"/>
                  </a:solidFill>
                  <a:latin typeface="Helvetica" charset="0"/>
                </a:rPr>
                <a:t>1</a:t>
              </a:r>
              <a:endParaRPr lang="en-US" altLang="en-US" sz="2000" dirty="0"/>
            </a:p>
          </p:txBody>
        </p:sp>
      </p:grpSp>
      <p:grpSp>
        <p:nvGrpSpPr>
          <p:cNvPr id="5" name="Group 79"/>
          <p:cNvGrpSpPr>
            <a:grpSpLocks/>
          </p:cNvGrpSpPr>
          <p:nvPr/>
        </p:nvGrpSpPr>
        <p:grpSpPr bwMode="auto">
          <a:xfrm>
            <a:off x="812800" y="3902075"/>
            <a:ext cx="1035050" cy="366713"/>
            <a:chOff x="608" y="1930"/>
            <a:chExt cx="652" cy="231"/>
          </a:xfrm>
        </p:grpSpPr>
        <p:sp>
          <p:nvSpPr>
            <p:cNvPr id="2076" name="Oval 61"/>
            <p:cNvSpPr>
              <a:spLocks noChangeArrowheads="1"/>
            </p:cNvSpPr>
            <p:nvPr/>
          </p:nvSpPr>
          <p:spPr bwMode="auto">
            <a:xfrm>
              <a:off x="1060" y="195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 altLang="en-US"/>
            </a:p>
          </p:txBody>
        </p:sp>
        <p:sp>
          <p:nvSpPr>
            <p:cNvPr id="2077" name="Text Box 62"/>
            <p:cNvSpPr txBox="1">
              <a:spLocks noChangeArrowheads="1"/>
            </p:cNvSpPr>
            <p:nvPr/>
          </p:nvSpPr>
          <p:spPr bwMode="auto">
            <a:xfrm>
              <a:off x="608" y="1930"/>
              <a:ext cx="6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800" b="1">
                  <a:solidFill>
                    <a:schemeClr val="accent2"/>
                  </a:solidFill>
                  <a:latin typeface="Helvetica" charset="0"/>
                </a:rPr>
                <a:t>STEP</a:t>
              </a:r>
              <a:r>
                <a:rPr lang="en-US" altLang="en-US" sz="1800" b="1">
                  <a:solidFill>
                    <a:srgbClr val="0A50A1"/>
                  </a:solidFill>
                  <a:latin typeface="Helvetica" charset="0"/>
                </a:rPr>
                <a:t>  </a:t>
              </a:r>
              <a:r>
                <a:rPr lang="en-US" altLang="en-US" sz="1800" b="1">
                  <a:solidFill>
                    <a:schemeClr val="bg1"/>
                  </a:solidFill>
                  <a:latin typeface="Helvetica" charset="0"/>
                </a:rPr>
                <a:t>2</a:t>
              </a:r>
              <a:endParaRPr lang="en-US" altLang="en-US" sz="2000"/>
            </a:p>
          </p:txBody>
        </p:sp>
      </p:grpSp>
      <p:grpSp>
        <p:nvGrpSpPr>
          <p:cNvPr id="6" name="Group 81"/>
          <p:cNvGrpSpPr>
            <a:grpSpLocks/>
          </p:cNvGrpSpPr>
          <p:nvPr/>
        </p:nvGrpSpPr>
        <p:grpSpPr bwMode="auto">
          <a:xfrm>
            <a:off x="812800" y="4676775"/>
            <a:ext cx="1035050" cy="366713"/>
            <a:chOff x="608" y="2418"/>
            <a:chExt cx="652" cy="231"/>
          </a:xfrm>
        </p:grpSpPr>
        <p:sp>
          <p:nvSpPr>
            <p:cNvPr id="2074" name="Oval 64"/>
            <p:cNvSpPr>
              <a:spLocks noChangeArrowheads="1"/>
            </p:cNvSpPr>
            <p:nvPr/>
          </p:nvSpPr>
          <p:spPr bwMode="auto">
            <a:xfrm>
              <a:off x="1060" y="2432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5" name="Text Box 65"/>
            <p:cNvSpPr txBox="1">
              <a:spLocks noChangeArrowheads="1"/>
            </p:cNvSpPr>
            <p:nvPr/>
          </p:nvSpPr>
          <p:spPr bwMode="auto">
            <a:xfrm>
              <a:off x="608" y="2418"/>
              <a:ext cx="6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800" b="1">
                  <a:solidFill>
                    <a:schemeClr val="accent2"/>
                  </a:solidFill>
                  <a:latin typeface="Helvetica" charset="0"/>
                </a:rPr>
                <a:t>STEP</a:t>
              </a:r>
              <a:r>
                <a:rPr lang="en-US" altLang="en-US" sz="1800" b="1">
                  <a:solidFill>
                    <a:srgbClr val="0A50A1"/>
                  </a:solidFill>
                  <a:latin typeface="Helvetica" charset="0"/>
                </a:rPr>
                <a:t>  </a:t>
              </a:r>
              <a:r>
                <a:rPr lang="en-US" altLang="en-US" sz="1800" b="1">
                  <a:solidFill>
                    <a:schemeClr val="bg1"/>
                  </a:solidFill>
                  <a:latin typeface="Helvetica" charset="0"/>
                </a:rPr>
                <a:t>3</a:t>
              </a:r>
              <a:endParaRPr lang="en-US" altLang="en-US" sz="2000"/>
            </a:p>
          </p:txBody>
        </p:sp>
      </p:grpSp>
      <p:grpSp>
        <p:nvGrpSpPr>
          <p:cNvPr id="7" name="Group 82"/>
          <p:cNvGrpSpPr>
            <a:grpSpLocks/>
          </p:cNvGrpSpPr>
          <p:nvPr/>
        </p:nvGrpSpPr>
        <p:grpSpPr bwMode="auto">
          <a:xfrm>
            <a:off x="812800" y="5146675"/>
            <a:ext cx="1035050" cy="366713"/>
            <a:chOff x="608" y="2714"/>
            <a:chExt cx="652" cy="231"/>
          </a:xfrm>
        </p:grpSpPr>
        <p:sp>
          <p:nvSpPr>
            <p:cNvPr id="2072" name="Oval 67"/>
            <p:cNvSpPr>
              <a:spLocks noChangeArrowheads="1"/>
            </p:cNvSpPr>
            <p:nvPr/>
          </p:nvSpPr>
          <p:spPr bwMode="auto">
            <a:xfrm>
              <a:off x="1060" y="2728"/>
              <a:ext cx="192" cy="192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3" name="Text Box 68"/>
            <p:cNvSpPr txBox="1">
              <a:spLocks noChangeArrowheads="1"/>
            </p:cNvSpPr>
            <p:nvPr/>
          </p:nvSpPr>
          <p:spPr bwMode="auto">
            <a:xfrm>
              <a:off x="608" y="2714"/>
              <a:ext cx="6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800" b="1">
                  <a:solidFill>
                    <a:schemeClr val="accent2"/>
                  </a:solidFill>
                  <a:latin typeface="Helvetica" charset="0"/>
                </a:rPr>
                <a:t>STEP</a:t>
              </a:r>
              <a:r>
                <a:rPr lang="en-US" altLang="en-US" sz="1800" b="1">
                  <a:solidFill>
                    <a:srgbClr val="0A50A1"/>
                  </a:solidFill>
                  <a:latin typeface="Helvetica" charset="0"/>
                </a:rPr>
                <a:t>  </a:t>
              </a:r>
              <a:r>
                <a:rPr lang="en-US" altLang="en-US" sz="1800" b="1">
                  <a:solidFill>
                    <a:schemeClr val="bg1"/>
                  </a:solidFill>
                  <a:latin typeface="Helvetica" charset="0"/>
                </a:rPr>
                <a:t>4</a:t>
              </a:r>
              <a:endParaRPr lang="en-US" altLang="en-US" sz="2000"/>
            </a:p>
          </p:txBody>
        </p:sp>
      </p:grp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0" grpId="0" animBg="1"/>
      <p:bldP spid="3112" grpId="0" animBg="1"/>
      <p:bldP spid="3113" grpId="0" animBg="1"/>
      <p:bldP spid="3114" grpId="0" animBg="1"/>
      <p:bldP spid="3108" grpId="0" animBg="1"/>
      <p:bldP spid="3109" grpId="0" animBg="1"/>
      <p:bldP spid="3095" grpId="0" autoUpdateAnimBg="0"/>
      <p:bldP spid="3121" grpId="0" animBg="1"/>
      <p:bldP spid="3102" grpId="0" autoUpdateAnimBg="0"/>
      <p:bldP spid="3122" grpId="0" animBg="1"/>
      <p:bldP spid="3103" grpId="0" autoUpdateAnimBg="0"/>
      <p:bldP spid="3123" grpId="0" animBg="1"/>
      <p:bldP spid="3104" grpId="0" autoUpdateAnimBg="0"/>
      <p:bldP spid="3120" grpId="0" animBg="1"/>
      <p:bldP spid="3101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0" name="Rectangle 54"/>
          <p:cNvSpPr>
            <a:spLocks noChangeArrowheads="1"/>
          </p:cNvSpPr>
          <p:nvPr/>
        </p:nvSpPr>
        <p:spPr bwMode="auto">
          <a:xfrm>
            <a:off x="762000" y="4914900"/>
            <a:ext cx="7442200" cy="10541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38" name="Rectangle 42"/>
          <p:cNvSpPr>
            <a:spLocks noChangeArrowheads="1"/>
          </p:cNvSpPr>
          <p:nvPr/>
        </p:nvSpPr>
        <p:spPr bwMode="auto">
          <a:xfrm>
            <a:off x="762000" y="2324100"/>
            <a:ext cx="1524000" cy="3683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49" name="Rectangle 53"/>
          <p:cNvSpPr>
            <a:spLocks noChangeArrowheads="1"/>
          </p:cNvSpPr>
          <p:nvPr/>
        </p:nvSpPr>
        <p:spPr bwMode="auto">
          <a:xfrm>
            <a:off x="762000" y="3683000"/>
            <a:ext cx="4025900" cy="10922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47" name="Rectangle 51"/>
          <p:cNvSpPr>
            <a:spLocks noChangeArrowheads="1"/>
          </p:cNvSpPr>
          <p:nvPr/>
        </p:nvSpPr>
        <p:spPr bwMode="auto">
          <a:xfrm>
            <a:off x="762000" y="3632200"/>
            <a:ext cx="4051300" cy="1181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80" name="Rectangle 84"/>
          <p:cNvSpPr>
            <a:spLocks noChangeArrowheads="1"/>
          </p:cNvSpPr>
          <p:nvPr/>
        </p:nvSpPr>
        <p:spPr bwMode="auto">
          <a:xfrm>
            <a:off x="749300" y="2743200"/>
            <a:ext cx="4178300" cy="7239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46" name="Rectangle 50"/>
          <p:cNvSpPr>
            <a:spLocks noChangeArrowheads="1"/>
          </p:cNvSpPr>
          <p:nvPr/>
        </p:nvSpPr>
        <p:spPr bwMode="auto">
          <a:xfrm>
            <a:off x="609600" y="2717800"/>
            <a:ext cx="4356100" cy="927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51" name="Rectangle 55"/>
          <p:cNvSpPr>
            <a:spLocks noChangeArrowheads="1"/>
          </p:cNvSpPr>
          <p:nvPr/>
        </p:nvSpPr>
        <p:spPr bwMode="auto">
          <a:xfrm>
            <a:off x="762000" y="5987142"/>
            <a:ext cx="7442200" cy="520700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774700" y="3716338"/>
            <a:ext cx="4062413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altLang="en-US" sz="2200"/>
              <a:t>The </a:t>
            </a:r>
            <a:r>
              <a:rPr lang="en-US" altLang="en-US" sz="2200" i="1"/>
              <a:t>y</a:t>
            </a:r>
            <a:r>
              <a:rPr lang="en-US" altLang="en-US" sz="2200"/>
              <a:t>-intercept is </a:t>
            </a:r>
            <a:r>
              <a:rPr lang="en-US" altLang="en-US" b="1"/>
              <a:t>–</a:t>
            </a:r>
            <a:r>
              <a:rPr lang="en-US" altLang="en-US" sz="800"/>
              <a:t> </a:t>
            </a:r>
            <a:r>
              <a:rPr lang="en-US" altLang="en-US"/>
              <a:t>2, so plot the point (0, </a:t>
            </a:r>
            <a:r>
              <a:rPr lang="en-US" altLang="en-US" b="1"/>
              <a:t>–</a:t>
            </a:r>
            <a:r>
              <a:rPr lang="en-US" altLang="en-US" sz="800"/>
              <a:t> </a:t>
            </a:r>
            <a:r>
              <a:rPr lang="en-US" altLang="en-US"/>
              <a:t>2) where the line crosses the </a:t>
            </a:r>
            <a:r>
              <a:rPr lang="en-US" altLang="en-US" i="1"/>
              <a:t>y </a:t>
            </a:r>
            <a:r>
              <a:rPr lang="en-US" altLang="en-US"/>
              <a:t>-axis.</a:t>
            </a:r>
            <a:r>
              <a:rPr lang="en-US" altLang="en-US" sz="2200"/>
              <a:t> </a:t>
            </a:r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876300" y="2755900"/>
            <a:ext cx="4265613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altLang="en-US" sz="2200"/>
              <a:t>The equation is already in slope-intercept form.</a:t>
            </a:r>
          </a:p>
        </p:txBody>
      </p:sp>
      <p:sp>
        <p:nvSpPr>
          <p:cNvPr id="3112" name="Text Box 9"/>
          <p:cNvSpPr txBox="1">
            <a:spLocks noChangeArrowheads="1"/>
          </p:cNvSpPr>
          <p:nvPr/>
        </p:nvSpPr>
        <p:spPr bwMode="auto">
          <a:xfrm>
            <a:off x="1584325" y="609602"/>
            <a:ext cx="6953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Helvetica" charset="0"/>
              </a:rPr>
              <a:t>Graphing with the Slope-Intercept Form</a:t>
            </a: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774700" y="2324100"/>
            <a:ext cx="1382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2000" b="1">
                <a:latin typeface="Helvetica" charset="0"/>
              </a:rPr>
              <a:t>S</a:t>
            </a:r>
            <a:r>
              <a:rPr lang="en-US" altLang="en-US" sz="1800" b="1">
                <a:latin typeface="Helvetica" charset="0"/>
              </a:rPr>
              <a:t>OLUTION</a:t>
            </a:r>
            <a:endParaRPr lang="en-US" altLang="en-US">
              <a:latin typeface="Helvetica" charset="0"/>
            </a:endParaRP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762000" y="1298575"/>
            <a:ext cx="2833688" cy="795338"/>
            <a:chOff x="488" y="546"/>
            <a:chExt cx="1785" cy="501"/>
          </a:xfrm>
        </p:grpSpPr>
        <p:sp>
          <p:nvSpPr>
            <p:cNvPr id="3107" name="Rectangle 13"/>
            <p:cNvSpPr>
              <a:spLocks noChangeArrowheads="1"/>
            </p:cNvSpPr>
            <p:nvPr/>
          </p:nvSpPr>
          <p:spPr bwMode="auto">
            <a:xfrm>
              <a:off x="488" y="546"/>
              <a:ext cx="1785" cy="468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FFF99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 anchorCtr="1"/>
            <a:lstStyle/>
            <a:p>
              <a:pPr algn="l"/>
              <a:r>
                <a:rPr lang="en-US" altLang="en-US" sz="2000">
                  <a:latin typeface="Helvetica" charset="0"/>
                </a:rPr>
                <a:t>Graph </a:t>
              </a:r>
              <a:r>
                <a:rPr lang="en-US" altLang="en-US" i="1"/>
                <a:t>y</a:t>
              </a:r>
              <a:r>
                <a:rPr lang="en-US" altLang="en-US"/>
                <a:t> =       </a:t>
              </a:r>
              <a:r>
                <a:rPr lang="en-US" altLang="en-US" i="1"/>
                <a:t>x</a:t>
              </a:r>
              <a:r>
                <a:rPr lang="en-US" altLang="en-US"/>
                <a:t> – 2</a:t>
              </a:r>
              <a:endParaRPr lang="en-US" altLang="en-US">
                <a:sym typeface="Symbol" pitchFamily="18" charset="2"/>
              </a:endParaRPr>
            </a:p>
          </p:txBody>
        </p:sp>
        <p:grpSp>
          <p:nvGrpSpPr>
            <p:cNvPr id="4" name="Group 43"/>
            <p:cNvGrpSpPr>
              <a:grpSpLocks/>
            </p:cNvGrpSpPr>
            <p:nvPr/>
          </p:nvGrpSpPr>
          <p:grpSpPr bwMode="auto">
            <a:xfrm>
              <a:off x="1472" y="556"/>
              <a:ext cx="212" cy="491"/>
              <a:chOff x="1472" y="556"/>
              <a:chExt cx="212" cy="491"/>
            </a:xfrm>
          </p:grpSpPr>
          <p:sp>
            <p:nvSpPr>
              <p:cNvPr id="3109" name="Text Box 14"/>
              <p:cNvSpPr txBox="1">
                <a:spLocks noChangeArrowheads="1"/>
              </p:cNvSpPr>
              <p:nvPr/>
            </p:nvSpPr>
            <p:spPr bwMode="auto">
              <a:xfrm>
                <a:off x="1480" y="556"/>
                <a:ext cx="204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en-US" sz="2200"/>
                  <a:t>3</a:t>
                </a:r>
              </a:p>
            </p:txBody>
          </p:sp>
          <p:sp>
            <p:nvSpPr>
              <p:cNvPr id="3110" name="Text Box 15"/>
              <p:cNvSpPr txBox="1">
                <a:spLocks noChangeArrowheads="1"/>
              </p:cNvSpPr>
              <p:nvPr/>
            </p:nvSpPr>
            <p:spPr bwMode="auto">
              <a:xfrm>
                <a:off x="1472" y="778"/>
                <a:ext cx="204" cy="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en-US" sz="2200"/>
                  <a:t>4</a:t>
                </a:r>
              </a:p>
            </p:txBody>
          </p:sp>
          <p:sp>
            <p:nvSpPr>
              <p:cNvPr id="3111" name="Line 16"/>
              <p:cNvSpPr>
                <a:spLocks noChangeShapeType="1"/>
              </p:cNvSpPr>
              <p:nvPr/>
            </p:nvSpPr>
            <p:spPr bwMode="auto">
              <a:xfrm flipV="1">
                <a:off x="1476" y="786"/>
                <a:ext cx="181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154" name="Rectangle 58"/>
          <p:cNvSpPr>
            <a:spLocks noChangeArrowheads="1"/>
          </p:cNvSpPr>
          <p:nvPr/>
        </p:nvSpPr>
        <p:spPr bwMode="auto">
          <a:xfrm>
            <a:off x="711200" y="4813300"/>
            <a:ext cx="7658100" cy="12319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sz="2000"/>
          </a:p>
        </p:txBody>
      </p:sp>
      <p:pic>
        <p:nvPicPr>
          <p:cNvPr id="4190" name="Picture 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9988" y="1443038"/>
            <a:ext cx="3675062" cy="291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7" name="Text Box 21"/>
          <p:cNvSpPr txBox="1">
            <a:spLocks noChangeArrowheads="1"/>
          </p:cNvSpPr>
          <p:nvPr/>
        </p:nvSpPr>
        <p:spPr bwMode="auto">
          <a:xfrm>
            <a:off x="774700" y="6137275"/>
            <a:ext cx="41497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2200" dirty="0"/>
              <a:t>Draw a line through the two points.</a:t>
            </a:r>
          </a:p>
        </p:txBody>
      </p:sp>
      <p:grpSp>
        <p:nvGrpSpPr>
          <p:cNvPr id="5" name="Group 59"/>
          <p:cNvGrpSpPr>
            <a:grpSpLocks/>
          </p:cNvGrpSpPr>
          <p:nvPr/>
        </p:nvGrpSpPr>
        <p:grpSpPr bwMode="auto">
          <a:xfrm>
            <a:off x="774700" y="4908550"/>
            <a:ext cx="7339013" cy="936625"/>
            <a:chOff x="488" y="2820"/>
            <a:chExt cx="4623" cy="590"/>
          </a:xfrm>
        </p:grpSpPr>
        <p:sp>
          <p:nvSpPr>
            <p:cNvPr id="3102" name="Text Box 19"/>
            <p:cNvSpPr txBox="1">
              <a:spLocks noChangeArrowheads="1"/>
            </p:cNvSpPr>
            <p:nvPr/>
          </p:nvSpPr>
          <p:spPr bwMode="auto">
            <a:xfrm>
              <a:off x="488" y="2972"/>
              <a:ext cx="4623" cy="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altLang="en-US" sz="2200"/>
                <a:t>The slope is       , so plot a second point on the line by moving </a:t>
              </a:r>
              <a:br>
                <a:rPr lang="en-US" altLang="en-US" sz="2200"/>
              </a:br>
              <a:r>
                <a:rPr lang="en-US" altLang="en-US" sz="2200" b="1">
                  <a:solidFill>
                    <a:schemeClr val="accent2"/>
                  </a:solidFill>
                </a:rPr>
                <a:t>4 units</a:t>
              </a:r>
              <a:r>
                <a:rPr lang="en-US" altLang="en-US" sz="2200"/>
                <a:t> to the right and </a:t>
              </a:r>
              <a:r>
                <a:rPr lang="en-US" altLang="en-US" sz="2200" b="1">
                  <a:solidFill>
                    <a:srgbClr val="FF3300"/>
                  </a:solidFill>
                </a:rPr>
                <a:t>3 units</a:t>
              </a:r>
              <a:r>
                <a:rPr lang="en-US" altLang="en-US" sz="2200"/>
                <a:t> up. This point is (4, 1).</a:t>
              </a:r>
            </a:p>
          </p:txBody>
        </p:sp>
        <p:grpSp>
          <p:nvGrpSpPr>
            <p:cNvPr id="6" name="Group 40"/>
            <p:cNvGrpSpPr>
              <a:grpSpLocks/>
            </p:cNvGrpSpPr>
            <p:nvPr/>
          </p:nvGrpSpPr>
          <p:grpSpPr bwMode="auto">
            <a:xfrm>
              <a:off x="1479" y="2820"/>
              <a:ext cx="204" cy="448"/>
              <a:chOff x="1479" y="2708"/>
              <a:chExt cx="204" cy="448"/>
            </a:xfrm>
          </p:grpSpPr>
          <p:sp>
            <p:nvSpPr>
              <p:cNvPr id="3104" name="Text Box 26"/>
              <p:cNvSpPr txBox="1">
                <a:spLocks noChangeArrowheads="1"/>
              </p:cNvSpPr>
              <p:nvPr/>
            </p:nvSpPr>
            <p:spPr bwMode="auto">
              <a:xfrm>
                <a:off x="1487" y="2708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en-US" sz="2000"/>
                  <a:t>3</a:t>
                </a:r>
              </a:p>
            </p:txBody>
          </p:sp>
          <p:sp>
            <p:nvSpPr>
              <p:cNvPr id="3105" name="Text Box 27"/>
              <p:cNvSpPr txBox="1">
                <a:spLocks noChangeArrowheads="1"/>
              </p:cNvSpPr>
              <p:nvPr/>
            </p:nvSpPr>
            <p:spPr bwMode="auto">
              <a:xfrm>
                <a:off x="1479" y="2906"/>
                <a:ext cx="1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en-US" sz="2000"/>
                  <a:t>4</a:t>
                </a:r>
              </a:p>
            </p:txBody>
          </p:sp>
          <p:sp>
            <p:nvSpPr>
              <p:cNvPr id="3106" name="Line 35"/>
              <p:cNvSpPr>
                <a:spLocks noChangeShapeType="1"/>
              </p:cNvSpPr>
              <p:nvPr/>
            </p:nvSpPr>
            <p:spPr bwMode="auto">
              <a:xfrm>
                <a:off x="1480" y="2920"/>
                <a:ext cx="179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142" name="Line 46"/>
          <p:cNvSpPr>
            <a:spLocks noChangeShapeType="1"/>
          </p:cNvSpPr>
          <p:nvPr/>
        </p:nvSpPr>
        <p:spPr bwMode="auto">
          <a:xfrm>
            <a:off x="6324600" y="3378200"/>
            <a:ext cx="1485900" cy="0"/>
          </a:xfrm>
          <a:prstGeom prst="line">
            <a:avLst/>
          </a:prstGeom>
          <a:noFill/>
          <a:ln w="317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43" name="Line 47"/>
          <p:cNvSpPr>
            <a:spLocks noChangeShapeType="1"/>
          </p:cNvSpPr>
          <p:nvPr/>
        </p:nvSpPr>
        <p:spPr bwMode="auto">
          <a:xfrm flipV="1">
            <a:off x="7848600" y="2311400"/>
            <a:ext cx="0" cy="1054100"/>
          </a:xfrm>
          <a:prstGeom prst="line">
            <a:avLst/>
          </a:prstGeom>
          <a:noFill/>
          <a:ln w="31750">
            <a:solidFill>
              <a:srgbClr val="FF33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59" name="Line 63"/>
          <p:cNvSpPr>
            <a:spLocks noChangeShapeType="1"/>
          </p:cNvSpPr>
          <p:nvPr/>
        </p:nvSpPr>
        <p:spPr bwMode="auto">
          <a:xfrm flipV="1">
            <a:off x="5384800" y="1663700"/>
            <a:ext cx="3187700" cy="24130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44" name="Oval 48"/>
          <p:cNvSpPr>
            <a:spLocks noChangeArrowheads="1"/>
          </p:cNvSpPr>
          <p:nvPr/>
        </p:nvSpPr>
        <p:spPr bwMode="auto">
          <a:xfrm>
            <a:off x="7772400" y="2146300"/>
            <a:ext cx="146050" cy="14605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41" name="Oval 45"/>
          <p:cNvSpPr>
            <a:spLocks noChangeArrowheads="1"/>
          </p:cNvSpPr>
          <p:nvPr/>
        </p:nvSpPr>
        <p:spPr bwMode="auto">
          <a:xfrm>
            <a:off x="6248400" y="3302000"/>
            <a:ext cx="146050" cy="14605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60" name="Text Box 64"/>
          <p:cNvSpPr txBox="1">
            <a:spLocks noChangeArrowheads="1"/>
          </p:cNvSpPr>
          <p:nvPr/>
        </p:nvSpPr>
        <p:spPr bwMode="auto">
          <a:xfrm>
            <a:off x="6981825" y="1912938"/>
            <a:ext cx="79057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2200"/>
              <a:t>(</a:t>
            </a:r>
            <a:r>
              <a:rPr lang="en-US" altLang="en-US" sz="2200" b="1">
                <a:solidFill>
                  <a:schemeClr val="accent2"/>
                </a:solidFill>
              </a:rPr>
              <a:t>4</a:t>
            </a:r>
            <a:r>
              <a:rPr lang="en-US" altLang="en-US" sz="2200"/>
              <a:t>,</a:t>
            </a:r>
            <a:r>
              <a:rPr lang="en-US" altLang="en-US" sz="2200" b="1"/>
              <a:t> </a:t>
            </a:r>
            <a:r>
              <a:rPr lang="en-US" altLang="en-US" sz="2200" b="1">
                <a:solidFill>
                  <a:srgbClr val="FF3300"/>
                </a:solidFill>
              </a:rPr>
              <a:t>1</a:t>
            </a:r>
            <a:r>
              <a:rPr lang="en-US" altLang="en-US" sz="2200"/>
              <a:t>)</a:t>
            </a:r>
          </a:p>
        </p:txBody>
      </p:sp>
      <p:sp>
        <p:nvSpPr>
          <p:cNvPr id="4162" name="Rectangle 66"/>
          <p:cNvSpPr>
            <a:spLocks noChangeArrowheads="1"/>
          </p:cNvSpPr>
          <p:nvPr/>
        </p:nvSpPr>
        <p:spPr bwMode="auto">
          <a:xfrm>
            <a:off x="1562100" y="4071938"/>
            <a:ext cx="889000" cy="36512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en-US"/>
              <a:t>(</a:t>
            </a:r>
            <a:r>
              <a:rPr lang="en-US" altLang="en-US">
                <a:solidFill>
                  <a:schemeClr val="accent2"/>
                </a:solidFill>
              </a:rPr>
              <a:t>0</a:t>
            </a:r>
            <a:r>
              <a:rPr lang="en-US" altLang="en-US"/>
              <a:t>, </a:t>
            </a:r>
            <a:r>
              <a:rPr lang="en-US" altLang="en-US">
                <a:solidFill>
                  <a:srgbClr val="FF3300"/>
                </a:solidFill>
              </a:rPr>
              <a:t>– 2</a:t>
            </a:r>
            <a:r>
              <a:rPr lang="en-US" altLang="en-US"/>
              <a:t>)</a:t>
            </a:r>
          </a:p>
        </p:txBody>
      </p:sp>
      <p:sp>
        <p:nvSpPr>
          <p:cNvPr id="4163" name="Rectangle 67"/>
          <p:cNvSpPr>
            <a:spLocks noChangeArrowheads="1"/>
          </p:cNvSpPr>
          <p:nvPr/>
        </p:nvSpPr>
        <p:spPr bwMode="auto">
          <a:xfrm>
            <a:off x="5346700" y="3030538"/>
            <a:ext cx="889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l"/>
            <a:r>
              <a:rPr lang="en-US" altLang="en-US"/>
              <a:t>(</a:t>
            </a:r>
            <a:r>
              <a:rPr lang="en-US" altLang="en-US" b="1">
                <a:solidFill>
                  <a:schemeClr val="accent2"/>
                </a:solidFill>
              </a:rPr>
              <a:t>0</a:t>
            </a:r>
            <a:r>
              <a:rPr lang="en-US" altLang="en-US"/>
              <a:t>,</a:t>
            </a:r>
            <a:r>
              <a:rPr lang="en-US" altLang="en-US" b="1"/>
              <a:t> </a:t>
            </a:r>
            <a:r>
              <a:rPr lang="en-US" altLang="en-US" b="1">
                <a:solidFill>
                  <a:srgbClr val="FF3300"/>
                </a:solidFill>
              </a:rPr>
              <a:t>– 2</a:t>
            </a:r>
            <a:r>
              <a:rPr lang="en-US" altLang="en-US"/>
              <a:t>)</a:t>
            </a:r>
          </a:p>
        </p:txBody>
      </p:sp>
      <p:sp>
        <p:nvSpPr>
          <p:cNvPr id="4181" name="Text Box 85"/>
          <p:cNvSpPr txBox="1">
            <a:spLocks noChangeArrowheads="1"/>
          </p:cNvSpPr>
          <p:nvPr/>
        </p:nvSpPr>
        <p:spPr bwMode="auto">
          <a:xfrm>
            <a:off x="7883525" y="2652713"/>
            <a:ext cx="325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2000">
                <a:solidFill>
                  <a:srgbClr val="FF0000"/>
                </a:solidFill>
                <a:latin typeface="Helvetica" charset="0"/>
              </a:rPr>
              <a:t>3</a:t>
            </a:r>
            <a:endParaRPr lang="en-US" altLang="en-US" sz="2000"/>
          </a:p>
        </p:txBody>
      </p:sp>
      <p:sp>
        <p:nvSpPr>
          <p:cNvPr id="4182" name="Text Box 86"/>
          <p:cNvSpPr txBox="1">
            <a:spLocks noChangeArrowheads="1"/>
          </p:cNvSpPr>
          <p:nvPr/>
        </p:nvSpPr>
        <p:spPr bwMode="auto">
          <a:xfrm>
            <a:off x="7096125" y="3375025"/>
            <a:ext cx="325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altLang="en-US" sz="2000">
                <a:solidFill>
                  <a:schemeClr val="accent2"/>
                </a:solidFill>
                <a:latin typeface="Helvetica" charset="0"/>
              </a:rPr>
              <a:t>4</a:t>
            </a:r>
            <a:endParaRPr lang="en-US" altLang="en-US" sz="2000"/>
          </a:p>
        </p:txBody>
      </p:sp>
      <p:sp>
        <p:nvSpPr>
          <p:cNvPr id="4193" name="Rectangle 97"/>
          <p:cNvSpPr>
            <a:spLocks noChangeArrowheads="1"/>
          </p:cNvSpPr>
          <p:nvPr/>
        </p:nvSpPr>
        <p:spPr bwMode="auto">
          <a:xfrm>
            <a:off x="6235700" y="5537200"/>
            <a:ext cx="885825" cy="33496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457200"/>
          <a:lstStyle/>
          <a:p>
            <a:pPr algn="l"/>
            <a:r>
              <a:rPr lang="en-US" altLang="en-US" sz="2200"/>
              <a:t>(</a:t>
            </a:r>
            <a:r>
              <a:rPr lang="en-US" altLang="en-US" sz="2200">
                <a:solidFill>
                  <a:schemeClr val="accent2"/>
                </a:solidFill>
              </a:rPr>
              <a:t>4</a:t>
            </a:r>
            <a:r>
              <a:rPr lang="en-US" altLang="en-US" sz="2200"/>
              <a:t>, </a:t>
            </a:r>
            <a:r>
              <a:rPr lang="en-US" altLang="en-US" sz="2200">
                <a:solidFill>
                  <a:srgbClr val="FF3300"/>
                </a:solidFill>
              </a:rPr>
              <a:t>1</a:t>
            </a:r>
            <a:r>
              <a:rPr lang="en-US" altLang="en-US" sz="2200"/>
              <a:t>).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41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7" dur="500"/>
                                        <p:tgtEl>
                                          <p:spTgt spid="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4" dur="500"/>
                                        <p:tgtEl>
                                          <p:spTgt spid="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1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0" grpId="0" animBg="1"/>
      <p:bldP spid="4138" grpId="0" animBg="1"/>
      <p:bldP spid="4149" grpId="0" animBg="1"/>
      <p:bldP spid="4147" grpId="0" animBg="1"/>
      <p:bldP spid="4180" grpId="0" animBg="1"/>
      <p:bldP spid="4146" grpId="0" animBg="1"/>
      <p:bldP spid="4151" grpId="0" animBg="1"/>
      <p:bldP spid="4114" grpId="0" autoUpdateAnimBg="0"/>
      <p:bldP spid="4113" grpId="0" autoUpdateAnimBg="0"/>
      <p:bldP spid="4108" grpId="0" autoUpdateAnimBg="0"/>
      <p:bldP spid="4154" grpId="0" animBg="1" autoUpdateAnimBg="0"/>
      <p:bldP spid="4117" grpId="0" autoUpdateAnimBg="0"/>
      <p:bldP spid="4142" grpId="0" animBg="1"/>
      <p:bldP spid="4143" grpId="0" animBg="1"/>
      <p:bldP spid="4159" grpId="0" animBg="1"/>
      <p:bldP spid="4144" grpId="0" animBg="1"/>
      <p:bldP spid="4141" grpId="0" animBg="1"/>
      <p:bldP spid="4160" grpId="0" autoUpdateAnimBg="0"/>
      <p:bldP spid="4162" grpId="0" animBg="1" autoUpdateAnimBg="0"/>
      <p:bldP spid="4163" grpId="0" autoUpdateAnimBg="0"/>
      <p:bldP spid="4181" grpId="0" autoUpdateAnimBg="0"/>
      <p:bldP spid="4182" grpId="0" autoUpdateAnimBg="0"/>
      <p:bldP spid="4193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519112"/>
            <a:ext cx="8915400" cy="1462088"/>
          </a:xfrm>
        </p:spPr>
        <p:txBody>
          <a:bodyPr/>
          <a:lstStyle/>
          <a:p>
            <a:pPr marL="838200" indent="-838200" eaLnBrk="1" hangingPunct="1">
              <a:lnSpc>
                <a:spcPct val="80000"/>
              </a:lnSpc>
            </a:pPr>
            <a:r>
              <a:rPr lang="en-US" alt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	Find the Equation of a Line</a:t>
            </a:r>
            <a:br>
              <a:rPr lang="en-US" alt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</a:br>
            <a:r>
              <a:rPr lang="en-US" alt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Given the Graph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133600"/>
            <a:ext cx="8001000" cy="4114800"/>
          </a:xfrm>
        </p:spPr>
        <p:txBody>
          <a:bodyPr/>
          <a:lstStyle/>
          <a:p>
            <a:pPr marL="465138" indent="-465138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en-US" dirty="0" smtClean="0">
                <a:latin typeface="Times New Roman" pitchFamily="18" charset="0"/>
              </a:rPr>
              <a:t>Find the </a:t>
            </a:r>
            <a:r>
              <a:rPr lang="en-US" altLang="en-US" i="1" dirty="0" smtClean="0">
                <a:latin typeface="Times New Roman" pitchFamily="18" charset="0"/>
              </a:rPr>
              <a:t>y</a:t>
            </a:r>
            <a:r>
              <a:rPr lang="en-US" altLang="en-US" dirty="0" smtClean="0">
                <a:latin typeface="Times New Roman" pitchFamily="18" charset="0"/>
              </a:rPr>
              <a:t>-intercept from the graph.</a:t>
            </a:r>
          </a:p>
          <a:p>
            <a:pPr marL="465138" indent="-465138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en-US" dirty="0" smtClean="0">
                <a:latin typeface="Times New Roman" pitchFamily="18" charset="0"/>
              </a:rPr>
              <a:t>Count the slope from the graph.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en-US" alt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dirty="0" smtClean="0"/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en-US" altLang="en-US" sz="2800" dirty="0" smtClean="0"/>
          </a:p>
          <a:p>
            <a:pPr marL="465138" indent="-465138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en-US" dirty="0" smtClean="0">
                <a:latin typeface="Times New Roman" pitchFamily="18" charset="0"/>
              </a:rPr>
              <a:t>To write the equation of the line, substitute the slope and y-intercept in the slope-intercept form of the equation.</a:t>
            </a:r>
          </a:p>
        </p:txBody>
      </p:sp>
      <p:graphicFrame>
        <p:nvGraphicFramePr>
          <p:cNvPr id="9225" name="Object 9"/>
          <p:cNvGraphicFramePr>
            <a:graphicFrameLocks noGrp="1" noChangeAspect="1"/>
          </p:cNvGraphicFramePr>
          <p:nvPr>
            <p:ph sz="half" idx="2"/>
          </p:nvPr>
        </p:nvGraphicFramePr>
        <p:xfrm>
          <a:off x="1378854" y="3273882"/>
          <a:ext cx="5715000" cy="865188"/>
        </p:xfrm>
        <a:graphic>
          <a:graphicData uri="http://schemas.openxmlformats.org/presentationml/2006/ole">
            <p:oleObj spid="_x0000_s46082" name="Equation" r:id="rId3" imgW="4444920" imgH="67284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533400"/>
            <a:ext cx="7793038" cy="838200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Example 1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/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en-US" b="1" i="1" dirty="0" smtClean="0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en-US" b="1" dirty="0" smtClean="0">
                <a:solidFill>
                  <a:srgbClr val="FF0000"/>
                </a:solidFill>
                <a:latin typeface="Times New Roman" pitchFamily="18" charset="0"/>
              </a:rPr>
              <a:t> = -3</a:t>
            </a: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endParaRPr lang="en-US" altLang="en-US" b="1" dirty="0" smtClean="0">
              <a:solidFill>
                <a:schemeClr val="hlink"/>
              </a:solidFill>
              <a:latin typeface="Times New Roman" pitchFamily="18" charset="0"/>
            </a:endParaRP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en-US" b="1" i="1" dirty="0" smtClean="0">
                <a:solidFill>
                  <a:schemeClr val="accent1"/>
                </a:solidFill>
                <a:latin typeface="Times New Roman" pitchFamily="18" charset="0"/>
              </a:rPr>
              <a:t>m</a:t>
            </a:r>
            <a:r>
              <a:rPr lang="en-US" altLang="en-US" b="1" dirty="0" smtClean="0">
                <a:solidFill>
                  <a:schemeClr val="accent1"/>
                </a:solidFill>
                <a:latin typeface="Times New Roman" pitchFamily="18" charset="0"/>
              </a:rPr>
              <a:t> = </a:t>
            </a: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endParaRPr lang="en-US" altLang="en-US" b="1" dirty="0" smtClean="0">
              <a:solidFill>
                <a:schemeClr val="accent1"/>
              </a:solidFill>
              <a:latin typeface="Times New Roman" pitchFamily="18" charset="0"/>
            </a:endParaRP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en-US" i="1" dirty="0" smtClean="0">
                <a:latin typeface="Times New Roman" pitchFamily="18" charset="0"/>
              </a:rPr>
              <a:t>y </a:t>
            </a:r>
            <a:r>
              <a:rPr lang="en-US" altLang="en-US" dirty="0" smtClean="0">
                <a:latin typeface="Times New Roman" pitchFamily="18" charset="0"/>
              </a:rPr>
              <a:t>=     </a:t>
            </a:r>
            <a:r>
              <a:rPr lang="en-US" altLang="en-US" i="1" dirty="0" smtClean="0">
                <a:latin typeface="Times New Roman" pitchFamily="18" charset="0"/>
              </a:rPr>
              <a:t>x</a:t>
            </a:r>
            <a:r>
              <a:rPr lang="en-US" altLang="en-US" dirty="0" smtClean="0">
                <a:latin typeface="Times New Roman" pitchFamily="18" charset="0"/>
              </a:rPr>
              <a:t> - 3</a:t>
            </a:r>
          </a:p>
        </p:txBody>
      </p:sp>
      <p:graphicFrame>
        <p:nvGraphicFramePr>
          <p:cNvPr id="10297" name="Object 57"/>
          <p:cNvGraphicFramePr>
            <a:graphicFrameLocks noChangeAspect="1"/>
          </p:cNvGraphicFramePr>
          <p:nvPr>
            <p:ph sz="quarter" idx="2"/>
          </p:nvPr>
        </p:nvGraphicFramePr>
        <p:xfrm>
          <a:off x="1905000" y="2971800"/>
          <a:ext cx="300038" cy="838200"/>
        </p:xfrm>
        <a:graphic>
          <a:graphicData uri="http://schemas.openxmlformats.org/presentationml/2006/ole">
            <p:oleObj spid="_x0000_s47106" name="Equation" r:id="rId3" imgW="126720" imgH="342720" progId="">
              <p:embed/>
            </p:oleObj>
          </a:graphicData>
        </a:graphic>
      </p:graphicFrame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4572000" y="1981200"/>
            <a:ext cx="4114800" cy="4343400"/>
            <a:chOff x="2880" y="1248"/>
            <a:chExt cx="2592" cy="273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880" y="1248"/>
              <a:ext cx="2592" cy="2736"/>
              <a:chOff x="1485" y="4406"/>
              <a:chExt cx="3240" cy="3251"/>
            </a:xfrm>
          </p:grpSpPr>
          <p:sp>
            <p:nvSpPr>
              <p:cNvPr id="3087" name="Line 6"/>
              <p:cNvSpPr>
                <a:spLocks noChangeShapeType="1"/>
              </p:cNvSpPr>
              <p:nvPr/>
            </p:nvSpPr>
            <p:spPr bwMode="auto">
              <a:xfrm>
                <a:off x="166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8" name="Line 7"/>
              <p:cNvSpPr>
                <a:spLocks noChangeShapeType="1"/>
              </p:cNvSpPr>
              <p:nvPr/>
            </p:nvSpPr>
            <p:spPr bwMode="auto">
              <a:xfrm>
                <a:off x="184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9" name="Line 8"/>
              <p:cNvSpPr>
                <a:spLocks noChangeShapeType="1"/>
              </p:cNvSpPr>
              <p:nvPr/>
            </p:nvSpPr>
            <p:spPr bwMode="auto">
              <a:xfrm>
                <a:off x="202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0" name="Line 9"/>
              <p:cNvSpPr>
                <a:spLocks noChangeShapeType="1"/>
              </p:cNvSpPr>
              <p:nvPr/>
            </p:nvSpPr>
            <p:spPr bwMode="auto">
              <a:xfrm>
                <a:off x="220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1" name="Line 10"/>
              <p:cNvSpPr>
                <a:spLocks noChangeShapeType="1"/>
              </p:cNvSpPr>
              <p:nvPr/>
            </p:nvSpPr>
            <p:spPr bwMode="auto">
              <a:xfrm>
                <a:off x="238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2" name="Line 11"/>
              <p:cNvSpPr>
                <a:spLocks noChangeShapeType="1"/>
              </p:cNvSpPr>
              <p:nvPr/>
            </p:nvSpPr>
            <p:spPr bwMode="auto">
              <a:xfrm>
                <a:off x="256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3" name="Line 12"/>
              <p:cNvSpPr>
                <a:spLocks noChangeShapeType="1"/>
              </p:cNvSpPr>
              <p:nvPr/>
            </p:nvSpPr>
            <p:spPr bwMode="auto">
              <a:xfrm>
                <a:off x="274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4" name="Line 13"/>
              <p:cNvSpPr>
                <a:spLocks noChangeShapeType="1"/>
              </p:cNvSpPr>
              <p:nvPr/>
            </p:nvSpPr>
            <p:spPr bwMode="auto">
              <a:xfrm>
                <a:off x="2925" y="4406"/>
                <a:ext cx="0" cy="288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5" name="Line 14"/>
              <p:cNvSpPr>
                <a:spLocks noChangeShapeType="1"/>
              </p:cNvSpPr>
              <p:nvPr/>
            </p:nvSpPr>
            <p:spPr bwMode="auto">
              <a:xfrm>
                <a:off x="310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6" name="Line 15"/>
              <p:cNvSpPr>
                <a:spLocks noChangeShapeType="1"/>
              </p:cNvSpPr>
              <p:nvPr/>
            </p:nvSpPr>
            <p:spPr bwMode="auto">
              <a:xfrm>
                <a:off x="328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" name="Line 16"/>
              <p:cNvSpPr>
                <a:spLocks noChangeShapeType="1"/>
              </p:cNvSpPr>
              <p:nvPr/>
            </p:nvSpPr>
            <p:spPr bwMode="auto">
              <a:xfrm>
                <a:off x="346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" name="Line 17"/>
              <p:cNvSpPr>
                <a:spLocks noChangeShapeType="1"/>
              </p:cNvSpPr>
              <p:nvPr/>
            </p:nvSpPr>
            <p:spPr bwMode="auto">
              <a:xfrm>
                <a:off x="364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" name="Line 18"/>
              <p:cNvSpPr>
                <a:spLocks noChangeShapeType="1"/>
              </p:cNvSpPr>
              <p:nvPr/>
            </p:nvSpPr>
            <p:spPr bwMode="auto">
              <a:xfrm>
                <a:off x="382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0" name="Line 19"/>
              <p:cNvSpPr>
                <a:spLocks noChangeShapeType="1"/>
              </p:cNvSpPr>
              <p:nvPr/>
            </p:nvSpPr>
            <p:spPr bwMode="auto">
              <a:xfrm>
                <a:off x="1665" y="710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1" name="Line 20"/>
              <p:cNvSpPr>
                <a:spLocks noChangeShapeType="1"/>
              </p:cNvSpPr>
              <p:nvPr/>
            </p:nvSpPr>
            <p:spPr bwMode="auto">
              <a:xfrm>
                <a:off x="1665" y="674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2" name="Line 21"/>
              <p:cNvSpPr>
                <a:spLocks noChangeShapeType="1"/>
              </p:cNvSpPr>
              <p:nvPr/>
            </p:nvSpPr>
            <p:spPr bwMode="auto">
              <a:xfrm>
                <a:off x="1665" y="656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3" name="Line 22"/>
              <p:cNvSpPr>
                <a:spLocks noChangeShapeType="1"/>
              </p:cNvSpPr>
              <p:nvPr/>
            </p:nvSpPr>
            <p:spPr bwMode="auto">
              <a:xfrm>
                <a:off x="1665" y="638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4" name="Line 23"/>
              <p:cNvSpPr>
                <a:spLocks noChangeShapeType="1"/>
              </p:cNvSpPr>
              <p:nvPr/>
            </p:nvSpPr>
            <p:spPr bwMode="auto">
              <a:xfrm>
                <a:off x="1665" y="620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5" name="Line 24"/>
              <p:cNvSpPr>
                <a:spLocks noChangeShapeType="1"/>
              </p:cNvSpPr>
              <p:nvPr/>
            </p:nvSpPr>
            <p:spPr bwMode="auto">
              <a:xfrm>
                <a:off x="1665" y="602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6" name="Line 25"/>
              <p:cNvSpPr>
                <a:spLocks noChangeShapeType="1"/>
              </p:cNvSpPr>
              <p:nvPr/>
            </p:nvSpPr>
            <p:spPr bwMode="auto">
              <a:xfrm>
                <a:off x="1485" y="5846"/>
                <a:ext cx="288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7" name="Line 26"/>
              <p:cNvSpPr>
                <a:spLocks noChangeShapeType="1"/>
              </p:cNvSpPr>
              <p:nvPr/>
            </p:nvSpPr>
            <p:spPr bwMode="auto">
              <a:xfrm>
                <a:off x="1665" y="566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8" name="Line 27"/>
              <p:cNvSpPr>
                <a:spLocks noChangeShapeType="1"/>
              </p:cNvSpPr>
              <p:nvPr/>
            </p:nvSpPr>
            <p:spPr bwMode="auto">
              <a:xfrm>
                <a:off x="1665" y="548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9" name="Line 28"/>
              <p:cNvSpPr>
                <a:spLocks noChangeShapeType="1"/>
              </p:cNvSpPr>
              <p:nvPr/>
            </p:nvSpPr>
            <p:spPr bwMode="auto">
              <a:xfrm>
                <a:off x="1665" y="530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0" name="Line 29"/>
              <p:cNvSpPr>
                <a:spLocks noChangeShapeType="1"/>
              </p:cNvSpPr>
              <p:nvPr/>
            </p:nvSpPr>
            <p:spPr bwMode="auto">
              <a:xfrm>
                <a:off x="1665" y="512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1" name="Line 30"/>
              <p:cNvSpPr>
                <a:spLocks noChangeShapeType="1"/>
              </p:cNvSpPr>
              <p:nvPr/>
            </p:nvSpPr>
            <p:spPr bwMode="auto">
              <a:xfrm>
                <a:off x="1665" y="494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2" name="Line 31"/>
              <p:cNvSpPr>
                <a:spLocks noChangeShapeType="1"/>
              </p:cNvSpPr>
              <p:nvPr/>
            </p:nvSpPr>
            <p:spPr bwMode="auto">
              <a:xfrm>
                <a:off x="1665" y="692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3" name="Line 32"/>
              <p:cNvSpPr>
                <a:spLocks noChangeShapeType="1"/>
              </p:cNvSpPr>
              <p:nvPr/>
            </p:nvSpPr>
            <p:spPr bwMode="auto">
              <a:xfrm>
                <a:off x="1665" y="7106"/>
                <a:ext cx="21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4" name="Line 33"/>
              <p:cNvSpPr>
                <a:spLocks noChangeShapeType="1"/>
              </p:cNvSpPr>
              <p:nvPr/>
            </p:nvSpPr>
            <p:spPr bwMode="auto">
              <a:xfrm>
                <a:off x="1665" y="476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5" name="Line 34"/>
              <p:cNvSpPr>
                <a:spLocks noChangeShapeType="1"/>
              </p:cNvSpPr>
              <p:nvPr/>
            </p:nvSpPr>
            <p:spPr bwMode="auto">
              <a:xfrm>
                <a:off x="400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6" name="Line 35"/>
              <p:cNvSpPr>
                <a:spLocks noChangeShapeType="1"/>
              </p:cNvSpPr>
              <p:nvPr/>
            </p:nvSpPr>
            <p:spPr bwMode="auto">
              <a:xfrm>
                <a:off x="1665" y="458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7" name="Line 36"/>
              <p:cNvSpPr>
                <a:spLocks noChangeShapeType="1"/>
              </p:cNvSpPr>
              <p:nvPr/>
            </p:nvSpPr>
            <p:spPr bwMode="auto">
              <a:xfrm>
                <a:off x="418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8" name="Text Box 37"/>
              <p:cNvSpPr txBox="1">
                <a:spLocks noChangeArrowheads="1"/>
              </p:cNvSpPr>
              <p:nvPr/>
            </p:nvSpPr>
            <p:spPr bwMode="auto">
              <a:xfrm>
                <a:off x="4185" y="5491"/>
                <a:ext cx="54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altLang="en-US" sz="2400" b="1">
                    <a:latin typeface="Times" pitchFamily="18" charset="0"/>
                  </a:rPr>
                  <a:t>x</a:t>
                </a:r>
              </a:p>
            </p:txBody>
          </p:sp>
          <p:sp>
            <p:nvSpPr>
              <p:cNvPr id="3119" name="Text Box 38"/>
              <p:cNvSpPr txBox="1">
                <a:spLocks noChangeArrowheads="1"/>
              </p:cNvSpPr>
              <p:nvPr/>
            </p:nvSpPr>
            <p:spPr bwMode="auto">
              <a:xfrm>
                <a:off x="2745" y="7117"/>
                <a:ext cx="54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altLang="en-US" sz="2400" b="1">
                    <a:latin typeface="Times" pitchFamily="18" charset="0"/>
                  </a:rPr>
                  <a:t>y</a:t>
                </a:r>
              </a:p>
            </p:txBody>
          </p:sp>
        </p:grpSp>
        <p:grpSp>
          <p:nvGrpSpPr>
            <p:cNvPr id="4" name="Group 55"/>
            <p:cNvGrpSpPr>
              <a:grpSpLocks/>
            </p:cNvGrpSpPr>
            <p:nvPr/>
          </p:nvGrpSpPr>
          <p:grpSpPr bwMode="auto">
            <a:xfrm>
              <a:off x="3639" y="1488"/>
              <a:ext cx="1296" cy="2016"/>
              <a:chOff x="3639" y="1488"/>
              <a:chExt cx="1296" cy="2016"/>
            </a:xfrm>
          </p:grpSpPr>
          <p:sp>
            <p:nvSpPr>
              <p:cNvPr id="3081" name="Line 43"/>
              <p:cNvSpPr>
                <a:spLocks noChangeShapeType="1"/>
              </p:cNvSpPr>
              <p:nvPr/>
            </p:nvSpPr>
            <p:spPr bwMode="auto">
              <a:xfrm>
                <a:off x="4023" y="2448"/>
                <a:ext cx="0" cy="411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" name="Line 44"/>
              <p:cNvSpPr>
                <a:spLocks noChangeShapeType="1"/>
              </p:cNvSpPr>
              <p:nvPr/>
            </p:nvSpPr>
            <p:spPr bwMode="auto">
              <a:xfrm rot="-5400000">
                <a:off x="4155" y="2310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" name="Line 39"/>
              <p:cNvSpPr>
                <a:spLocks noChangeShapeType="1"/>
              </p:cNvSpPr>
              <p:nvPr/>
            </p:nvSpPr>
            <p:spPr bwMode="auto">
              <a:xfrm flipV="1">
                <a:off x="3639" y="1488"/>
                <a:ext cx="1296" cy="2016"/>
              </a:xfrm>
              <a:prstGeom prst="line">
                <a:avLst/>
              </a:prstGeom>
              <a:noFill/>
              <a:ln w="38100">
                <a:solidFill>
                  <a:srgbClr val="1B1BE5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84" name="Text Box 45"/>
              <p:cNvSpPr txBox="1">
                <a:spLocks noChangeArrowheads="1"/>
              </p:cNvSpPr>
              <p:nvPr/>
            </p:nvSpPr>
            <p:spPr bwMode="auto">
              <a:xfrm>
                <a:off x="4020" y="2250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>
                    <a:solidFill>
                      <a:schemeClr val="accent1"/>
                    </a:solidFill>
                  </a:rPr>
                  <a:t>+2</a:t>
                </a:r>
              </a:p>
            </p:txBody>
          </p:sp>
          <p:sp>
            <p:nvSpPr>
              <p:cNvPr id="3085" name="Text Box 46"/>
              <p:cNvSpPr txBox="1">
                <a:spLocks noChangeArrowheads="1"/>
              </p:cNvSpPr>
              <p:nvPr/>
            </p:nvSpPr>
            <p:spPr bwMode="auto">
              <a:xfrm>
                <a:off x="3744" y="2544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>
                    <a:solidFill>
                      <a:schemeClr val="accent1"/>
                    </a:solidFill>
                  </a:rPr>
                  <a:t>+3</a:t>
                </a:r>
              </a:p>
            </p:txBody>
          </p:sp>
          <p:sp>
            <p:nvSpPr>
              <p:cNvPr id="3086" name="Oval 42"/>
              <p:cNvSpPr>
                <a:spLocks noChangeArrowheads="1"/>
              </p:cNvSpPr>
              <p:nvPr/>
            </p:nvSpPr>
            <p:spPr bwMode="auto">
              <a:xfrm>
                <a:off x="3975" y="2859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aphicFrame>
        <p:nvGraphicFramePr>
          <p:cNvPr id="10299" name="Object 59"/>
          <p:cNvGraphicFramePr>
            <a:graphicFrameLocks noChangeAspect="1"/>
          </p:cNvGraphicFramePr>
          <p:nvPr>
            <p:ph sz="quarter" idx="3"/>
          </p:nvPr>
        </p:nvGraphicFramePr>
        <p:xfrm>
          <a:off x="1752600" y="4191000"/>
          <a:ext cx="282575" cy="762000"/>
        </p:xfrm>
        <a:graphic>
          <a:graphicData uri="http://schemas.openxmlformats.org/presentationml/2006/ole">
            <p:oleObj spid="_x0000_s47107" name="Equation" r:id="rId4" imgW="126720" imgH="342720" progId="">
              <p:embed/>
            </p:oleObj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Example 2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en-US" sz="3600" b="1" i="1" dirty="0" smtClean="0">
                <a:latin typeface="Times New Roman" pitchFamily="18" charset="0"/>
              </a:rPr>
              <a:t>b</a:t>
            </a:r>
            <a:r>
              <a:rPr lang="en-US" altLang="en-US" sz="3600" b="1" dirty="0" smtClean="0">
                <a:latin typeface="Times New Roman" pitchFamily="18" charset="0"/>
              </a:rPr>
              <a:t> = 1</a:t>
            </a: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endParaRPr lang="en-US" altLang="en-US" sz="36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en-US" sz="3600" b="1" i="1" dirty="0" smtClean="0">
                <a:solidFill>
                  <a:srgbClr val="FF0000"/>
                </a:solidFill>
                <a:latin typeface="Times New Roman" pitchFamily="18" charset="0"/>
              </a:rPr>
              <a:t>m</a:t>
            </a:r>
            <a:r>
              <a:rPr lang="en-US" altLang="en-US" sz="3600" b="1" dirty="0" smtClean="0">
                <a:solidFill>
                  <a:srgbClr val="FF0000"/>
                </a:solidFill>
                <a:latin typeface="Times New Roman" pitchFamily="18" charset="0"/>
              </a:rPr>
              <a:t> = </a:t>
            </a: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endParaRPr lang="en-US" altLang="en-US" sz="36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en-US" sz="3600" b="1" i="1" dirty="0" smtClean="0">
                <a:solidFill>
                  <a:srgbClr val="FF0000"/>
                </a:solidFill>
                <a:latin typeface="Times New Roman" pitchFamily="18" charset="0"/>
              </a:rPr>
              <a:t>y</a:t>
            </a:r>
            <a:r>
              <a:rPr lang="en-US" altLang="en-US" sz="3600" b="1" dirty="0" smtClean="0">
                <a:solidFill>
                  <a:srgbClr val="FF0000"/>
                </a:solidFill>
                <a:latin typeface="Times New Roman" pitchFamily="18" charset="0"/>
              </a:rPr>
              <a:t> =     </a:t>
            </a:r>
            <a:r>
              <a:rPr lang="en-US" altLang="en-US" sz="3600" b="1" i="1" dirty="0" smtClean="0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en-US" altLang="en-US" sz="3600" b="1" dirty="0" smtClean="0">
                <a:solidFill>
                  <a:srgbClr val="FF0000"/>
                </a:solidFill>
                <a:latin typeface="Times New Roman" pitchFamily="18" charset="0"/>
              </a:rPr>
              <a:t> + 1</a:t>
            </a:r>
          </a:p>
        </p:txBody>
      </p:sp>
      <p:graphicFrame>
        <p:nvGraphicFramePr>
          <p:cNvPr id="54272" name="Object 1024"/>
          <p:cNvGraphicFramePr>
            <a:graphicFrameLocks noChangeAspect="1"/>
          </p:cNvGraphicFramePr>
          <p:nvPr>
            <p:ph sz="quarter" idx="2"/>
          </p:nvPr>
        </p:nvGraphicFramePr>
        <p:xfrm>
          <a:off x="1905000" y="2743200"/>
          <a:ext cx="479425" cy="762000"/>
        </p:xfrm>
        <a:graphic>
          <a:graphicData uri="http://schemas.openxmlformats.org/presentationml/2006/ole">
            <p:oleObj spid="_x0000_s48130" name="Equation" r:id="rId3" imgW="215640" imgH="342720" progId="">
              <p:embed/>
            </p:oleObj>
          </a:graphicData>
        </a:graphic>
      </p:graphicFrame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5029200" y="1905000"/>
            <a:ext cx="4114800" cy="4343400"/>
            <a:chOff x="3168" y="1200"/>
            <a:chExt cx="2592" cy="273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3168" y="1200"/>
              <a:ext cx="2592" cy="2736"/>
              <a:chOff x="1485" y="4406"/>
              <a:chExt cx="3240" cy="3251"/>
            </a:xfrm>
          </p:grpSpPr>
          <p:sp>
            <p:nvSpPr>
              <p:cNvPr id="4111" name="Line 6"/>
              <p:cNvSpPr>
                <a:spLocks noChangeShapeType="1"/>
              </p:cNvSpPr>
              <p:nvPr/>
            </p:nvSpPr>
            <p:spPr bwMode="auto">
              <a:xfrm>
                <a:off x="166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2" name="Line 7"/>
              <p:cNvSpPr>
                <a:spLocks noChangeShapeType="1"/>
              </p:cNvSpPr>
              <p:nvPr/>
            </p:nvSpPr>
            <p:spPr bwMode="auto">
              <a:xfrm>
                <a:off x="184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3" name="Line 8"/>
              <p:cNvSpPr>
                <a:spLocks noChangeShapeType="1"/>
              </p:cNvSpPr>
              <p:nvPr/>
            </p:nvSpPr>
            <p:spPr bwMode="auto">
              <a:xfrm>
                <a:off x="202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4" name="Line 9"/>
              <p:cNvSpPr>
                <a:spLocks noChangeShapeType="1"/>
              </p:cNvSpPr>
              <p:nvPr/>
            </p:nvSpPr>
            <p:spPr bwMode="auto">
              <a:xfrm>
                <a:off x="220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5" name="Line 10"/>
              <p:cNvSpPr>
                <a:spLocks noChangeShapeType="1"/>
              </p:cNvSpPr>
              <p:nvPr/>
            </p:nvSpPr>
            <p:spPr bwMode="auto">
              <a:xfrm>
                <a:off x="238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" name="Line 11"/>
              <p:cNvSpPr>
                <a:spLocks noChangeShapeType="1"/>
              </p:cNvSpPr>
              <p:nvPr/>
            </p:nvSpPr>
            <p:spPr bwMode="auto">
              <a:xfrm>
                <a:off x="256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7" name="Line 12"/>
              <p:cNvSpPr>
                <a:spLocks noChangeShapeType="1"/>
              </p:cNvSpPr>
              <p:nvPr/>
            </p:nvSpPr>
            <p:spPr bwMode="auto">
              <a:xfrm>
                <a:off x="274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8" name="Line 13"/>
              <p:cNvSpPr>
                <a:spLocks noChangeShapeType="1"/>
              </p:cNvSpPr>
              <p:nvPr/>
            </p:nvSpPr>
            <p:spPr bwMode="auto">
              <a:xfrm>
                <a:off x="2925" y="4406"/>
                <a:ext cx="0" cy="288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9" name="Line 14"/>
              <p:cNvSpPr>
                <a:spLocks noChangeShapeType="1"/>
              </p:cNvSpPr>
              <p:nvPr/>
            </p:nvSpPr>
            <p:spPr bwMode="auto">
              <a:xfrm>
                <a:off x="310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0" name="Line 15"/>
              <p:cNvSpPr>
                <a:spLocks noChangeShapeType="1"/>
              </p:cNvSpPr>
              <p:nvPr/>
            </p:nvSpPr>
            <p:spPr bwMode="auto">
              <a:xfrm>
                <a:off x="328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1" name="Line 16"/>
              <p:cNvSpPr>
                <a:spLocks noChangeShapeType="1"/>
              </p:cNvSpPr>
              <p:nvPr/>
            </p:nvSpPr>
            <p:spPr bwMode="auto">
              <a:xfrm>
                <a:off x="346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2" name="Line 17"/>
              <p:cNvSpPr>
                <a:spLocks noChangeShapeType="1"/>
              </p:cNvSpPr>
              <p:nvPr/>
            </p:nvSpPr>
            <p:spPr bwMode="auto">
              <a:xfrm>
                <a:off x="364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3" name="Line 18"/>
              <p:cNvSpPr>
                <a:spLocks noChangeShapeType="1"/>
              </p:cNvSpPr>
              <p:nvPr/>
            </p:nvSpPr>
            <p:spPr bwMode="auto">
              <a:xfrm>
                <a:off x="382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4" name="Line 19"/>
              <p:cNvSpPr>
                <a:spLocks noChangeShapeType="1"/>
              </p:cNvSpPr>
              <p:nvPr/>
            </p:nvSpPr>
            <p:spPr bwMode="auto">
              <a:xfrm>
                <a:off x="1665" y="710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5" name="Line 20"/>
              <p:cNvSpPr>
                <a:spLocks noChangeShapeType="1"/>
              </p:cNvSpPr>
              <p:nvPr/>
            </p:nvSpPr>
            <p:spPr bwMode="auto">
              <a:xfrm>
                <a:off x="1665" y="674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6" name="Line 21"/>
              <p:cNvSpPr>
                <a:spLocks noChangeShapeType="1"/>
              </p:cNvSpPr>
              <p:nvPr/>
            </p:nvSpPr>
            <p:spPr bwMode="auto">
              <a:xfrm>
                <a:off x="1665" y="656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7" name="Line 22"/>
              <p:cNvSpPr>
                <a:spLocks noChangeShapeType="1"/>
              </p:cNvSpPr>
              <p:nvPr/>
            </p:nvSpPr>
            <p:spPr bwMode="auto">
              <a:xfrm>
                <a:off x="1665" y="638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8" name="Line 23"/>
              <p:cNvSpPr>
                <a:spLocks noChangeShapeType="1"/>
              </p:cNvSpPr>
              <p:nvPr/>
            </p:nvSpPr>
            <p:spPr bwMode="auto">
              <a:xfrm>
                <a:off x="1665" y="620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9" name="Line 24"/>
              <p:cNvSpPr>
                <a:spLocks noChangeShapeType="1"/>
              </p:cNvSpPr>
              <p:nvPr/>
            </p:nvSpPr>
            <p:spPr bwMode="auto">
              <a:xfrm>
                <a:off x="1665" y="602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0" name="Line 25"/>
              <p:cNvSpPr>
                <a:spLocks noChangeShapeType="1"/>
              </p:cNvSpPr>
              <p:nvPr/>
            </p:nvSpPr>
            <p:spPr bwMode="auto">
              <a:xfrm>
                <a:off x="1485" y="5846"/>
                <a:ext cx="288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1" name="Line 26"/>
              <p:cNvSpPr>
                <a:spLocks noChangeShapeType="1"/>
              </p:cNvSpPr>
              <p:nvPr/>
            </p:nvSpPr>
            <p:spPr bwMode="auto">
              <a:xfrm>
                <a:off x="1665" y="566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2" name="Line 27"/>
              <p:cNvSpPr>
                <a:spLocks noChangeShapeType="1"/>
              </p:cNvSpPr>
              <p:nvPr/>
            </p:nvSpPr>
            <p:spPr bwMode="auto">
              <a:xfrm>
                <a:off x="1665" y="548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3" name="Line 28"/>
              <p:cNvSpPr>
                <a:spLocks noChangeShapeType="1"/>
              </p:cNvSpPr>
              <p:nvPr/>
            </p:nvSpPr>
            <p:spPr bwMode="auto">
              <a:xfrm>
                <a:off x="1665" y="530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4" name="Line 29"/>
              <p:cNvSpPr>
                <a:spLocks noChangeShapeType="1"/>
              </p:cNvSpPr>
              <p:nvPr/>
            </p:nvSpPr>
            <p:spPr bwMode="auto">
              <a:xfrm>
                <a:off x="1665" y="512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5" name="Line 30"/>
              <p:cNvSpPr>
                <a:spLocks noChangeShapeType="1"/>
              </p:cNvSpPr>
              <p:nvPr/>
            </p:nvSpPr>
            <p:spPr bwMode="auto">
              <a:xfrm>
                <a:off x="1665" y="494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6" name="Line 31"/>
              <p:cNvSpPr>
                <a:spLocks noChangeShapeType="1"/>
              </p:cNvSpPr>
              <p:nvPr/>
            </p:nvSpPr>
            <p:spPr bwMode="auto">
              <a:xfrm>
                <a:off x="1665" y="692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7" name="Line 32"/>
              <p:cNvSpPr>
                <a:spLocks noChangeShapeType="1"/>
              </p:cNvSpPr>
              <p:nvPr/>
            </p:nvSpPr>
            <p:spPr bwMode="auto">
              <a:xfrm>
                <a:off x="1665" y="7106"/>
                <a:ext cx="21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8" name="Line 33"/>
              <p:cNvSpPr>
                <a:spLocks noChangeShapeType="1"/>
              </p:cNvSpPr>
              <p:nvPr/>
            </p:nvSpPr>
            <p:spPr bwMode="auto">
              <a:xfrm>
                <a:off x="1665" y="476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9" name="Line 34"/>
              <p:cNvSpPr>
                <a:spLocks noChangeShapeType="1"/>
              </p:cNvSpPr>
              <p:nvPr/>
            </p:nvSpPr>
            <p:spPr bwMode="auto">
              <a:xfrm>
                <a:off x="400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40" name="Line 35"/>
              <p:cNvSpPr>
                <a:spLocks noChangeShapeType="1"/>
              </p:cNvSpPr>
              <p:nvPr/>
            </p:nvSpPr>
            <p:spPr bwMode="auto">
              <a:xfrm>
                <a:off x="1665" y="458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41" name="Line 36"/>
              <p:cNvSpPr>
                <a:spLocks noChangeShapeType="1"/>
              </p:cNvSpPr>
              <p:nvPr/>
            </p:nvSpPr>
            <p:spPr bwMode="auto">
              <a:xfrm>
                <a:off x="418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42" name="Text Box 37"/>
              <p:cNvSpPr txBox="1">
                <a:spLocks noChangeArrowheads="1"/>
              </p:cNvSpPr>
              <p:nvPr/>
            </p:nvSpPr>
            <p:spPr bwMode="auto">
              <a:xfrm>
                <a:off x="4185" y="5491"/>
                <a:ext cx="54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altLang="en-US" sz="2400" b="1">
                    <a:latin typeface="Times" pitchFamily="18" charset="0"/>
                  </a:rPr>
                  <a:t>x</a:t>
                </a:r>
              </a:p>
            </p:txBody>
          </p:sp>
          <p:sp>
            <p:nvSpPr>
              <p:cNvPr id="4143" name="Text Box 38"/>
              <p:cNvSpPr txBox="1">
                <a:spLocks noChangeArrowheads="1"/>
              </p:cNvSpPr>
              <p:nvPr/>
            </p:nvSpPr>
            <p:spPr bwMode="auto">
              <a:xfrm>
                <a:off x="2745" y="7117"/>
                <a:ext cx="54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altLang="en-US" sz="2400" b="1">
                    <a:latin typeface="Times" pitchFamily="18" charset="0"/>
                  </a:rPr>
                  <a:t>y</a:t>
                </a:r>
              </a:p>
            </p:txBody>
          </p:sp>
        </p:grpSp>
        <p:grpSp>
          <p:nvGrpSpPr>
            <p:cNvPr id="4" name="Group 47"/>
            <p:cNvGrpSpPr>
              <a:grpSpLocks/>
            </p:cNvGrpSpPr>
            <p:nvPr/>
          </p:nvGrpSpPr>
          <p:grpSpPr bwMode="auto">
            <a:xfrm>
              <a:off x="3888" y="1914"/>
              <a:ext cx="1152" cy="735"/>
              <a:chOff x="3888" y="1914"/>
              <a:chExt cx="1152" cy="735"/>
            </a:xfrm>
          </p:grpSpPr>
          <p:sp>
            <p:nvSpPr>
              <p:cNvPr id="4105" name="Line 39"/>
              <p:cNvSpPr>
                <a:spLocks noChangeShapeType="1"/>
              </p:cNvSpPr>
              <p:nvPr/>
            </p:nvSpPr>
            <p:spPr bwMode="auto">
              <a:xfrm>
                <a:off x="3888" y="2025"/>
                <a:ext cx="1152" cy="624"/>
              </a:xfrm>
              <a:prstGeom prst="line">
                <a:avLst/>
              </a:prstGeom>
              <a:noFill/>
              <a:ln w="38100">
                <a:solidFill>
                  <a:srgbClr val="1B1BE5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6" name="Line 42"/>
              <p:cNvSpPr>
                <a:spLocks noChangeShapeType="1"/>
              </p:cNvSpPr>
              <p:nvPr/>
            </p:nvSpPr>
            <p:spPr bwMode="auto">
              <a:xfrm rot="-5400000">
                <a:off x="4176" y="1968"/>
                <a:ext cx="0" cy="288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7" name="Line 41"/>
              <p:cNvSpPr>
                <a:spLocks noChangeShapeType="1"/>
              </p:cNvSpPr>
              <p:nvPr/>
            </p:nvSpPr>
            <p:spPr bwMode="auto">
              <a:xfrm>
                <a:off x="4320" y="2112"/>
                <a:ext cx="0" cy="144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8" name="Oval 40"/>
              <p:cNvSpPr>
                <a:spLocks noChangeArrowheads="1"/>
              </p:cNvSpPr>
              <p:nvPr/>
            </p:nvSpPr>
            <p:spPr bwMode="auto">
              <a:xfrm>
                <a:off x="4272" y="2211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9" name="Text Box 43"/>
              <p:cNvSpPr txBox="1">
                <a:spLocks noChangeArrowheads="1"/>
              </p:cNvSpPr>
              <p:nvPr/>
            </p:nvSpPr>
            <p:spPr bwMode="auto">
              <a:xfrm>
                <a:off x="4281" y="2044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>
                    <a:solidFill>
                      <a:schemeClr val="accent1"/>
                    </a:solidFill>
                  </a:rPr>
                  <a:t>+1</a:t>
                </a:r>
              </a:p>
            </p:txBody>
          </p:sp>
          <p:sp>
            <p:nvSpPr>
              <p:cNvPr id="4110" name="Text Box 44"/>
              <p:cNvSpPr txBox="1">
                <a:spLocks noChangeArrowheads="1"/>
              </p:cNvSpPr>
              <p:nvPr/>
            </p:nvSpPr>
            <p:spPr bwMode="auto">
              <a:xfrm>
                <a:off x="4026" y="1914"/>
                <a:ext cx="33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>
                    <a:solidFill>
                      <a:schemeClr val="accent1"/>
                    </a:solidFill>
                  </a:rPr>
                  <a:t>-2</a:t>
                </a:r>
              </a:p>
            </p:txBody>
          </p:sp>
        </p:grpSp>
      </p:grpSp>
      <p:graphicFrame>
        <p:nvGraphicFramePr>
          <p:cNvPr id="54273" name="Object 1025"/>
          <p:cNvGraphicFramePr>
            <a:graphicFrameLocks noChangeAspect="1"/>
          </p:cNvGraphicFramePr>
          <p:nvPr>
            <p:ph sz="quarter" idx="3"/>
          </p:nvPr>
        </p:nvGraphicFramePr>
        <p:xfrm>
          <a:off x="1752600" y="4038600"/>
          <a:ext cx="479425" cy="762000"/>
        </p:xfrm>
        <a:graphic>
          <a:graphicData uri="http://schemas.openxmlformats.org/presentationml/2006/ole">
            <p:oleObj spid="_x0000_s48131" name="Equation" r:id="rId4" imgW="215640" imgH="342720" progId="">
              <p:embed/>
            </p:oleObj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4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350963" y="347663"/>
            <a:ext cx="7793037" cy="838200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Example 3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05000"/>
            <a:ext cx="3810000" cy="4114800"/>
          </a:xfrm>
        </p:spPr>
        <p:txBody>
          <a:bodyPr/>
          <a:lstStyle/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en-US" sz="3600" b="1" i="1" dirty="0" smtClean="0">
                <a:solidFill>
                  <a:srgbClr val="C00000"/>
                </a:solidFill>
                <a:latin typeface="Times New Roman" pitchFamily="18" charset="0"/>
              </a:rPr>
              <a:t>b</a:t>
            </a:r>
            <a:r>
              <a:rPr lang="en-US" altLang="en-US" sz="3600" b="1" dirty="0" smtClean="0">
                <a:solidFill>
                  <a:srgbClr val="C00000"/>
                </a:solidFill>
                <a:latin typeface="Times New Roman" pitchFamily="18" charset="0"/>
              </a:rPr>
              <a:t> = 4</a:t>
            </a: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endParaRPr lang="en-US" altLang="en-US" sz="3600" b="1" dirty="0" smtClean="0">
              <a:solidFill>
                <a:schemeClr val="hlink"/>
              </a:solidFill>
              <a:latin typeface="Times New Roman" pitchFamily="18" charset="0"/>
            </a:endParaRP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en-US" sz="3600" b="1" i="1" dirty="0" smtClean="0">
                <a:solidFill>
                  <a:schemeClr val="accent1"/>
                </a:solidFill>
                <a:latin typeface="Times New Roman" pitchFamily="18" charset="0"/>
              </a:rPr>
              <a:t>m</a:t>
            </a:r>
            <a:r>
              <a:rPr lang="en-US" altLang="en-US" sz="3600" b="1" dirty="0" smtClean="0">
                <a:solidFill>
                  <a:schemeClr val="accent1"/>
                </a:solidFill>
                <a:latin typeface="Times New Roman" pitchFamily="18" charset="0"/>
              </a:rPr>
              <a:t> = 0/1= 0</a:t>
            </a: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endParaRPr lang="en-US" altLang="en-US" sz="3600" b="1" dirty="0" smtClean="0">
              <a:solidFill>
                <a:schemeClr val="accent1"/>
              </a:solidFill>
              <a:latin typeface="Times New Roman" pitchFamily="18" charset="0"/>
            </a:endParaRPr>
          </a:p>
          <a:p>
            <a:pPr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altLang="en-US" sz="3600" i="1" dirty="0" smtClean="0">
                <a:latin typeface="Times New Roman" pitchFamily="18" charset="0"/>
              </a:rPr>
              <a:t>y</a:t>
            </a:r>
            <a:r>
              <a:rPr lang="en-US" altLang="en-US" sz="3600" dirty="0" smtClean="0">
                <a:latin typeface="Times New Roman" pitchFamily="18" charset="0"/>
              </a:rPr>
              <a:t> = 0</a:t>
            </a:r>
            <a:r>
              <a:rPr lang="en-US" altLang="en-US" sz="3600" i="1" dirty="0" smtClean="0">
                <a:latin typeface="Times New Roman" pitchFamily="18" charset="0"/>
              </a:rPr>
              <a:t>x </a:t>
            </a:r>
            <a:r>
              <a:rPr lang="en-US" altLang="en-US" sz="3600" dirty="0" smtClean="0">
                <a:latin typeface="Times New Roman" pitchFamily="18" charset="0"/>
              </a:rPr>
              <a:t>+ 4, </a:t>
            </a:r>
            <a:r>
              <a:rPr lang="en-US" altLang="en-US" sz="3600" i="1" dirty="0" smtClean="0">
                <a:latin typeface="Times New Roman" pitchFamily="18" charset="0"/>
              </a:rPr>
              <a:t>y </a:t>
            </a:r>
            <a:r>
              <a:rPr lang="en-US" altLang="en-US" sz="3600" dirty="0" smtClean="0">
                <a:latin typeface="Times New Roman" pitchFamily="18" charset="0"/>
              </a:rPr>
              <a:t>= 4</a:t>
            </a:r>
          </a:p>
        </p:txBody>
      </p:sp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5029200" y="1905000"/>
            <a:ext cx="4114800" cy="4343400"/>
            <a:chOff x="3168" y="1200"/>
            <a:chExt cx="2592" cy="273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3168" y="1200"/>
              <a:ext cx="2592" cy="2736"/>
              <a:chOff x="1485" y="4406"/>
              <a:chExt cx="3240" cy="3251"/>
            </a:xfrm>
          </p:grpSpPr>
          <p:sp>
            <p:nvSpPr>
              <p:cNvPr id="16394" name="Line 6"/>
              <p:cNvSpPr>
                <a:spLocks noChangeShapeType="1"/>
              </p:cNvSpPr>
              <p:nvPr/>
            </p:nvSpPr>
            <p:spPr bwMode="auto">
              <a:xfrm>
                <a:off x="166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5" name="Line 7"/>
              <p:cNvSpPr>
                <a:spLocks noChangeShapeType="1"/>
              </p:cNvSpPr>
              <p:nvPr/>
            </p:nvSpPr>
            <p:spPr bwMode="auto">
              <a:xfrm>
                <a:off x="184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6" name="Line 8"/>
              <p:cNvSpPr>
                <a:spLocks noChangeShapeType="1"/>
              </p:cNvSpPr>
              <p:nvPr/>
            </p:nvSpPr>
            <p:spPr bwMode="auto">
              <a:xfrm>
                <a:off x="202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7" name="Line 9"/>
              <p:cNvSpPr>
                <a:spLocks noChangeShapeType="1"/>
              </p:cNvSpPr>
              <p:nvPr/>
            </p:nvSpPr>
            <p:spPr bwMode="auto">
              <a:xfrm>
                <a:off x="220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8" name="Line 10"/>
              <p:cNvSpPr>
                <a:spLocks noChangeShapeType="1"/>
              </p:cNvSpPr>
              <p:nvPr/>
            </p:nvSpPr>
            <p:spPr bwMode="auto">
              <a:xfrm>
                <a:off x="238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9" name="Line 11"/>
              <p:cNvSpPr>
                <a:spLocks noChangeShapeType="1"/>
              </p:cNvSpPr>
              <p:nvPr/>
            </p:nvSpPr>
            <p:spPr bwMode="auto">
              <a:xfrm>
                <a:off x="256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0" name="Line 12"/>
              <p:cNvSpPr>
                <a:spLocks noChangeShapeType="1"/>
              </p:cNvSpPr>
              <p:nvPr/>
            </p:nvSpPr>
            <p:spPr bwMode="auto">
              <a:xfrm>
                <a:off x="274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1" name="Line 13"/>
              <p:cNvSpPr>
                <a:spLocks noChangeShapeType="1"/>
              </p:cNvSpPr>
              <p:nvPr/>
            </p:nvSpPr>
            <p:spPr bwMode="auto">
              <a:xfrm>
                <a:off x="2925" y="4406"/>
                <a:ext cx="0" cy="288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2" name="Line 14"/>
              <p:cNvSpPr>
                <a:spLocks noChangeShapeType="1"/>
              </p:cNvSpPr>
              <p:nvPr/>
            </p:nvSpPr>
            <p:spPr bwMode="auto">
              <a:xfrm>
                <a:off x="310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3" name="Line 15"/>
              <p:cNvSpPr>
                <a:spLocks noChangeShapeType="1"/>
              </p:cNvSpPr>
              <p:nvPr/>
            </p:nvSpPr>
            <p:spPr bwMode="auto">
              <a:xfrm>
                <a:off x="328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4" name="Line 16"/>
              <p:cNvSpPr>
                <a:spLocks noChangeShapeType="1"/>
              </p:cNvSpPr>
              <p:nvPr/>
            </p:nvSpPr>
            <p:spPr bwMode="auto">
              <a:xfrm>
                <a:off x="346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5" name="Line 17"/>
              <p:cNvSpPr>
                <a:spLocks noChangeShapeType="1"/>
              </p:cNvSpPr>
              <p:nvPr/>
            </p:nvSpPr>
            <p:spPr bwMode="auto">
              <a:xfrm>
                <a:off x="364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6" name="Line 18"/>
              <p:cNvSpPr>
                <a:spLocks noChangeShapeType="1"/>
              </p:cNvSpPr>
              <p:nvPr/>
            </p:nvSpPr>
            <p:spPr bwMode="auto">
              <a:xfrm>
                <a:off x="382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7" name="Line 19"/>
              <p:cNvSpPr>
                <a:spLocks noChangeShapeType="1"/>
              </p:cNvSpPr>
              <p:nvPr/>
            </p:nvSpPr>
            <p:spPr bwMode="auto">
              <a:xfrm>
                <a:off x="1665" y="710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8" name="Line 20"/>
              <p:cNvSpPr>
                <a:spLocks noChangeShapeType="1"/>
              </p:cNvSpPr>
              <p:nvPr/>
            </p:nvSpPr>
            <p:spPr bwMode="auto">
              <a:xfrm>
                <a:off x="1665" y="674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9" name="Line 21"/>
              <p:cNvSpPr>
                <a:spLocks noChangeShapeType="1"/>
              </p:cNvSpPr>
              <p:nvPr/>
            </p:nvSpPr>
            <p:spPr bwMode="auto">
              <a:xfrm>
                <a:off x="1665" y="656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0" name="Line 22"/>
              <p:cNvSpPr>
                <a:spLocks noChangeShapeType="1"/>
              </p:cNvSpPr>
              <p:nvPr/>
            </p:nvSpPr>
            <p:spPr bwMode="auto">
              <a:xfrm>
                <a:off x="1665" y="638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1" name="Line 23"/>
              <p:cNvSpPr>
                <a:spLocks noChangeShapeType="1"/>
              </p:cNvSpPr>
              <p:nvPr/>
            </p:nvSpPr>
            <p:spPr bwMode="auto">
              <a:xfrm>
                <a:off x="1665" y="620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2" name="Line 24"/>
              <p:cNvSpPr>
                <a:spLocks noChangeShapeType="1"/>
              </p:cNvSpPr>
              <p:nvPr/>
            </p:nvSpPr>
            <p:spPr bwMode="auto">
              <a:xfrm>
                <a:off x="1665" y="602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3" name="Line 25"/>
              <p:cNvSpPr>
                <a:spLocks noChangeShapeType="1"/>
              </p:cNvSpPr>
              <p:nvPr/>
            </p:nvSpPr>
            <p:spPr bwMode="auto">
              <a:xfrm>
                <a:off x="1485" y="5846"/>
                <a:ext cx="288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4" name="Line 26"/>
              <p:cNvSpPr>
                <a:spLocks noChangeShapeType="1"/>
              </p:cNvSpPr>
              <p:nvPr/>
            </p:nvSpPr>
            <p:spPr bwMode="auto">
              <a:xfrm>
                <a:off x="1665" y="566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5" name="Line 27"/>
              <p:cNvSpPr>
                <a:spLocks noChangeShapeType="1"/>
              </p:cNvSpPr>
              <p:nvPr/>
            </p:nvSpPr>
            <p:spPr bwMode="auto">
              <a:xfrm>
                <a:off x="1665" y="548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6" name="Line 28"/>
              <p:cNvSpPr>
                <a:spLocks noChangeShapeType="1"/>
              </p:cNvSpPr>
              <p:nvPr/>
            </p:nvSpPr>
            <p:spPr bwMode="auto">
              <a:xfrm>
                <a:off x="1665" y="530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7" name="Line 29"/>
              <p:cNvSpPr>
                <a:spLocks noChangeShapeType="1"/>
              </p:cNvSpPr>
              <p:nvPr/>
            </p:nvSpPr>
            <p:spPr bwMode="auto">
              <a:xfrm>
                <a:off x="1665" y="512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8" name="Line 30"/>
              <p:cNvSpPr>
                <a:spLocks noChangeShapeType="1"/>
              </p:cNvSpPr>
              <p:nvPr/>
            </p:nvSpPr>
            <p:spPr bwMode="auto">
              <a:xfrm>
                <a:off x="1665" y="494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9" name="Line 31"/>
              <p:cNvSpPr>
                <a:spLocks noChangeShapeType="1"/>
              </p:cNvSpPr>
              <p:nvPr/>
            </p:nvSpPr>
            <p:spPr bwMode="auto">
              <a:xfrm>
                <a:off x="1665" y="692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0" name="Line 32"/>
              <p:cNvSpPr>
                <a:spLocks noChangeShapeType="1"/>
              </p:cNvSpPr>
              <p:nvPr/>
            </p:nvSpPr>
            <p:spPr bwMode="auto">
              <a:xfrm>
                <a:off x="1665" y="7106"/>
                <a:ext cx="21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1" name="Line 33"/>
              <p:cNvSpPr>
                <a:spLocks noChangeShapeType="1"/>
              </p:cNvSpPr>
              <p:nvPr/>
            </p:nvSpPr>
            <p:spPr bwMode="auto">
              <a:xfrm>
                <a:off x="1665" y="476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2" name="Line 34"/>
              <p:cNvSpPr>
                <a:spLocks noChangeShapeType="1"/>
              </p:cNvSpPr>
              <p:nvPr/>
            </p:nvSpPr>
            <p:spPr bwMode="auto">
              <a:xfrm>
                <a:off x="400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3" name="Line 35"/>
              <p:cNvSpPr>
                <a:spLocks noChangeShapeType="1"/>
              </p:cNvSpPr>
              <p:nvPr/>
            </p:nvSpPr>
            <p:spPr bwMode="auto">
              <a:xfrm>
                <a:off x="1665" y="4586"/>
                <a:ext cx="25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4" name="Line 36"/>
              <p:cNvSpPr>
                <a:spLocks noChangeShapeType="1"/>
              </p:cNvSpPr>
              <p:nvPr/>
            </p:nvSpPr>
            <p:spPr bwMode="auto">
              <a:xfrm>
                <a:off x="4185" y="4586"/>
                <a:ext cx="0" cy="25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5" name="Text Box 37"/>
              <p:cNvSpPr txBox="1">
                <a:spLocks noChangeArrowheads="1"/>
              </p:cNvSpPr>
              <p:nvPr/>
            </p:nvSpPr>
            <p:spPr bwMode="auto">
              <a:xfrm>
                <a:off x="4185" y="5491"/>
                <a:ext cx="54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altLang="en-US" sz="2400" b="1">
                    <a:latin typeface="Times" pitchFamily="18" charset="0"/>
                  </a:rPr>
                  <a:t>x</a:t>
                </a:r>
              </a:p>
            </p:txBody>
          </p:sp>
          <p:sp>
            <p:nvSpPr>
              <p:cNvPr id="16426" name="Text Box 38"/>
              <p:cNvSpPr txBox="1">
                <a:spLocks noChangeArrowheads="1"/>
              </p:cNvSpPr>
              <p:nvPr/>
            </p:nvSpPr>
            <p:spPr bwMode="auto">
              <a:xfrm>
                <a:off x="2745" y="7117"/>
                <a:ext cx="54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altLang="en-US" sz="2400" b="1">
                    <a:latin typeface="Times" pitchFamily="18" charset="0"/>
                  </a:rPr>
                  <a:t>y</a:t>
                </a:r>
              </a:p>
            </p:txBody>
          </p:sp>
        </p:grpSp>
        <p:grpSp>
          <p:nvGrpSpPr>
            <p:cNvPr id="4" name="Group 42"/>
            <p:cNvGrpSpPr>
              <a:grpSpLocks/>
            </p:cNvGrpSpPr>
            <p:nvPr/>
          </p:nvGrpSpPr>
          <p:grpSpPr bwMode="auto">
            <a:xfrm>
              <a:off x="3216" y="1776"/>
              <a:ext cx="2208" cy="96"/>
              <a:chOff x="3216" y="1776"/>
              <a:chExt cx="2208" cy="96"/>
            </a:xfrm>
          </p:grpSpPr>
          <p:sp>
            <p:nvSpPr>
              <p:cNvPr id="16391" name="Line 39"/>
              <p:cNvSpPr>
                <a:spLocks noChangeShapeType="1"/>
              </p:cNvSpPr>
              <p:nvPr/>
            </p:nvSpPr>
            <p:spPr bwMode="auto">
              <a:xfrm>
                <a:off x="3216" y="1824"/>
                <a:ext cx="2208" cy="0"/>
              </a:xfrm>
              <a:prstGeom prst="line">
                <a:avLst/>
              </a:prstGeom>
              <a:noFill/>
              <a:ln w="57150">
                <a:solidFill>
                  <a:srgbClr val="1B1BE5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92" name="Line 41"/>
              <p:cNvSpPr>
                <a:spLocks noChangeShapeType="1"/>
              </p:cNvSpPr>
              <p:nvPr/>
            </p:nvSpPr>
            <p:spPr bwMode="auto">
              <a:xfrm rot="-5400000">
                <a:off x="4395" y="1749"/>
                <a:ext cx="0" cy="144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3" name="Oval 40"/>
              <p:cNvSpPr>
                <a:spLocks noChangeArrowheads="1"/>
              </p:cNvSpPr>
              <p:nvPr/>
            </p:nvSpPr>
            <p:spPr bwMode="auto">
              <a:xfrm>
                <a:off x="4272" y="1776"/>
                <a:ext cx="96" cy="96"/>
              </a:xfrm>
              <a:prstGeom prst="ellipse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FORMULA FOR FINDING SLOPE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024063" y="3652837"/>
          <a:ext cx="4124325" cy="1054100"/>
        </p:xfrm>
        <a:graphic>
          <a:graphicData uri="http://schemas.openxmlformats.org/presentationml/2006/ole">
            <p:oleObj spid="_x0000_s51202" name="Equation" r:id="rId3" imgW="1688760" imgH="431640" progId="Equation.3">
              <p:embed/>
            </p:oleObj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447800" y="1519237"/>
            <a:ext cx="6477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The formula is used when you know two points of a line. 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1295400" y="2814637"/>
          <a:ext cx="5694363" cy="488950"/>
        </p:xfrm>
        <a:graphic>
          <a:graphicData uri="http://schemas.openxmlformats.org/presentationml/2006/ole">
            <p:oleObj spid="_x0000_s51203" name="Equation" r:id="rId4" imgW="2514600" imgH="215640" progId="Equation.3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7696200" cy="3733800"/>
          </a:xfrm>
        </p:spPr>
        <p:txBody>
          <a:bodyPr>
            <a:noAutofit/>
          </a:bodyPr>
          <a:lstStyle/>
          <a:p>
            <a:pPr algn="ctr" eaLnBrk="1" hangingPunct="1">
              <a:buFontTx/>
              <a:buNone/>
            </a:pPr>
            <a:r>
              <a:rPr lang="en-US" altLang="en-US" sz="4400" b="1" dirty="0" smtClean="0"/>
              <a:t>2x + y = 10</a:t>
            </a:r>
            <a:endParaRPr lang="en-US" altLang="en-US" sz="3600" b="1" dirty="0" smtClean="0"/>
          </a:p>
          <a:p>
            <a:pPr algn="ctr" eaLnBrk="1" hangingPunct="1">
              <a:buFontTx/>
              <a:buNone/>
            </a:pPr>
            <a:r>
              <a:rPr lang="en-US" altLang="en-US" sz="4400" b="1" dirty="0" smtClean="0"/>
              <a:t>-4x + y = 6</a:t>
            </a:r>
            <a:endParaRPr lang="en-US" altLang="en-US" sz="3600" b="1" dirty="0" smtClean="0"/>
          </a:p>
          <a:p>
            <a:pPr algn="ctr" eaLnBrk="1" hangingPunct="1">
              <a:buFontTx/>
              <a:buNone/>
            </a:pPr>
            <a:r>
              <a:rPr lang="en-US" altLang="en-US" sz="4400" b="1" dirty="0" smtClean="0"/>
              <a:t>4x + 3y = 9</a:t>
            </a:r>
            <a:endParaRPr lang="en-US" altLang="en-US" sz="3600" b="1" dirty="0" smtClean="0"/>
          </a:p>
          <a:p>
            <a:pPr algn="ctr" eaLnBrk="1" hangingPunct="1">
              <a:buFontTx/>
              <a:buNone/>
            </a:pPr>
            <a:r>
              <a:rPr lang="en-US" altLang="en-US" sz="4400" b="1" dirty="0" smtClean="0"/>
              <a:t>2x + y = 3</a:t>
            </a:r>
            <a:endParaRPr lang="en-US" altLang="en-US" sz="3600" b="1" dirty="0" smtClean="0"/>
          </a:p>
          <a:p>
            <a:pPr algn="ctr" eaLnBrk="1" hangingPunct="1">
              <a:buFontTx/>
              <a:buNone/>
            </a:pPr>
            <a:r>
              <a:rPr lang="en-US" altLang="en-US" sz="4400" b="1" dirty="0" smtClean="0"/>
              <a:t>5y = 3x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361182"/>
            <a:ext cx="838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altLang="en-US" sz="3200" dirty="0" smtClean="0">
                <a:solidFill>
                  <a:srgbClr val="002060"/>
                </a:solidFill>
                <a:latin typeface="Calibri"/>
                <a:ea typeface="+mj-ea"/>
                <a:cs typeface="+mj-cs"/>
              </a:rPr>
              <a:t>Write each equation in </a:t>
            </a:r>
            <a:r>
              <a:rPr lang="en-US" altLang="en-US" sz="3200" i="1" u="sng" dirty="0" smtClean="0">
                <a:solidFill>
                  <a:srgbClr val="002060"/>
                </a:solidFill>
                <a:latin typeface="Calibri"/>
                <a:ea typeface="+mj-ea"/>
                <a:cs typeface="+mj-cs"/>
              </a:rPr>
              <a:t>slope-intercept</a:t>
            </a:r>
            <a:r>
              <a:rPr lang="en-US" altLang="en-US" sz="3200" dirty="0" smtClean="0">
                <a:solidFill>
                  <a:srgbClr val="002060"/>
                </a:solidFill>
                <a:latin typeface="Calibri"/>
                <a:ea typeface="+mj-ea"/>
                <a:cs typeface="+mj-cs"/>
              </a:rPr>
              <a:t> form.</a:t>
            </a:r>
            <a:br>
              <a:rPr lang="en-US" altLang="en-US" sz="3200" dirty="0" smtClean="0">
                <a:solidFill>
                  <a:srgbClr val="002060"/>
                </a:solidFill>
                <a:latin typeface="Calibri"/>
                <a:ea typeface="+mj-ea"/>
                <a:cs typeface="+mj-cs"/>
              </a:rPr>
            </a:br>
            <a:r>
              <a:rPr lang="en-US" altLang="en-US" sz="3200" dirty="0" smtClean="0">
                <a:solidFill>
                  <a:srgbClr val="002060"/>
                </a:solidFill>
                <a:latin typeface="Calibri"/>
                <a:ea typeface="+mj-ea"/>
                <a:cs typeface="+mj-cs"/>
              </a:rPr>
              <a:t>Identify the slope and y-intercept.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525959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Assignment</a:t>
            </a:r>
            <a:endParaRPr lang="en-U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2514600"/>
            <a:ext cx="5562600" cy="4114800"/>
          </a:xfrm>
        </p:spPr>
        <p:txBody>
          <a:bodyPr>
            <a:noAutofit/>
          </a:bodyPr>
          <a:lstStyle/>
          <a:p>
            <a:pPr marL="609600" indent="-609600" eaLnBrk="1" hangingPunct="1">
              <a:buClr>
                <a:srgbClr val="C00000"/>
              </a:buClr>
              <a:buFontTx/>
              <a:buAutoNum type="arabicParenR"/>
            </a:pPr>
            <a:r>
              <a:rPr lang="en-US" altLang="en-US" sz="3600" b="1" dirty="0" smtClean="0">
                <a:latin typeface="Arial" pitchFamily="34" charset="0"/>
                <a:cs typeface="Arial" pitchFamily="34" charset="0"/>
              </a:rPr>
              <a:t>(-1, -6) and (2, 6)</a:t>
            </a:r>
          </a:p>
          <a:p>
            <a:pPr marL="609600" indent="-609600" eaLnBrk="1" hangingPunct="1">
              <a:buClr>
                <a:srgbClr val="C00000"/>
              </a:buClr>
              <a:buFontTx/>
              <a:buAutoNum type="arabicParenR"/>
            </a:pPr>
            <a:r>
              <a:rPr lang="en-US" altLang="en-US" sz="3600" b="1" dirty="0" smtClean="0">
                <a:latin typeface="Arial" pitchFamily="34" charset="0"/>
                <a:cs typeface="Arial" pitchFamily="34" charset="0"/>
              </a:rPr>
              <a:t>(0, 5) and (3, 1)</a:t>
            </a:r>
          </a:p>
          <a:p>
            <a:pPr marL="609600" indent="-609600" eaLnBrk="1" hangingPunct="1">
              <a:buClr>
                <a:srgbClr val="C00000"/>
              </a:buClr>
              <a:buFontTx/>
              <a:buAutoNum type="arabicParenR"/>
            </a:pPr>
            <a:r>
              <a:rPr lang="en-US" altLang="en-US" sz="3600" b="1" dirty="0" smtClean="0">
                <a:latin typeface="Arial" pitchFamily="34" charset="0"/>
                <a:cs typeface="Arial" pitchFamily="34" charset="0"/>
              </a:rPr>
              <a:t>(3, 5) and (6, 6)</a:t>
            </a:r>
          </a:p>
          <a:p>
            <a:pPr marL="609600" indent="-609600" eaLnBrk="1" hangingPunct="1">
              <a:buClr>
                <a:srgbClr val="C00000"/>
              </a:buClr>
              <a:buFontTx/>
              <a:buAutoNum type="arabicParenR"/>
            </a:pPr>
            <a:r>
              <a:rPr lang="en-US" altLang="en-US" sz="3600" b="1" dirty="0" smtClean="0">
                <a:latin typeface="Arial" pitchFamily="34" charset="0"/>
                <a:cs typeface="Arial" pitchFamily="34" charset="0"/>
              </a:rPr>
              <a:t>(0, -7) and (4, 25)</a:t>
            </a:r>
          </a:p>
          <a:p>
            <a:pPr marL="609600" indent="-609600" eaLnBrk="1" hangingPunct="1">
              <a:buClr>
                <a:srgbClr val="C00000"/>
              </a:buClr>
              <a:buFontTx/>
              <a:buAutoNum type="arabicParenR"/>
            </a:pPr>
            <a:r>
              <a:rPr lang="en-US" altLang="en-US" sz="3600" b="1" dirty="0" smtClean="0">
                <a:latin typeface="Arial" pitchFamily="34" charset="0"/>
                <a:cs typeface="Arial" pitchFamily="34" charset="0"/>
              </a:rPr>
              <a:t>(-1, 1) and (3, -3)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371600"/>
            <a:ext cx="8610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altLang="en-US" sz="3200" dirty="0" smtClean="0">
                <a:solidFill>
                  <a:srgbClr val="002060"/>
                </a:solidFill>
                <a:latin typeface="Calibri"/>
                <a:ea typeface="+mj-ea"/>
                <a:cs typeface="+mj-cs"/>
              </a:rPr>
              <a:t>Write the equation of the line in </a:t>
            </a:r>
            <a:r>
              <a:rPr lang="en-US" altLang="en-US" sz="3200" i="1" u="sng" dirty="0" smtClean="0">
                <a:solidFill>
                  <a:srgbClr val="002060"/>
                </a:solidFill>
                <a:latin typeface="Calibri"/>
                <a:ea typeface="+mj-ea"/>
                <a:cs typeface="+mj-cs"/>
              </a:rPr>
              <a:t>slope-intercept</a:t>
            </a:r>
            <a:r>
              <a:rPr lang="en-US" altLang="en-US" sz="3200" dirty="0" smtClean="0">
                <a:solidFill>
                  <a:srgbClr val="002060"/>
                </a:solidFill>
                <a:latin typeface="Calibri"/>
                <a:ea typeface="+mj-ea"/>
                <a:cs typeface="+mj-cs"/>
              </a:rPr>
              <a:t>  form that passes through each pair of points.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525959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Assignment</a:t>
            </a:r>
            <a:endParaRPr lang="en-U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1492</TotalTime>
  <Words>689</Words>
  <Application>Microsoft Office PowerPoint</Application>
  <PresentationFormat>On-screen Show (4:3)</PresentationFormat>
  <Paragraphs>118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Flow</vt:lpstr>
      <vt:lpstr>Equation</vt:lpstr>
      <vt:lpstr>Slide 1</vt:lpstr>
      <vt:lpstr>Today’s Objectives</vt:lpstr>
      <vt:lpstr>Knowledge Test</vt:lpstr>
      <vt:lpstr>What is a slope of a line?</vt:lpstr>
      <vt:lpstr>SLOPE</vt:lpstr>
      <vt:lpstr>Slide 6</vt:lpstr>
      <vt:lpstr>Remember, linear equations have constant slope.  For a line on the coordinate plane, slope is the following ratio.  This ratio is often referred to as “rise over run”.</vt:lpstr>
      <vt:lpstr>Slide 8</vt:lpstr>
      <vt:lpstr>Slide 9</vt:lpstr>
      <vt:lpstr>Slopes:  positive, negative, no slope (zero), undefined.</vt:lpstr>
      <vt:lpstr>Finding slope (rate of change) using a graph and two points.</vt:lpstr>
      <vt:lpstr>X AND Y INTERCEPTS</vt:lpstr>
      <vt:lpstr>Slide 13</vt:lpstr>
      <vt:lpstr>Slide 14</vt:lpstr>
      <vt:lpstr>Slide 15</vt:lpstr>
      <vt:lpstr> Find the Equation of a Line Given the Graph</vt:lpstr>
      <vt:lpstr>Example 1</vt:lpstr>
      <vt:lpstr>Example 2</vt:lpstr>
      <vt:lpstr>Example 3</vt:lpstr>
      <vt:lpstr>FORMULA FOR FINDING SLOPE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439</cp:revision>
  <dcterms:created xsi:type="dcterms:W3CDTF">2014-04-26T07:09:13Z</dcterms:created>
  <dcterms:modified xsi:type="dcterms:W3CDTF">2014-06-15T05:43:44Z</dcterms:modified>
</cp:coreProperties>
</file>