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6"/>
  </p:notesMasterIdLst>
  <p:sldIdLst>
    <p:sldId id="256" r:id="rId2"/>
    <p:sldId id="311" r:id="rId3"/>
    <p:sldId id="392" r:id="rId4"/>
    <p:sldId id="393" r:id="rId5"/>
    <p:sldId id="391" r:id="rId6"/>
    <p:sldId id="394" r:id="rId7"/>
    <p:sldId id="395" r:id="rId8"/>
    <p:sldId id="398" r:id="rId9"/>
    <p:sldId id="408" r:id="rId10"/>
    <p:sldId id="409" r:id="rId11"/>
    <p:sldId id="387" r:id="rId12"/>
    <p:sldId id="396" r:id="rId13"/>
    <p:sldId id="402" r:id="rId14"/>
    <p:sldId id="403" r:id="rId15"/>
    <p:sldId id="397" r:id="rId16"/>
    <p:sldId id="399" r:id="rId17"/>
    <p:sldId id="400" r:id="rId18"/>
    <p:sldId id="404" r:id="rId19"/>
    <p:sldId id="405" r:id="rId20"/>
    <p:sldId id="406" r:id="rId21"/>
    <p:sldId id="407" r:id="rId22"/>
    <p:sldId id="401" r:id="rId23"/>
    <p:sldId id="410" r:id="rId24"/>
    <p:sldId id="30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60066"/>
    <a:srgbClr val="C52211"/>
    <a:srgbClr val="FF6600"/>
    <a:srgbClr val="CC99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4624" autoAdjust="0"/>
  </p:normalViewPr>
  <p:slideViewPr>
    <p:cSldViewPr>
      <p:cViewPr>
        <p:scale>
          <a:sx n="66" d="100"/>
          <a:sy n="66" d="100"/>
        </p:scale>
        <p:origin x="-142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BFF807-31BB-4164-ADDF-D7D156DEA52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2C499F-276F-4965-8EF3-F224D0293B1A}">
      <dgm:prSet/>
      <dgm:spPr/>
      <dgm:t>
        <a:bodyPr/>
        <a:lstStyle/>
        <a:p>
          <a:pPr rtl="0"/>
          <a:r>
            <a:rPr lang="en-US" b="1" dirty="0" smtClean="0"/>
            <a:t>Students and Teachers will be able to</a:t>
          </a:r>
          <a:endParaRPr lang="en-US" b="1" dirty="0"/>
        </a:p>
      </dgm:t>
    </dgm:pt>
    <dgm:pt modelId="{B22FF75B-5D9C-45A7-A33F-F63F6E692C91}" type="parTrans" cxnId="{90684F76-AB76-40E2-AF30-BA977032FECD}">
      <dgm:prSet/>
      <dgm:spPr/>
      <dgm:t>
        <a:bodyPr/>
        <a:lstStyle/>
        <a:p>
          <a:endParaRPr lang="en-US"/>
        </a:p>
      </dgm:t>
    </dgm:pt>
    <dgm:pt modelId="{57ABDD0C-8CF3-4476-A33A-81A8547629C0}" type="sibTrans" cxnId="{90684F76-AB76-40E2-AF30-BA977032FECD}">
      <dgm:prSet/>
      <dgm:spPr/>
      <dgm:t>
        <a:bodyPr/>
        <a:lstStyle/>
        <a:p>
          <a:endParaRPr lang="en-US"/>
        </a:p>
      </dgm:t>
    </dgm:pt>
    <dgm:pt modelId="{00A0DCCC-8829-4951-A4A5-9EAE996C77A9}">
      <dgm:prSet/>
      <dgm:spPr/>
      <dgm:t>
        <a:bodyPr/>
        <a:lstStyle/>
        <a:p>
          <a:pPr rtl="0"/>
          <a:r>
            <a:rPr lang="en-US" dirty="0" smtClean="0">
              <a:latin typeface="Comic Sans MS" pitchFamily="1" charset="0"/>
            </a:rPr>
            <a:t>To understand the Linear Equations.</a:t>
          </a:r>
          <a:endParaRPr lang="en-US" dirty="0"/>
        </a:p>
      </dgm:t>
    </dgm:pt>
    <dgm:pt modelId="{48F4FC22-758D-4C54-8191-4271584B3D33}" type="parTrans" cxnId="{234C8057-548C-4C1F-974B-129E0A35B0FC}">
      <dgm:prSet/>
      <dgm:spPr/>
      <dgm:t>
        <a:bodyPr/>
        <a:lstStyle/>
        <a:p>
          <a:endParaRPr lang="en-US"/>
        </a:p>
      </dgm:t>
    </dgm:pt>
    <dgm:pt modelId="{7B71747A-EF64-4AD5-A762-EEE7714A580C}" type="sibTrans" cxnId="{234C8057-548C-4C1F-974B-129E0A35B0FC}">
      <dgm:prSet/>
      <dgm:spPr/>
      <dgm:t>
        <a:bodyPr/>
        <a:lstStyle/>
        <a:p>
          <a:endParaRPr lang="en-US"/>
        </a:p>
      </dgm:t>
    </dgm:pt>
    <dgm:pt modelId="{2F7F6062-BE09-4FE7-9E88-3F262DD07B73}">
      <dgm:prSet/>
      <dgm:spPr/>
      <dgm:t>
        <a:bodyPr/>
        <a:lstStyle/>
        <a:p>
          <a:pPr rtl="0"/>
          <a:r>
            <a:rPr lang="en-US" dirty="0" smtClean="0">
              <a:latin typeface="Comic Sans MS" pitchFamily="1" charset="0"/>
            </a:rPr>
            <a:t>To plot Linear Equations on the Cartesian Coordinate System.</a:t>
          </a:r>
          <a:endParaRPr lang="en-US" dirty="0"/>
        </a:p>
      </dgm:t>
    </dgm:pt>
    <dgm:pt modelId="{2906ECAA-8C02-4B76-B408-78851C1104B8}" type="parTrans" cxnId="{C3CD0B03-AA95-47E2-9CA8-82566E728FFD}">
      <dgm:prSet/>
      <dgm:spPr/>
      <dgm:t>
        <a:bodyPr/>
        <a:lstStyle/>
        <a:p>
          <a:endParaRPr lang="en-US"/>
        </a:p>
      </dgm:t>
    </dgm:pt>
    <dgm:pt modelId="{79AF491F-8FFA-40BF-81A1-4B76E848E0C5}" type="sibTrans" cxnId="{C3CD0B03-AA95-47E2-9CA8-82566E728FFD}">
      <dgm:prSet/>
      <dgm:spPr/>
      <dgm:t>
        <a:bodyPr/>
        <a:lstStyle/>
        <a:p>
          <a:endParaRPr lang="en-US"/>
        </a:p>
      </dgm:t>
    </dgm:pt>
    <dgm:pt modelId="{CE88F851-28CD-4A09-A2C4-C0B1ACBB73D1}" type="pres">
      <dgm:prSet presAssocID="{87BFF807-31BB-4164-ADDF-D7D156DEA52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A9ACCE-90C4-4D54-AF83-18C4A1D57ACF}" type="pres">
      <dgm:prSet presAssocID="{1E2C499F-276F-4965-8EF3-F224D0293B1A}" presName="linNode" presStyleCnt="0"/>
      <dgm:spPr/>
      <dgm:t>
        <a:bodyPr/>
        <a:lstStyle/>
        <a:p>
          <a:endParaRPr lang="en-US"/>
        </a:p>
      </dgm:t>
    </dgm:pt>
    <dgm:pt modelId="{93933E0D-15E0-4B8F-9ADE-6A02380DF805}" type="pres">
      <dgm:prSet presAssocID="{1E2C499F-276F-4965-8EF3-F224D0293B1A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5EDCF-D356-4B6A-9D2E-B578239DCE61}" type="pres">
      <dgm:prSet presAssocID="{1E2C499F-276F-4965-8EF3-F224D0293B1A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9C6845-CAA0-4B07-A4D8-3EC0B1CB53DD}" type="presOf" srcId="{87BFF807-31BB-4164-ADDF-D7D156DEA52E}" destId="{CE88F851-28CD-4A09-A2C4-C0B1ACBB73D1}" srcOrd="0" destOrd="0" presId="urn:microsoft.com/office/officeart/2005/8/layout/vList5"/>
    <dgm:cxn modelId="{B2234D7D-1374-438A-BD72-F1E0C0B44AAE}" type="presOf" srcId="{1E2C499F-276F-4965-8EF3-F224D0293B1A}" destId="{93933E0D-15E0-4B8F-9ADE-6A02380DF805}" srcOrd="0" destOrd="0" presId="urn:microsoft.com/office/officeart/2005/8/layout/vList5"/>
    <dgm:cxn modelId="{90684F76-AB76-40E2-AF30-BA977032FECD}" srcId="{87BFF807-31BB-4164-ADDF-D7D156DEA52E}" destId="{1E2C499F-276F-4965-8EF3-F224D0293B1A}" srcOrd="0" destOrd="0" parTransId="{B22FF75B-5D9C-45A7-A33F-F63F6E692C91}" sibTransId="{57ABDD0C-8CF3-4476-A33A-81A8547629C0}"/>
    <dgm:cxn modelId="{484E7120-23CB-4C31-A07D-3B63D0B653F5}" type="presOf" srcId="{00A0DCCC-8829-4951-A4A5-9EAE996C77A9}" destId="{5385EDCF-D356-4B6A-9D2E-B578239DCE61}" srcOrd="0" destOrd="0" presId="urn:microsoft.com/office/officeart/2005/8/layout/vList5"/>
    <dgm:cxn modelId="{234C8057-548C-4C1F-974B-129E0A35B0FC}" srcId="{1E2C499F-276F-4965-8EF3-F224D0293B1A}" destId="{00A0DCCC-8829-4951-A4A5-9EAE996C77A9}" srcOrd="0" destOrd="0" parTransId="{48F4FC22-758D-4C54-8191-4271584B3D33}" sibTransId="{7B71747A-EF64-4AD5-A762-EEE7714A580C}"/>
    <dgm:cxn modelId="{7894163F-FDAD-4FB1-968D-D990CA4539AA}" type="presOf" srcId="{2F7F6062-BE09-4FE7-9E88-3F262DD07B73}" destId="{5385EDCF-D356-4B6A-9D2E-B578239DCE61}" srcOrd="0" destOrd="1" presId="urn:microsoft.com/office/officeart/2005/8/layout/vList5"/>
    <dgm:cxn modelId="{C3CD0B03-AA95-47E2-9CA8-82566E728FFD}" srcId="{1E2C499F-276F-4965-8EF3-F224D0293B1A}" destId="{2F7F6062-BE09-4FE7-9E88-3F262DD07B73}" srcOrd="1" destOrd="0" parTransId="{2906ECAA-8C02-4B76-B408-78851C1104B8}" sibTransId="{79AF491F-8FFA-40BF-81A1-4B76E848E0C5}"/>
    <dgm:cxn modelId="{840F87A4-1BF2-4377-AAF4-D87BFEC27556}" type="presParOf" srcId="{CE88F851-28CD-4A09-A2C4-C0B1ACBB73D1}" destId="{D5A9ACCE-90C4-4D54-AF83-18C4A1D57ACF}" srcOrd="0" destOrd="0" presId="urn:microsoft.com/office/officeart/2005/8/layout/vList5"/>
    <dgm:cxn modelId="{F2355164-12DC-4236-B97A-FFC6C7254ACE}" type="presParOf" srcId="{D5A9ACCE-90C4-4D54-AF83-18C4A1D57ACF}" destId="{93933E0D-15E0-4B8F-9ADE-6A02380DF805}" srcOrd="0" destOrd="0" presId="urn:microsoft.com/office/officeart/2005/8/layout/vList5"/>
    <dgm:cxn modelId="{D0B20022-B112-4ABD-9F99-4723ACF5AA0A}" type="presParOf" srcId="{D5A9ACCE-90C4-4D54-AF83-18C4A1D57ACF}" destId="{5385EDCF-D356-4B6A-9D2E-B578239DCE6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385EDCF-D356-4B6A-9D2E-B578239DCE61}">
      <dsp:nvSpPr>
        <dsp:cNvPr id="0" name=""/>
        <dsp:cNvSpPr/>
      </dsp:nvSpPr>
      <dsp:spPr>
        <a:xfrm rot="5400000">
          <a:off x="3813048" y="-202692"/>
          <a:ext cx="4084320" cy="55107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285750" lvl="1" indent="-285750" algn="l" defTabSz="1600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600" kern="1200" dirty="0" smtClean="0">
              <a:latin typeface="Comic Sans MS" pitchFamily="1" charset="0"/>
            </a:rPr>
            <a:t>To understand the Linear Equations.</a:t>
          </a:r>
          <a:endParaRPr lang="en-US" sz="3600" kern="1200" dirty="0"/>
        </a:p>
        <a:p>
          <a:pPr marL="285750" lvl="1" indent="-285750" algn="l" defTabSz="1600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600" kern="1200" dirty="0" smtClean="0">
              <a:latin typeface="Comic Sans MS" pitchFamily="1" charset="0"/>
            </a:rPr>
            <a:t>To plot Linear Equations on the Cartesian Coordinate System.</a:t>
          </a:r>
          <a:endParaRPr lang="en-US" sz="3600" kern="1200" dirty="0"/>
        </a:p>
      </dsp:txBody>
      <dsp:txXfrm rot="5400000">
        <a:off x="3813048" y="-202692"/>
        <a:ext cx="4084320" cy="5510784"/>
      </dsp:txXfrm>
    </dsp:sp>
    <dsp:sp modelId="{93933E0D-15E0-4B8F-9ADE-6A02380DF805}">
      <dsp:nvSpPr>
        <dsp:cNvPr id="0" name=""/>
        <dsp:cNvSpPr/>
      </dsp:nvSpPr>
      <dsp:spPr>
        <a:xfrm>
          <a:off x="0" y="0"/>
          <a:ext cx="3099816" cy="5105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dirty="0" smtClean="0"/>
            <a:t>Students and Teachers will be able to</a:t>
          </a:r>
          <a:endParaRPr lang="en-US" sz="4600" b="1" kern="1200" dirty="0"/>
        </a:p>
      </dsp:txBody>
      <dsp:txXfrm>
        <a:off x="0" y="0"/>
        <a:ext cx="3099816" cy="5105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34E14-B38B-4521-B076-266EC457C750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494C-64FC-49A7-B215-F1A4ECAC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8EE890-5FE2-497B-946D-6A5BD4663CCB}" type="slidenum">
              <a:rPr lang="en-US"/>
              <a:pPr/>
              <a:t>9</a:t>
            </a:fld>
            <a:endParaRPr lang="en-US"/>
          </a:p>
        </p:txBody>
      </p:sp>
      <p:sp>
        <p:nvSpPr>
          <p:cNvPr id="2560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604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951B0D-8A06-47AD-9A67-386BE3E081CB}" type="slidenum">
              <a:rPr lang="en-US"/>
              <a:pPr/>
              <a:t>10</a:t>
            </a:fld>
            <a:endParaRPr 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Spring 2007</a:t>
            </a:r>
            <a:endParaRPr lang="en-US">
              <a:latin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Mrs. Bubello</a:t>
            </a:r>
            <a:endParaRPr lang="en-US">
              <a:latin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76A8F14-07DE-446F-A5BF-6F4FFF7545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6/15/2014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</p:sldLayoutIdLst>
  <p:transition spd="slow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0" y="1219200"/>
            <a:ext cx="9144000" cy="111556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General Mathematics</a:t>
            </a:r>
            <a:endParaRPr kumimoji="0" lang="en-US" sz="60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28600" y="2209800"/>
            <a:ext cx="8686800" cy="4572000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ADE 101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Unit 2</a:t>
            </a:r>
            <a:endParaRPr kumimoji="0" lang="en-US" sz="4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Aharoni" pitchFamily="2" charset="-79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LECTURE No. </a:t>
            </a:r>
            <a:r>
              <a:rPr kumimoji="0" lang="en-US" sz="4000" b="1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12</a:t>
            </a:r>
            <a:endParaRPr kumimoji="0" lang="en-US" sz="3200" b="1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206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800" b="1" i="0" u="none" strike="noStrike" kern="10" cap="none" spc="0" normalizeH="0" noProof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Liner Equations 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800" b="1" i="0" u="none" strike="noStrike" kern="10" cap="none" spc="0" normalizeH="0" noProof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and 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800" b="1" i="0" u="none" strike="noStrike" kern="10" cap="none" spc="0" normalizeH="0" noProof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Graph of Liner Equations</a:t>
            </a:r>
            <a:endParaRPr kumimoji="0" 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Aharoni" pitchFamily="2" charset="-79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Today’s Objectives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28600" y="1447800"/>
          <a:ext cx="8610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 txBox="1">
            <a:spLocks/>
          </p:cNvSpPr>
          <p:nvPr/>
        </p:nvSpPr>
        <p:spPr>
          <a:xfrm>
            <a:off x="0" y="457200"/>
            <a:ext cx="9144000" cy="9144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5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+mj-cs"/>
              </a:rPr>
              <a:t>Knowledge Test</a:t>
            </a:r>
            <a:endParaRPr lang="en-US" sz="5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  <a:ea typeface="+mj-ea"/>
              <a:cs typeface="+mj-cs"/>
            </a:endParaRP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457200" y="1524000"/>
            <a:ext cx="8001000" cy="4648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7663" marR="0" lvl="0" indent="-3476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95000"/>
              <a:buFont typeface="Wingdings" pitchFamily="2" charset="2"/>
              <a:buChar char="v"/>
              <a:tabLst/>
              <a:defRPr/>
            </a:pP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Draw the graph of </a:t>
            </a:r>
            <a:r>
              <a:rPr lang="en-US" sz="2500" b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the equation x+2=y </a:t>
            </a:r>
            <a:endParaRPr kumimoji="0" lang="en-US" sz="25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6" descr="graph101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6024" t="6024" r="7082" b="7229"/>
          <a:stretch>
            <a:fillRect/>
          </a:stretch>
        </p:blipFill>
        <p:spPr>
          <a:xfrm>
            <a:off x="-10584" y="609600"/>
            <a:ext cx="6258984" cy="6248400"/>
          </a:xfr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81000"/>
            <a:ext cx="76200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What is a Linear Equation?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24000"/>
            <a:ext cx="8077200" cy="4648200"/>
          </a:xfrm>
        </p:spPr>
        <p:txBody>
          <a:bodyPr>
            <a:normAutofit/>
          </a:bodyPr>
          <a:lstStyle/>
          <a:p>
            <a:pPr marL="347663" indent="-347663" eaLnBrk="1" hangingPunct="1"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3600" dirty="0" smtClean="0"/>
              <a:t>A linear equation is an equation whose graph forms a straight line.</a:t>
            </a:r>
          </a:p>
          <a:p>
            <a:pPr marL="347663" indent="-347663" eaLnBrk="1" hangingPunct="1"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3600" dirty="0" smtClean="0"/>
              <a:t>Linear equations are usually shown on a coordinate plane</a:t>
            </a:r>
          </a:p>
          <a:p>
            <a:pPr marL="347663" indent="-347663" eaLnBrk="1" hangingPunct="1"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3600" dirty="0" smtClean="0"/>
              <a:t>Real life situations of linear equations include the stock market as well as the payments of a car.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US" sz="1400" b="0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275458" name="AutoShape 1026"/>
          <p:cNvSpPr>
            <a:spLocks noChangeArrowheads="1"/>
          </p:cNvSpPr>
          <p:nvPr/>
        </p:nvSpPr>
        <p:spPr bwMode="auto">
          <a:xfrm>
            <a:off x="6527800" y="5448300"/>
            <a:ext cx="196850" cy="222250"/>
          </a:xfrm>
          <a:prstGeom prst="roundRect">
            <a:avLst>
              <a:gd name="adj" fmla="val 16667"/>
            </a:avLst>
          </a:prstGeom>
          <a:solidFill>
            <a:srgbClr val="99CCFF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grpSp>
        <p:nvGrpSpPr>
          <p:cNvPr id="2" name="Group 1027"/>
          <p:cNvGrpSpPr>
            <a:grpSpLocks/>
          </p:cNvGrpSpPr>
          <p:nvPr/>
        </p:nvGrpSpPr>
        <p:grpSpPr bwMode="auto">
          <a:xfrm>
            <a:off x="3835400" y="5175250"/>
            <a:ext cx="863600" cy="279400"/>
            <a:chOff x="2288" y="3260"/>
            <a:chExt cx="544" cy="176"/>
          </a:xfrm>
        </p:grpSpPr>
        <p:sp>
          <p:nvSpPr>
            <p:cNvPr id="1052" name="AutoShape 1028"/>
            <p:cNvSpPr>
              <a:spLocks noChangeArrowheads="1"/>
            </p:cNvSpPr>
            <p:nvPr/>
          </p:nvSpPr>
          <p:spPr bwMode="auto">
            <a:xfrm>
              <a:off x="2288" y="3296"/>
              <a:ext cx="124" cy="140"/>
            </a:xfrm>
            <a:prstGeom prst="roundRect">
              <a:avLst>
                <a:gd name="adj" fmla="val 16667"/>
              </a:avLst>
            </a:prstGeom>
            <a:solidFill>
              <a:srgbClr val="99CCFF">
                <a:alpha val="50195"/>
              </a:srgbClr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053" name="AutoShape 1029"/>
            <p:cNvSpPr>
              <a:spLocks noChangeArrowheads="1"/>
            </p:cNvSpPr>
            <p:nvPr/>
          </p:nvSpPr>
          <p:spPr bwMode="auto">
            <a:xfrm>
              <a:off x="2744" y="3260"/>
              <a:ext cx="88" cy="116"/>
            </a:xfrm>
            <a:prstGeom prst="roundRect">
              <a:avLst>
                <a:gd name="adj" fmla="val 16667"/>
              </a:avLst>
            </a:prstGeom>
            <a:solidFill>
              <a:srgbClr val="99CCFF">
                <a:alpha val="50195"/>
              </a:srgbClr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" name="Group 1030"/>
          <p:cNvGrpSpPr>
            <a:grpSpLocks/>
          </p:cNvGrpSpPr>
          <p:nvPr/>
        </p:nvGrpSpPr>
        <p:grpSpPr bwMode="auto">
          <a:xfrm>
            <a:off x="1212850" y="5219700"/>
            <a:ext cx="806450" cy="260350"/>
            <a:chOff x="636" y="3288"/>
            <a:chExt cx="508" cy="164"/>
          </a:xfrm>
        </p:grpSpPr>
        <p:sp>
          <p:nvSpPr>
            <p:cNvPr id="1050" name="AutoShape 1031"/>
            <p:cNvSpPr>
              <a:spLocks noChangeArrowheads="1"/>
            </p:cNvSpPr>
            <p:nvPr/>
          </p:nvSpPr>
          <p:spPr bwMode="auto">
            <a:xfrm>
              <a:off x="636" y="3288"/>
              <a:ext cx="124" cy="140"/>
            </a:xfrm>
            <a:prstGeom prst="roundRect">
              <a:avLst>
                <a:gd name="adj" fmla="val 16667"/>
              </a:avLst>
            </a:prstGeom>
            <a:solidFill>
              <a:srgbClr val="99CCFF">
                <a:alpha val="50195"/>
              </a:srgbClr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051" name="AutoShape 1032"/>
            <p:cNvSpPr>
              <a:spLocks noChangeArrowheads="1"/>
            </p:cNvSpPr>
            <p:nvPr/>
          </p:nvSpPr>
          <p:spPr bwMode="auto">
            <a:xfrm>
              <a:off x="1020" y="3300"/>
              <a:ext cx="124" cy="152"/>
            </a:xfrm>
            <a:prstGeom prst="roundRect">
              <a:avLst>
                <a:gd name="adj" fmla="val 16667"/>
              </a:avLst>
            </a:prstGeom>
            <a:solidFill>
              <a:srgbClr val="99CCFF">
                <a:alpha val="50195"/>
              </a:srgbClr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034" name="Text Box 1033"/>
          <p:cNvSpPr txBox="1">
            <a:spLocks noChangeArrowheads="1"/>
          </p:cNvSpPr>
          <p:nvPr/>
        </p:nvSpPr>
        <p:spPr bwMode="auto">
          <a:xfrm>
            <a:off x="889000" y="477838"/>
            <a:ext cx="7675563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/>
              <a:t>A </a:t>
            </a:r>
            <a:r>
              <a:rPr lang="en-CA" b="1"/>
              <a:t>linear equation in one variable</a:t>
            </a:r>
            <a:r>
              <a:rPr lang="en-CA"/>
              <a:t> is an equation which can be written in the form:</a:t>
            </a:r>
          </a:p>
        </p:txBody>
      </p:sp>
      <p:sp>
        <p:nvSpPr>
          <p:cNvPr id="1035" name="Text Box 1034"/>
          <p:cNvSpPr txBox="1">
            <a:spLocks noChangeArrowheads="1"/>
          </p:cNvSpPr>
          <p:nvPr/>
        </p:nvSpPr>
        <p:spPr bwMode="auto">
          <a:xfrm>
            <a:off x="3632200" y="1176338"/>
            <a:ext cx="1757363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i="1">
                <a:solidFill>
                  <a:srgbClr val="FF0000"/>
                </a:solidFill>
              </a:rPr>
              <a:t>a</a:t>
            </a:r>
            <a:r>
              <a:rPr lang="en-CA" i="1"/>
              <a:t>x</a:t>
            </a:r>
            <a:r>
              <a:rPr lang="en-CA"/>
              <a:t> + </a:t>
            </a:r>
            <a:r>
              <a:rPr lang="en-CA" i="1">
                <a:solidFill>
                  <a:srgbClr val="008080"/>
                </a:solidFill>
              </a:rPr>
              <a:t>b</a:t>
            </a:r>
            <a:r>
              <a:rPr lang="en-CA"/>
              <a:t> = </a:t>
            </a:r>
            <a:r>
              <a:rPr lang="en-CA" i="1">
                <a:solidFill>
                  <a:srgbClr val="0099FF"/>
                </a:solidFill>
              </a:rPr>
              <a:t>c</a:t>
            </a:r>
            <a:r>
              <a:rPr lang="en-CA"/>
              <a:t> </a:t>
            </a:r>
          </a:p>
        </p:txBody>
      </p:sp>
      <p:sp>
        <p:nvSpPr>
          <p:cNvPr id="1036" name="Text Box 1035"/>
          <p:cNvSpPr txBox="1">
            <a:spLocks noChangeArrowheads="1"/>
          </p:cNvSpPr>
          <p:nvPr/>
        </p:nvSpPr>
        <p:spPr bwMode="auto">
          <a:xfrm>
            <a:off x="889000" y="1582738"/>
            <a:ext cx="62611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/>
              <a:t>for </a:t>
            </a:r>
            <a:r>
              <a:rPr lang="en-CA" i="1"/>
              <a:t>a</a:t>
            </a:r>
            <a:r>
              <a:rPr lang="en-CA"/>
              <a:t>, </a:t>
            </a:r>
            <a:r>
              <a:rPr lang="en-CA" i="1"/>
              <a:t>b</a:t>
            </a:r>
            <a:r>
              <a:rPr lang="en-CA"/>
              <a:t>, and </a:t>
            </a:r>
            <a:r>
              <a:rPr lang="en-CA" i="1"/>
              <a:t>c</a:t>
            </a:r>
            <a:r>
              <a:rPr lang="en-CA"/>
              <a:t> real numbers with</a:t>
            </a:r>
            <a:r>
              <a:rPr lang="en-CA" i="1"/>
              <a:t> a</a:t>
            </a:r>
            <a:r>
              <a:rPr lang="en-CA"/>
              <a:t> </a:t>
            </a:r>
            <a:r>
              <a:rPr lang="en-CA">
                <a:sym typeface="Symbol" pitchFamily="18" charset="2"/>
              </a:rPr>
              <a:t></a:t>
            </a:r>
            <a:r>
              <a:rPr lang="en-CA"/>
              <a:t> 0.</a:t>
            </a:r>
          </a:p>
        </p:txBody>
      </p:sp>
      <p:sp>
        <p:nvSpPr>
          <p:cNvPr id="275468" name="Rectangle 1036"/>
          <p:cNvSpPr>
            <a:spLocks noChangeArrowheads="1"/>
          </p:cNvSpPr>
          <p:nvPr/>
        </p:nvSpPr>
        <p:spPr bwMode="auto">
          <a:xfrm>
            <a:off x="889000" y="2232025"/>
            <a:ext cx="547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CA"/>
              <a:t>Linear equations in one variable</a:t>
            </a:r>
            <a:r>
              <a:rPr lang="en-US"/>
              <a:t>:</a:t>
            </a:r>
            <a:endParaRPr lang="en-CA"/>
          </a:p>
        </p:txBody>
      </p:sp>
      <p:sp>
        <p:nvSpPr>
          <p:cNvPr id="275469" name="Rectangle 1037"/>
          <p:cNvSpPr>
            <a:spLocks noChangeArrowheads="1"/>
          </p:cNvSpPr>
          <p:nvPr/>
        </p:nvSpPr>
        <p:spPr bwMode="auto">
          <a:xfrm>
            <a:off x="1917700" y="2651125"/>
            <a:ext cx="191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CA">
                <a:solidFill>
                  <a:srgbClr val="FF0000"/>
                </a:solidFill>
              </a:rPr>
              <a:t>2</a:t>
            </a:r>
            <a:r>
              <a:rPr lang="en-CA" i="1"/>
              <a:t>x</a:t>
            </a:r>
            <a:r>
              <a:rPr lang="en-CA"/>
              <a:t> + </a:t>
            </a:r>
            <a:r>
              <a:rPr lang="en-CA">
                <a:solidFill>
                  <a:srgbClr val="008080"/>
                </a:solidFill>
              </a:rPr>
              <a:t>3</a:t>
            </a:r>
            <a:r>
              <a:rPr lang="en-CA"/>
              <a:t> = </a:t>
            </a:r>
            <a:r>
              <a:rPr lang="en-CA">
                <a:solidFill>
                  <a:srgbClr val="0099FF"/>
                </a:solidFill>
              </a:rPr>
              <a:t>11</a:t>
            </a:r>
            <a:r>
              <a:rPr lang="en-CA"/>
              <a:t> </a:t>
            </a:r>
          </a:p>
        </p:txBody>
      </p:sp>
      <p:sp>
        <p:nvSpPr>
          <p:cNvPr id="275470" name="Rectangle 1038"/>
          <p:cNvSpPr>
            <a:spLocks noChangeArrowheads="1"/>
          </p:cNvSpPr>
          <p:nvPr/>
        </p:nvSpPr>
        <p:spPr bwMode="auto">
          <a:xfrm>
            <a:off x="1930400" y="3171825"/>
            <a:ext cx="203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CA"/>
              <a:t>2(</a:t>
            </a:r>
            <a:r>
              <a:rPr lang="en-CA" i="1"/>
              <a:t>x</a:t>
            </a:r>
            <a:r>
              <a:rPr lang="en-CA"/>
              <a:t> </a:t>
            </a:r>
            <a:r>
              <a:rPr lang="en-CA">
                <a:sym typeface="Symbol" pitchFamily="18" charset="2"/>
              </a:rPr>
              <a:t></a:t>
            </a:r>
            <a:r>
              <a:rPr lang="en-CA"/>
              <a:t> 1) = 8	</a:t>
            </a:r>
          </a:p>
        </p:txBody>
      </p:sp>
      <p:sp>
        <p:nvSpPr>
          <p:cNvPr id="275471" name="Rectangle 1039"/>
          <p:cNvSpPr>
            <a:spLocks noChangeArrowheads="1"/>
          </p:cNvSpPr>
          <p:nvPr/>
        </p:nvSpPr>
        <p:spPr bwMode="auto">
          <a:xfrm>
            <a:off x="889000" y="4556125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CA" b="1">
                <a:solidFill>
                  <a:srgbClr val="FF0000"/>
                </a:solidFill>
              </a:rPr>
              <a:t>Not</a:t>
            </a:r>
            <a:r>
              <a:rPr lang="en-CA">
                <a:solidFill>
                  <a:srgbClr val="FF0000"/>
                </a:solidFill>
              </a:rPr>
              <a:t> </a:t>
            </a:r>
            <a:r>
              <a:rPr lang="en-CA"/>
              <a:t>linear equations in one variable</a:t>
            </a:r>
            <a:r>
              <a:rPr lang="en-US"/>
              <a:t>:</a:t>
            </a:r>
            <a:endParaRPr lang="en-CA"/>
          </a:p>
        </p:txBody>
      </p:sp>
      <p:sp>
        <p:nvSpPr>
          <p:cNvPr id="275472" name="Rectangle 1040"/>
          <p:cNvSpPr>
            <a:spLocks noChangeArrowheads="1"/>
          </p:cNvSpPr>
          <p:nvPr/>
        </p:nvSpPr>
        <p:spPr bwMode="auto">
          <a:xfrm>
            <a:off x="990600" y="5067300"/>
            <a:ext cx="1765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CA"/>
              <a:t>2</a:t>
            </a:r>
            <a:r>
              <a:rPr lang="en-CA" i="1"/>
              <a:t>x</a:t>
            </a:r>
            <a:r>
              <a:rPr lang="en-CA"/>
              <a:t> + 3</a:t>
            </a:r>
            <a:r>
              <a:rPr lang="en-CA" i="1"/>
              <a:t>y</a:t>
            </a:r>
            <a:r>
              <a:rPr lang="en-CA"/>
              <a:t> = 11</a:t>
            </a:r>
          </a:p>
        </p:txBody>
      </p:sp>
      <p:sp>
        <p:nvSpPr>
          <p:cNvPr id="275473" name="Rectangle 1041"/>
          <p:cNvSpPr>
            <a:spLocks noChangeArrowheads="1"/>
          </p:cNvSpPr>
          <p:nvPr/>
        </p:nvSpPr>
        <p:spPr bwMode="auto">
          <a:xfrm>
            <a:off x="1016000" y="5667375"/>
            <a:ext cx="1993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>
                <a:solidFill>
                  <a:srgbClr val="0099FF"/>
                </a:solidFill>
              </a:rPr>
              <a:t>T</a:t>
            </a:r>
            <a:r>
              <a:rPr lang="en-CA" sz="2000">
                <a:solidFill>
                  <a:srgbClr val="0099FF"/>
                </a:solidFill>
              </a:rPr>
              <a:t>wo variables</a:t>
            </a:r>
          </a:p>
        </p:txBody>
      </p:sp>
      <p:sp>
        <p:nvSpPr>
          <p:cNvPr id="275474" name="Rectangle 1042"/>
          <p:cNvSpPr>
            <a:spLocks noChangeArrowheads="1"/>
          </p:cNvSpPr>
          <p:nvPr/>
        </p:nvSpPr>
        <p:spPr bwMode="auto">
          <a:xfrm>
            <a:off x="3517900" y="3171825"/>
            <a:ext cx="441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CA">
                <a:solidFill>
                  <a:srgbClr val="008080"/>
                </a:solidFill>
              </a:rPr>
              <a:t>can be rewritten</a:t>
            </a:r>
            <a:r>
              <a:rPr lang="en-CA">
                <a:solidFill>
                  <a:srgbClr val="339966"/>
                </a:solidFill>
              </a:rPr>
              <a:t> </a:t>
            </a:r>
            <a:r>
              <a:rPr lang="en-CA">
                <a:solidFill>
                  <a:srgbClr val="FF0000"/>
                </a:solidFill>
              </a:rPr>
              <a:t>2</a:t>
            </a:r>
            <a:r>
              <a:rPr lang="en-CA" i="1"/>
              <a:t>x</a:t>
            </a:r>
            <a:r>
              <a:rPr lang="en-CA"/>
              <a:t> + (</a:t>
            </a:r>
            <a:r>
              <a:rPr lang="en-CA">
                <a:solidFill>
                  <a:srgbClr val="008080"/>
                </a:solidFill>
                <a:sym typeface="Symbol" pitchFamily="18" charset="2"/>
              </a:rPr>
              <a:t></a:t>
            </a:r>
            <a:r>
              <a:rPr lang="en-CA" sz="1000">
                <a:solidFill>
                  <a:srgbClr val="008080"/>
                </a:solidFill>
              </a:rPr>
              <a:t> </a:t>
            </a:r>
            <a:r>
              <a:rPr lang="en-CA">
                <a:solidFill>
                  <a:srgbClr val="008080"/>
                </a:solidFill>
              </a:rPr>
              <a:t>2</a:t>
            </a:r>
            <a:r>
              <a:rPr lang="en-CA"/>
              <a:t>) = </a:t>
            </a:r>
            <a:r>
              <a:rPr lang="en-CA">
                <a:solidFill>
                  <a:srgbClr val="0099FF"/>
                </a:solidFill>
              </a:rPr>
              <a:t>8</a:t>
            </a:r>
            <a:r>
              <a:rPr lang="en-US"/>
              <a:t>.</a:t>
            </a:r>
            <a:r>
              <a:rPr lang="en-CA"/>
              <a:t> </a:t>
            </a:r>
          </a:p>
        </p:txBody>
      </p:sp>
      <p:sp>
        <p:nvSpPr>
          <p:cNvPr id="275475" name="Rectangle 1043"/>
          <p:cNvSpPr>
            <a:spLocks noChangeArrowheads="1"/>
          </p:cNvSpPr>
          <p:nvPr/>
        </p:nvSpPr>
        <p:spPr bwMode="auto">
          <a:xfrm>
            <a:off x="3810000" y="5667375"/>
            <a:ext cx="1765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CA" sz="2000" i="1">
                <a:solidFill>
                  <a:srgbClr val="0099FF"/>
                </a:solidFill>
              </a:rPr>
              <a:t>x</a:t>
            </a:r>
            <a:r>
              <a:rPr lang="en-CA" sz="2000">
                <a:solidFill>
                  <a:srgbClr val="0099FF"/>
                </a:solidFill>
              </a:rPr>
              <a:t> is squared</a:t>
            </a:r>
            <a:r>
              <a:rPr lang="en-US" sz="2000">
                <a:solidFill>
                  <a:srgbClr val="0099FF"/>
                </a:solidFill>
              </a:rPr>
              <a:t>.</a:t>
            </a:r>
            <a:endParaRPr lang="en-CA" sz="2000">
              <a:solidFill>
                <a:srgbClr val="0099FF"/>
              </a:solidFill>
            </a:endParaRPr>
          </a:p>
        </p:txBody>
      </p:sp>
      <p:sp>
        <p:nvSpPr>
          <p:cNvPr id="275476" name="Rectangle 1044"/>
          <p:cNvSpPr>
            <a:spLocks noChangeArrowheads="1"/>
          </p:cNvSpPr>
          <p:nvPr/>
        </p:nvSpPr>
        <p:spPr bwMode="auto">
          <a:xfrm>
            <a:off x="5930900" y="5667375"/>
            <a:ext cx="3213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>
                <a:solidFill>
                  <a:srgbClr val="0099FF"/>
                </a:solidFill>
              </a:rPr>
              <a:t>V</a:t>
            </a:r>
            <a:r>
              <a:rPr lang="en-CA" sz="2000">
                <a:solidFill>
                  <a:srgbClr val="0099FF"/>
                </a:solidFill>
              </a:rPr>
              <a:t>ariable in the denominator </a:t>
            </a:r>
          </a:p>
        </p:txBody>
      </p:sp>
      <p:sp>
        <p:nvSpPr>
          <p:cNvPr id="275477" name="Rectangle 1045"/>
          <p:cNvSpPr>
            <a:spLocks noChangeArrowheads="1"/>
          </p:cNvSpPr>
          <p:nvPr/>
        </p:nvSpPr>
        <p:spPr bwMode="auto">
          <a:xfrm>
            <a:off x="3670300" y="5067300"/>
            <a:ext cx="2247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CA"/>
              <a:t>(</a:t>
            </a:r>
            <a:r>
              <a:rPr lang="en-CA" i="1"/>
              <a:t>x</a:t>
            </a:r>
            <a:r>
              <a:rPr lang="en-CA"/>
              <a:t> </a:t>
            </a:r>
            <a:r>
              <a:rPr lang="en-CA">
                <a:sym typeface="Symbol" pitchFamily="18" charset="2"/>
              </a:rPr>
              <a:t></a:t>
            </a:r>
            <a:r>
              <a:rPr lang="en-CA"/>
              <a:t> 1)</a:t>
            </a:r>
            <a:r>
              <a:rPr lang="en-CA" baseline="30000"/>
              <a:t>2</a:t>
            </a:r>
            <a:r>
              <a:rPr lang="en-CA"/>
              <a:t> = 8	</a:t>
            </a:r>
          </a:p>
        </p:txBody>
      </p:sp>
      <p:graphicFrame>
        <p:nvGraphicFramePr>
          <p:cNvPr id="275478" name="Object 1046"/>
          <p:cNvGraphicFramePr>
            <a:graphicFrameLocks noChangeAspect="1"/>
          </p:cNvGraphicFramePr>
          <p:nvPr/>
        </p:nvGraphicFramePr>
        <p:xfrm>
          <a:off x="1930400" y="3689350"/>
          <a:ext cx="1868488" cy="827088"/>
        </p:xfrm>
        <a:graphic>
          <a:graphicData uri="http://schemas.openxmlformats.org/presentationml/2006/ole">
            <p:oleObj spid="_x0000_s1026" name="Equation" r:id="rId4" imgW="888840" imgH="393480" progId="Equation.3">
              <p:embed/>
            </p:oleObj>
          </a:graphicData>
        </a:graphic>
      </p:graphicFrame>
      <p:grpSp>
        <p:nvGrpSpPr>
          <p:cNvPr id="4" name="Group 1047"/>
          <p:cNvGrpSpPr>
            <a:grpSpLocks/>
          </p:cNvGrpSpPr>
          <p:nvPr/>
        </p:nvGrpSpPr>
        <p:grpSpPr bwMode="auto">
          <a:xfrm>
            <a:off x="3759200" y="3678238"/>
            <a:ext cx="4381500" cy="825500"/>
            <a:chOff x="2240" y="2397"/>
            <a:chExt cx="2760" cy="520"/>
          </a:xfrm>
        </p:grpSpPr>
        <p:sp>
          <p:nvSpPr>
            <p:cNvPr id="1049" name="Rectangle 1048"/>
            <p:cNvSpPr>
              <a:spLocks noChangeArrowheads="1"/>
            </p:cNvSpPr>
            <p:nvPr/>
          </p:nvSpPr>
          <p:spPr bwMode="auto">
            <a:xfrm>
              <a:off x="2240" y="2518"/>
              <a:ext cx="276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CA">
                  <a:solidFill>
                    <a:srgbClr val="008080"/>
                  </a:solidFill>
                </a:rPr>
                <a:t>can be rewritten</a:t>
              </a:r>
              <a:r>
                <a:rPr lang="en-US"/>
                <a:t>       </a:t>
              </a:r>
              <a:r>
                <a:rPr lang="en-US" i="1"/>
                <a:t>x </a:t>
              </a:r>
              <a:r>
                <a:rPr lang="en-US"/>
                <a:t>+ </a:t>
              </a:r>
              <a:r>
                <a:rPr lang="en-US">
                  <a:solidFill>
                    <a:srgbClr val="008080"/>
                  </a:solidFill>
                </a:rPr>
                <a:t>5</a:t>
              </a:r>
              <a:r>
                <a:rPr lang="en-US"/>
                <a:t> = </a:t>
              </a:r>
              <a:r>
                <a:rPr lang="en-CA">
                  <a:solidFill>
                    <a:srgbClr val="0099FF"/>
                  </a:solidFill>
                  <a:sym typeface="Symbol" pitchFamily="18" charset="2"/>
                </a:rPr>
                <a:t></a:t>
              </a:r>
              <a:r>
                <a:rPr lang="en-US" sz="1000">
                  <a:solidFill>
                    <a:srgbClr val="0099FF"/>
                  </a:solidFill>
                </a:rPr>
                <a:t> </a:t>
              </a:r>
              <a:r>
                <a:rPr lang="en-US">
                  <a:solidFill>
                    <a:srgbClr val="0099FF"/>
                  </a:solidFill>
                </a:rPr>
                <a:t>7</a:t>
              </a:r>
              <a:r>
                <a:rPr lang="en-US"/>
                <a:t>.</a:t>
              </a:r>
              <a:r>
                <a:rPr lang="en-US">
                  <a:solidFill>
                    <a:srgbClr val="339966"/>
                  </a:solidFill>
                </a:rPr>
                <a:t>                       </a:t>
              </a:r>
              <a:endParaRPr lang="en-CA">
                <a:solidFill>
                  <a:srgbClr val="339966"/>
                </a:solidFill>
              </a:endParaRPr>
            </a:p>
          </p:txBody>
        </p:sp>
        <p:graphicFrame>
          <p:nvGraphicFramePr>
            <p:cNvPr id="1028" name="Object 1049"/>
            <p:cNvGraphicFramePr>
              <a:graphicFrameLocks noChangeAspect="1"/>
            </p:cNvGraphicFramePr>
            <p:nvPr/>
          </p:nvGraphicFramePr>
          <p:xfrm>
            <a:off x="3556" y="2397"/>
            <a:ext cx="336" cy="520"/>
          </p:xfrm>
          <a:graphic>
            <a:graphicData uri="http://schemas.openxmlformats.org/presentationml/2006/ole">
              <p:oleObj spid="_x0000_s1028" name="Equation" r:id="rId5" imgW="253800" imgH="393480" progId="Equation.3">
                <p:embed/>
              </p:oleObj>
            </a:graphicData>
          </a:graphic>
        </p:graphicFrame>
      </p:grpSp>
      <p:graphicFrame>
        <p:nvGraphicFramePr>
          <p:cNvPr id="275482" name="Object 1050"/>
          <p:cNvGraphicFramePr>
            <a:graphicFrameLocks noChangeAspect="1"/>
          </p:cNvGraphicFramePr>
          <p:nvPr/>
        </p:nvGraphicFramePr>
        <p:xfrm>
          <a:off x="6313488" y="4870450"/>
          <a:ext cx="1814512" cy="827088"/>
        </p:xfrm>
        <a:graphic>
          <a:graphicData uri="http://schemas.openxmlformats.org/presentationml/2006/ole">
            <p:oleObj spid="_x0000_s1027" name="Equation" r:id="rId6" imgW="863280" imgH="393480" progId="Equation.3">
              <p:embed/>
            </p:oleObj>
          </a:graphicData>
        </a:graphic>
      </p:graphicFrame>
      <p:sp>
        <p:nvSpPr>
          <p:cNvPr id="1048" name="Rectangle 1051"/>
          <p:cNvSpPr>
            <a:spLocks noGrp="1" noChangeArrowheads="1"/>
          </p:cNvSpPr>
          <p:nvPr>
            <p:ph type="title"/>
          </p:nvPr>
        </p:nvSpPr>
        <p:spPr>
          <a:xfrm>
            <a:off x="1879600" y="7035800"/>
            <a:ext cx="736600" cy="1143000"/>
          </a:xfrm>
        </p:spPr>
        <p:txBody>
          <a:bodyPr/>
          <a:lstStyle/>
          <a:p>
            <a:pPr eaLnBrk="1" hangingPunct="1"/>
            <a:r>
              <a:rPr lang="en-US" sz="800" smtClean="0"/>
              <a:t>Linear Equation in One Variable</a:t>
            </a:r>
            <a:endParaRPr lang="en-CA" sz="80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458" grpId="0" animBg="1"/>
      <p:bldP spid="275468" grpId="0" autoUpdateAnimBg="0"/>
      <p:bldP spid="275469" grpId="0" autoUpdateAnimBg="0"/>
      <p:bldP spid="275470" grpId="0" autoUpdateAnimBg="0"/>
      <p:bldP spid="275471" grpId="0" autoUpdateAnimBg="0"/>
      <p:bldP spid="275472" grpId="0" autoUpdateAnimBg="0"/>
      <p:bldP spid="275473" grpId="0" autoUpdateAnimBg="0"/>
      <p:bldP spid="275474" grpId="0" autoUpdateAnimBg="0"/>
      <p:bldP spid="275475" grpId="0" autoUpdateAnimBg="0"/>
      <p:bldP spid="275476" grpId="0" autoUpdateAnimBg="0"/>
      <p:bldP spid="275477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17412" name="Rectangle 2"/>
          <p:cNvSpPr>
            <a:spLocks noChangeArrowheads="1"/>
          </p:cNvSpPr>
          <p:nvPr/>
        </p:nvSpPr>
        <p:spPr bwMode="auto">
          <a:xfrm>
            <a:off x="685800" y="458788"/>
            <a:ext cx="80645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CA"/>
              <a:t>A </a:t>
            </a:r>
            <a:r>
              <a:rPr lang="en-CA" b="1"/>
              <a:t>solution</a:t>
            </a:r>
            <a:r>
              <a:rPr lang="en-CA"/>
              <a:t> of a linear equation in one variable is a real number </a:t>
            </a:r>
            <a:br>
              <a:rPr lang="en-CA"/>
            </a:br>
            <a:r>
              <a:rPr lang="en-CA"/>
              <a:t>which, when substituted for the variable in the equation, makes </a:t>
            </a:r>
            <a:br>
              <a:rPr lang="en-CA"/>
            </a:br>
            <a:r>
              <a:rPr lang="en-CA"/>
              <a:t>the equation true.</a:t>
            </a:r>
          </a:p>
        </p:txBody>
      </p:sp>
      <p:sp>
        <p:nvSpPr>
          <p:cNvPr id="277507" name="Rectangle 3"/>
          <p:cNvSpPr>
            <a:spLocks noChangeArrowheads="1"/>
          </p:cNvSpPr>
          <p:nvPr/>
        </p:nvSpPr>
        <p:spPr bwMode="auto">
          <a:xfrm>
            <a:off x="685800" y="16256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CA" b="1"/>
              <a:t>Example</a:t>
            </a:r>
            <a:r>
              <a:rPr lang="en-US"/>
              <a:t>:</a:t>
            </a:r>
            <a:r>
              <a:rPr lang="en-US" b="1"/>
              <a:t> </a:t>
            </a:r>
            <a:r>
              <a:rPr lang="en-US"/>
              <a:t>Is </a:t>
            </a:r>
            <a:r>
              <a:rPr lang="en-CA"/>
              <a:t>3</a:t>
            </a:r>
            <a:r>
              <a:rPr lang="en-US"/>
              <a:t> </a:t>
            </a:r>
            <a:r>
              <a:rPr lang="en-CA"/>
              <a:t>a solution of 2</a:t>
            </a:r>
            <a:r>
              <a:rPr lang="en-CA" i="1"/>
              <a:t>x</a:t>
            </a:r>
            <a:r>
              <a:rPr lang="en-CA"/>
              <a:t> + 3 = 11</a:t>
            </a:r>
            <a:r>
              <a:rPr lang="en-US"/>
              <a:t>? </a:t>
            </a:r>
          </a:p>
        </p:txBody>
      </p:sp>
      <p:sp>
        <p:nvSpPr>
          <p:cNvPr id="277508" name="Rectangle 4"/>
          <p:cNvSpPr>
            <a:spLocks noChangeArrowheads="1"/>
          </p:cNvSpPr>
          <p:nvPr/>
        </p:nvSpPr>
        <p:spPr bwMode="auto">
          <a:xfrm>
            <a:off x="3089275" y="2032000"/>
            <a:ext cx="2095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CA"/>
              <a:t>2</a:t>
            </a:r>
            <a:r>
              <a:rPr lang="en-CA" i="1"/>
              <a:t>x</a:t>
            </a:r>
            <a:r>
              <a:rPr lang="en-CA"/>
              <a:t> + 3 = 11 </a:t>
            </a:r>
          </a:p>
        </p:txBody>
      </p:sp>
      <p:sp>
        <p:nvSpPr>
          <p:cNvPr id="277509" name="Rectangle 5"/>
          <p:cNvSpPr>
            <a:spLocks noChangeArrowheads="1"/>
          </p:cNvSpPr>
          <p:nvPr/>
        </p:nvSpPr>
        <p:spPr bwMode="auto">
          <a:xfrm>
            <a:off x="2867025" y="2463800"/>
            <a:ext cx="186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CA"/>
              <a:t>2(</a:t>
            </a:r>
            <a:r>
              <a:rPr lang="en-CA">
                <a:solidFill>
                  <a:srgbClr val="FF0000"/>
                </a:solidFill>
              </a:rPr>
              <a:t>3</a:t>
            </a:r>
            <a:r>
              <a:rPr lang="en-CA"/>
              <a:t>) + 3 = 11</a:t>
            </a:r>
            <a:r>
              <a:rPr lang="en-US"/>
              <a:t> </a:t>
            </a:r>
          </a:p>
        </p:txBody>
      </p:sp>
      <p:sp>
        <p:nvSpPr>
          <p:cNvPr id="277510" name="Rectangle 6"/>
          <p:cNvSpPr>
            <a:spLocks noChangeArrowheads="1"/>
          </p:cNvSpPr>
          <p:nvPr/>
        </p:nvSpPr>
        <p:spPr bwMode="auto">
          <a:xfrm>
            <a:off x="3222625" y="2895600"/>
            <a:ext cx="186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CA"/>
              <a:t>6 + 3 = 11              </a:t>
            </a:r>
            <a:r>
              <a:rPr lang="en-US"/>
              <a:t> </a:t>
            </a:r>
          </a:p>
        </p:txBody>
      </p:sp>
      <p:sp>
        <p:nvSpPr>
          <p:cNvPr id="277511" name="Rectangle 7"/>
          <p:cNvSpPr>
            <a:spLocks noChangeArrowheads="1"/>
          </p:cNvSpPr>
          <p:nvPr/>
        </p:nvSpPr>
        <p:spPr bwMode="auto">
          <a:xfrm>
            <a:off x="5037138" y="2070100"/>
            <a:ext cx="2451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>
                <a:solidFill>
                  <a:srgbClr val="0099FF"/>
                </a:solidFill>
              </a:rPr>
              <a:t>O</a:t>
            </a:r>
            <a:r>
              <a:rPr lang="en-CA" sz="2000">
                <a:solidFill>
                  <a:srgbClr val="0099FF"/>
                </a:solidFill>
              </a:rPr>
              <a:t>riginal equation</a:t>
            </a:r>
            <a:r>
              <a:rPr lang="en-US" sz="2000">
                <a:solidFill>
                  <a:srgbClr val="0099FF"/>
                </a:solidFill>
              </a:rPr>
              <a:t> </a:t>
            </a:r>
          </a:p>
        </p:txBody>
      </p:sp>
      <p:sp>
        <p:nvSpPr>
          <p:cNvPr id="277512" name="Rectangle 8"/>
          <p:cNvSpPr>
            <a:spLocks noChangeArrowheads="1"/>
          </p:cNvSpPr>
          <p:nvPr/>
        </p:nvSpPr>
        <p:spPr bwMode="auto">
          <a:xfrm>
            <a:off x="5037138" y="2501900"/>
            <a:ext cx="2451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>
                <a:solidFill>
                  <a:srgbClr val="0099FF"/>
                </a:solidFill>
              </a:rPr>
              <a:t>S</a:t>
            </a:r>
            <a:r>
              <a:rPr lang="en-CA" sz="2000">
                <a:solidFill>
                  <a:srgbClr val="0099FF"/>
                </a:solidFill>
              </a:rPr>
              <a:t>ubstitute 3 for </a:t>
            </a:r>
            <a:r>
              <a:rPr lang="en-CA" sz="2000" i="1">
                <a:solidFill>
                  <a:srgbClr val="0099FF"/>
                </a:solidFill>
              </a:rPr>
              <a:t>x</a:t>
            </a:r>
            <a:r>
              <a:rPr lang="en-US" sz="2000" i="1">
                <a:solidFill>
                  <a:srgbClr val="0099FF"/>
                </a:solidFill>
              </a:rPr>
              <a:t>.</a:t>
            </a:r>
            <a:r>
              <a:rPr lang="en-US" sz="2000">
                <a:solidFill>
                  <a:srgbClr val="0099FF"/>
                </a:solidFill>
              </a:rPr>
              <a:t> </a:t>
            </a:r>
          </a:p>
        </p:txBody>
      </p:sp>
      <p:sp>
        <p:nvSpPr>
          <p:cNvPr id="277513" name="Rectangle 9"/>
          <p:cNvSpPr>
            <a:spLocks noChangeArrowheads="1"/>
          </p:cNvSpPr>
          <p:nvPr/>
        </p:nvSpPr>
        <p:spPr bwMode="auto">
          <a:xfrm>
            <a:off x="5037138" y="2959100"/>
            <a:ext cx="2451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>
                <a:solidFill>
                  <a:srgbClr val="FF0000"/>
                </a:solidFill>
              </a:rPr>
              <a:t>F</a:t>
            </a:r>
            <a:r>
              <a:rPr lang="en-CA" sz="2000">
                <a:solidFill>
                  <a:srgbClr val="FF0000"/>
                </a:solidFill>
              </a:rPr>
              <a:t>alse equation</a:t>
            </a:r>
            <a:r>
              <a:rPr lang="en-US" sz="2000"/>
              <a:t> </a:t>
            </a:r>
          </a:p>
        </p:txBody>
      </p:sp>
      <p:sp>
        <p:nvSpPr>
          <p:cNvPr id="277514" name="Rectangle 10"/>
          <p:cNvSpPr>
            <a:spLocks noChangeArrowheads="1"/>
          </p:cNvSpPr>
          <p:nvPr/>
        </p:nvSpPr>
        <p:spPr bwMode="auto">
          <a:xfrm>
            <a:off x="1971675" y="3343275"/>
            <a:ext cx="431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CA"/>
              <a:t>3 is </a:t>
            </a:r>
            <a:r>
              <a:rPr lang="en-CA">
                <a:solidFill>
                  <a:srgbClr val="FF0000"/>
                </a:solidFill>
              </a:rPr>
              <a:t>not</a:t>
            </a:r>
            <a:r>
              <a:rPr lang="en-CA"/>
              <a:t> a solution of 2</a:t>
            </a:r>
            <a:r>
              <a:rPr lang="en-CA" i="1"/>
              <a:t>x</a:t>
            </a:r>
            <a:r>
              <a:rPr lang="en-CA"/>
              <a:t> + 3 = 11.</a:t>
            </a:r>
          </a:p>
        </p:txBody>
      </p:sp>
      <p:sp>
        <p:nvSpPr>
          <p:cNvPr id="277515" name="Rectangle 11"/>
          <p:cNvSpPr>
            <a:spLocks noChangeArrowheads="1"/>
          </p:cNvSpPr>
          <p:nvPr/>
        </p:nvSpPr>
        <p:spPr bwMode="auto">
          <a:xfrm>
            <a:off x="685800" y="3975100"/>
            <a:ext cx="7327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b="1"/>
              <a:t>Example</a:t>
            </a:r>
            <a:r>
              <a:rPr lang="en-US"/>
              <a:t>: Is</a:t>
            </a:r>
            <a:r>
              <a:rPr lang="en-CA"/>
              <a:t> 4 a solution of 2</a:t>
            </a:r>
            <a:r>
              <a:rPr lang="en-CA" i="1"/>
              <a:t>x</a:t>
            </a:r>
            <a:r>
              <a:rPr lang="en-CA"/>
              <a:t> + 3 = 11</a:t>
            </a:r>
            <a:r>
              <a:rPr lang="en-US"/>
              <a:t>? </a:t>
            </a:r>
          </a:p>
        </p:txBody>
      </p:sp>
      <p:sp>
        <p:nvSpPr>
          <p:cNvPr id="277516" name="Rectangle 12"/>
          <p:cNvSpPr>
            <a:spLocks noChangeArrowheads="1"/>
          </p:cNvSpPr>
          <p:nvPr/>
        </p:nvSpPr>
        <p:spPr bwMode="auto">
          <a:xfrm>
            <a:off x="3089275" y="4470400"/>
            <a:ext cx="186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CA"/>
              <a:t>2</a:t>
            </a:r>
            <a:r>
              <a:rPr lang="en-CA" i="1"/>
              <a:t>x</a:t>
            </a:r>
            <a:r>
              <a:rPr lang="en-CA"/>
              <a:t> + 3 = 11 </a:t>
            </a:r>
          </a:p>
        </p:txBody>
      </p:sp>
      <p:sp>
        <p:nvSpPr>
          <p:cNvPr id="277517" name="Rectangle 13"/>
          <p:cNvSpPr>
            <a:spLocks noChangeArrowheads="1"/>
          </p:cNvSpPr>
          <p:nvPr/>
        </p:nvSpPr>
        <p:spPr bwMode="auto">
          <a:xfrm>
            <a:off x="2867025" y="4889500"/>
            <a:ext cx="186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CA"/>
              <a:t>2(</a:t>
            </a:r>
            <a:r>
              <a:rPr lang="en-CA">
                <a:solidFill>
                  <a:srgbClr val="FF0000"/>
                </a:solidFill>
              </a:rPr>
              <a:t>4</a:t>
            </a:r>
            <a:r>
              <a:rPr lang="en-CA"/>
              <a:t>) + 3 = 11</a:t>
            </a:r>
            <a:endParaRPr lang="en-US"/>
          </a:p>
        </p:txBody>
      </p:sp>
      <p:sp>
        <p:nvSpPr>
          <p:cNvPr id="277518" name="Rectangle 14"/>
          <p:cNvSpPr>
            <a:spLocks noChangeArrowheads="1"/>
          </p:cNvSpPr>
          <p:nvPr/>
        </p:nvSpPr>
        <p:spPr bwMode="auto">
          <a:xfrm>
            <a:off x="3222625" y="5321300"/>
            <a:ext cx="186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CA"/>
              <a:t>8 + 3 = 11              </a:t>
            </a:r>
            <a:r>
              <a:rPr lang="en-US"/>
              <a:t> </a:t>
            </a:r>
          </a:p>
        </p:txBody>
      </p:sp>
      <p:sp>
        <p:nvSpPr>
          <p:cNvPr id="277519" name="Rectangle 15"/>
          <p:cNvSpPr>
            <a:spLocks noChangeArrowheads="1"/>
          </p:cNvSpPr>
          <p:nvPr/>
        </p:nvSpPr>
        <p:spPr bwMode="auto">
          <a:xfrm>
            <a:off x="5037138" y="4495800"/>
            <a:ext cx="2451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>
                <a:solidFill>
                  <a:srgbClr val="0099FF"/>
                </a:solidFill>
              </a:rPr>
              <a:t>O</a:t>
            </a:r>
            <a:r>
              <a:rPr lang="en-CA" sz="2000">
                <a:solidFill>
                  <a:srgbClr val="0099FF"/>
                </a:solidFill>
              </a:rPr>
              <a:t>riginal equation</a:t>
            </a:r>
            <a:r>
              <a:rPr lang="en-US" sz="2000">
                <a:solidFill>
                  <a:srgbClr val="0099FF"/>
                </a:solidFill>
              </a:rPr>
              <a:t> </a:t>
            </a:r>
          </a:p>
        </p:txBody>
      </p:sp>
      <p:sp>
        <p:nvSpPr>
          <p:cNvPr id="277520" name="Rectangle 16"/>
          <p:cNvSpPr>
            <a:spLocks noChangeArrowheads="1"/>
          </p:cNvSpPr>
          <p:nvPr/>
        </p:nvSpPr>
        <p:spPr bwMode="auto">
          <a:xfrm>
            <a:off x="5037138" y="4914900"/>
            <a:ext cx="2451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>
                <a:solidFill>
                  <a:srgbClr val="0099FF"/>
                </a:solidFill>
              </a:rPr>
              <a:t>S</a:t>
            </a:r>
            <a:r>
              <a:rPr lang="en-CA" sz="2000">
                <a:solidFill>
                  <a:srgbClr val="0099FF"/>
                </a:solidFill>
              </a:rPr>
              <a:t>ubstitute 4 for </a:t>
            </a:r>
            <a:r>
              <a:rPr lang="en-CA" sz="2000" i="1">
                <a:solidFill>
                  <a:srgbClr val="0099FF"/>
                </a:solidFill>
              </a:rPr>
              <a:t>x</a:t>
            </a:r>
            <a:r>
              <a:rPr lang="en-US" sz="2000">
                <a:solidFill>
                  <a:srgbClr val="0099FF"/>
                </a:solidFill>
              </a:rPr>
              <a:t>.</a:t>
            </a:r>
          </a:p>
        </p:txBody>
      </p:sp>
      <p:sp>
        <p:nvSpPr>
          <p:cNvPr id="277521" name="Rectangle 17"/>
          <p:cNvSpPr>
            <a:spLocks noChangeArrowheads="1"/>
          </p:cNvSpPr>
          <p:nvPr/>
        </p:nvSpPr>
        <p:spPr bwMode="auto">
          <a:xfrm>
            <a:off x="5037138" y="5359400"/>
            <a:ext cx="2451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>
                <a:solidFill>
                  <a:srgbClr val="FF0000"/>
                </a:solidFill>
              </a:rPr>
              <a:t>T</a:t>
            </a:r>
            <a:r>
              <a:rPr lang="en-CA" sz="2000">
                <a:solidFill>
                  <a:srgbClr val="FF0000"/>
                </a:solidFill>
              </a:rPr>
              <a:t>rue equation</a:t>
            </a:r>
            <a:r>
              <a:rPr lang="en-US" sz="20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77522" name="Rectangle 18"/>
          <p:cNvSpPr>
            <a:spLocks noChangeArrowheads="1"/>
          </p:cNvSpPr>
          <p:nvPr/>
        </p:nvSpPr>
        <p:spPr bwMode="auto">
          <a:xfrm>
            <a:off x="1971675" y="5791200"/>
            <a:ext cx="431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CA"/>
              <a:t>4 is a solution of 2</a:t>
            </a:r>
            <a:r>
              <a:rPr lang="en-CA" i="1"/>
              <a:t>x</a:t>
            </a:r>
            <a:r>
              <a:rPr lang="en-CA"/>
              <a:t> + 3 = 11.</a:t>
            </a:r>
            <a:r>
              <a:rPr lang="en-US"/>
              <a:t> </a:t>
            </a:r>
          </a:p>
        </p:txBody>
      </p:sp>
      <p:sp>
        <p:nvSpPr>
          <p:cNvPr id="17429" name="Rectangle 19"/>
          <p:cNvSpPr>
            <a:spLocks noGrp="1" noChangeArrowheads="1"/>
          </p:cNvSpPr>
          <p:nvPr>
            <p:ph type="title"/>
          </p:nvPr>
        </p:nvSpPr>
        <p:spPr>
          <a:xfrm>
            <a:off x="2387600" y="7086600"/>
            <a:ext cx="736600" cy="1143000"/>
          </a:xfrm>
          <a:noFill/>
        </p:spPr>
        <p:txBody>
          <a:bodyPr/>
          <a:lstStyle/>
          <a:p>
            <a:pPr eaLnBrk="1" hangingPunct="1"/>
            <a:r>
              <a:rPr lang="en-US" sz="800" smtClean="0"/>
              <a:t>Example: Solution</a:t>
            </a:r>
            <a:endParaRPr lang="en-CA" sz="800" smtClean="0"/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3932238" y="2965450"/>
            <a:ext cx="342900" cy="342900"/>
            <a:chOff x="1401" y="2412"/>
            <a:chExt cx="216" cy="216"/>
          </a:xfrm>
        </p:grpSpPr>
        <p:sp>
          <p:nvSpPr>
            <p:cNvPr id="17431" name="Line 21"/>
            <p:cNvSpPr>
              <a:spLocks noChangeShapeType="1"/>
            </p:cNvSpPr>
            <p:nvPr/>
          </p:nvSpPr>
          <p:spPr bwMode="auto">
            <a:xfrm rot="2700000">
              <a:off x="1400" y="2520"/>
              <a:ext cx="216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7432" name="Line 22"/>
            <p:cNvSpPr>
              <a:spLocks noChangeShapeType="1"/>
            </p:cNvSpPr>
            <p:nvPr/>
          </p:nvSpPr>
          <p:spPr bwMode="auto">
            <a:xfrm rot="-2700000">
              <a:off x="1401" y="2520"/>
              <a:ext cx="216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507" grpId="0" autoUpdateAnimBg="0"/>
      <p:bldP spid="277508" grpId="0" autoUpdateAnimBg="0"/>
      <p:bldP spid="277509" grpId="0" autoUpdateAnimBg="0"/>
      <p:bldP spid="277510" grpId="0" autoUpdateAnimBg="0"/>
      <p:bldP spid="277511" grpId="0" autoUpdateAnimBg="0"/>
      <p:bldP spid="277512" grpId="0" autoUpdateAnimBg="0"/>
      <p:bldP spid="277513" grpId="0" autoUpdateAnimBg="0"/>
      <p:bldP spid="277514" grpId="0" autoUpdateAnimBg="0"/>
      <p:bldP spid="277515" grpId="0" autoUpdateAnimBg="0"/>
      <p:bldP spid="277516" grpId="0" autoUpdateAnimBg="0"/>
      <p:bldP spid="277517" grpId="0" autoUpdateAnimBg="0"/>
      <p:bldP spid="277518" grpId="0" autoUpdateAnimBg="0"/>
      <p:bldP spid="277519" grpId="0" autoUpdateAnimBg="0"/>
      <p:bldP spid="277520" grpId="0" autoUpdateAnimBg="0"/>
      <p:bldP spid="277521" grpId="0" autoUpdateAnimBg="0"/>
      <p:bldP spid="277522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848600" cy="914400"/>
          </a:xfrm>
          <a:noFill/>
          <a:ln w="57150">
            <a:noFill/>
          </a:ln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Forms of Linear Equations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534400" cy="4419600"/>
          </a:xfrm>
          <a:noFill/>
          <a:ln w="57150">
            <a:solidFill>
              <a:schemeClr val="bg1"/>
            </a:solidFill>
          </a:ln>
        </p:spPr>
        <p:txBody>
          <a:bodyPr>
            <a:normAutofit lnSpcReduction="10000"/>
          </a:bodyPr>
          <a:lstStyle/>
          <a:p>
            <a:pPr marL="609600" indent="-609600" eaLnBrk="1" hangingPunct="1">
              <a:buFontTx/>
              <a:buNone/>
            </a:pPr>
            <a:endParaRPr lang="en-US" sz="2800" dirty="0" smtClean="0"/>
          </a:p>
          <a:p>
            <a:pPr marL="609600" indent="-609600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500" dirty="0" smtClean="0"/>
              <a:t>The forms of linear equations are the formats in which the information is written in.</a:t>
            </a:r>
          </a:p>
          <a:p>
            <a:pPr marL="609600" indent="-609600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500" dirty="0" smtClean="0"/>
              <a:t>These two forms are the most commonly used ways to write linear equations. </a:t>
            </a:r>
          </a:p>
          <a:p>
            <a:pPr marL="1249680" lvl="2" indent="-609600">
              <a:buFontTx/>
              <a:buNone/>
            </a:pPr>
            <a:r>
              <a:rPr lang="en-US" sz="3000" dirty="0" smtClean="0"/>
              <a:t>   1.  </a:t>
            </a:r>
            <a:r>
              <a:rPr lang="en-US" sz="3000" b="1" dirty="0" smtClean="0"/>
              <a:t>Slope Intercept</a:t>
            </a:r>
            <a:r>
              <a:rPr lang="en-US" sz="3000" dirty="0" smtClean="0"/>
              <a:t> </a:t>
            </a:r>
            <a:r>
              <a:rPr lang="en-US" sz="3000" b="1" dirty="0" smtClean="0"/>
              <a:t>Form</a:t>
            </a:r>
            <a:r>
              <a:rPr lang="en-US" sz="3000" dirty="0" smtClean="0"/>
              <a:t>:  y=</a:t>
            </a:r>
            <a:r>
              <a:rPr lang="en-US" sz="3000" dirty="0" err="1" smtClean="0"/>
              <a:t>mx+b</a:t>
            </a:r>
            <a:endParaRPr lang="en-US" sz="3000" dirty="0" smtClean="0"/>
          </a:p>
          <a:p>
            <a:pPr marL="1249680" lvl="2" indent="-609600">
              <a:buFontTx/>
              <a:buNone/>
            </a:pPr>
            <a:r>
              <a:rPr lang="en-US" sz="3000" dirty="0" smtClean="0"/>
              <a:t>   2.  </a:t>
            </a:r>
            <a:r>
              <a:rPr lang="en-US" sz="3000" b="1" dirty="0" smtClean="0"/>
              <a:t>Standard Form</a:t>
            </a:r>
            <a:r>
              <a:rPr lang="en-US" sz="3000" dirty="0" smtClean="0"/>
              <a:t>: Ax + By =C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bg/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1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Standard form of a linear equations in one variable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8458200" cy="2057400"/>
          </a:xfrm>
          <a:noFill/>
          <a:ln>
            <a:noFill/>
          </a:ln>
        </p:spPr>
        <p:txBody>
          <a:bodyPr>
            <a:noAutofit/>
          </a:bodyPr>
          <a:lstStyle/>
          <a:p>
            <a:pPr eaLnBrk="1" hangingPunct="1"/>
            <a:r>
              <a:rPr lang="en-US" altLang="en-US" sz="4000" dirty="0" smtClean="0">
                <a:solidFill>
                  <a:srgbClr val="FF3300"/>
                </a:solidFill>
              </a:rPr>
              <a:t/>
            </a:r>
            <a:br>
              <a:rPr lang="en-US" altLang="en-US" sz="4000" dirty="0" smtClean="0">
                <a:solidFill>
                  <a:srgbClr val="FF3300"/>
                </a:solidFill>
              </a:rPr>
            </a:br>
            <a:r>
              <a:rPr lang="en-US" altLang="en-US" sz="3200" dirty="0" smtClean="0"/>
              <a:t>If the </a:t>
            </a:r>
            <a:r>
              <a:rPr lang="ja-JP" altLang="en-US" sz="3200" smtClean="0">
                <a:latin typeface="Arial" charset="0"/>
              </a:rPr>
              <a:t>“</a:t>
            </a:r>
            <a:r>
              <a:rPr lang="en-US" altLang="ja-JP" sz="3200" dirty="0" smtClean="0"/>
              <a:t>y</a:t>
            </a:r>
            <a:r>
              <a:rPr lang="ja-JP" altLang="en-US" sz="3200" smtClean="0">
                <a:latin typeface="Arial" charset="0"/>
              </a:rPr>
              <a:t>”</a:t>
            </a:r>
            <a:r>
              <a:rPr lang="en-US" altLang="ja-JP" sz="3200" dirty="0" smtClean="0"/>
              <a:t> is not all by itself, then we must first use the </a:t>
            </a:r>
            <a:r>
              <a:rPr lang="en-US" altLang="ja-JP" sz="3200" i="1" dirty="0" smtClean="0"/>
              <a:t>rules of algebra</a:t>
            </a:r>
            <a:r>
              <a:rPr lang="en-US" altLang="ja-JP" sz="3200" dirty="0" smtClean="0"/>
              <a:t> to isolate the </a:t>
            </a:r>
            <a:r>
              <a:rPr lang="ja-JP" altLang="en-US" sz="3200" smtClean="0">
                <a:latin typeface="Arial" charset="0"/>
              </a:rPr>
              <a:t>“</a:t>
            </a:r>
            <a:r>
              <a:rPr lang="en-US" altLang="ja-JP" sz="3200" dirty="0" smtClean="0"/>
              <a:t>y</a:t>
            </a:r>
            <a:r>
              <a:rPr lang="ja-JP" altLang="en-US" sz="3200" smtClean="0">
                <a:latin typeface="Arial" charset="0"/>
              </a:rPr>
              <a:t>”</a:t>
            </a:r>
            <a:r>
              <a:rPr lang="en-US" altLang="ja-JP" sz="3200" dirty="0" smtClean="0"/>
              <a:t> term.</a:t>
            </a:r>
            <a:br>
              <a:rPr lang="en-US" altLang="ja-JP" sz="3200" dirty="0" smtClean="0"/>
            </a:br>
            <a:r>
              <a:rPr lang="en-US" altLang="ja-JP" sz="3200" dirty="0" smtClean="0"/>
              <a:t>For example in the equation:</a:t>
            </a:r>
            <a:endParaRPr lang="en-US" altLang="en-US" sz="4000" dirty="0" smtClean="0">
              <a:solidFill>
                <a:srgbClr val="FF3300"/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819400"/>
            <a:ext cx="7696200" cy="3124200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 smtClean="0">
                <a:solidFill>
                  <a:srgbClr val="0000CC"/>
                </a:solidFill>
              </a:rPr>
              <a:t>2y = 8x + 10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altLang="en-US" sz="2800" dirty="0" smtClean="0">
              <a:solidFill>
                <a:srgbClr val="0000CC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 smtClean="0"/>
              <a:t>You will notice that in order to get </a:t>
            </a:r>
            <a:r>
              <a:rPr lang="ja-JP" altLang="en-US" sz="2800" smtClean="0">
                <a:latin typeface="Arial" charset="0"/>
              </a:rPr>
              <a:t>“</a:t>
            </a:r>
            <a:r>
              <a:rPr lang="en-US" altLang="ja-JP" sz="2800" dirty="0" smtClean="0"/>
              <a:t>y</a:t>
            </a:r>
            <a:r>
              <a:rPr lang="ja-JP" altLang="en-US" sz="2800" smtClean="0">
                <a:latin typeface="Arial" charset="0"/>
              </a:rPr>
              <a:t>”</a:t>
            </a:r>
            <a:r>
              <a:rPr lang="en-US" altLang="ja-JP" sz="2800" dirty="0" smtClean="0"/>
              <a:t> all by itself we have to divide both sides by 2.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 smtClean="0"/>
              <a:t>After you have done that, the equation becomes: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 smtClean="0">
                <a:solidFill>
                  <a:srgbClr val="0000CC"/>
                </a:solidFill>
              </a:rPr>
              <a:t>Y = 4x + 5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 smtClean="0"/>
              <a:t>Only then can we determine the slope (4), and the y-intercept (+5)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903288" y="304800"/>
            <a:ext cx="8355012" cy="838200"/>
          </a:xfrm>
        </p:spPr>
        <p:txBody>
          <a:bodyPr>
            <a:normAutofit/>
          </a:bodyPr>
          <a:lstStyle/>
          <a:p>
            <a:pPr marL="838200" indent="-838200" eaLnBrk="1" hangingPunct="1">
              <a:lnSpc>
                <a:spcPct val="80000"/>
              </a:lnSpc>
            </a:pPr>
            <a:endParaRPr lang="en-US" altLang="en-US" sz="4000" dirty="0" smtClean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2014538"/>
            <a:ext cx="3162300" cy="4114800"/>
          </a:xfrm>
        </p:spPr>
        <p:txBody>
          <a:bodyPr>
            <a:normAutofit lnSpcReduction="10000"/>
          </a:bodyPr>
          <a:lstStyle/>
          <a:p>
            <a:pPr eaLnBrk="1" hangingPunct="1">
              <a:spcBef>
                <a:spcPct val="0"/>
              </a:spcBef>
              <a:buFont typeface="Tahoma" pitchFamily="34" charset="0"/>
              <a:buNone/>
            </a:pPr>
            <a:r>
              <a:rPr lang="en-US" altLang="en-US" sz="3200" i="1" smtClean="0">
                <a:latin typeface="Times New Roman" pitchFamily="18" charset="0"/>
              </a:rPr>
              <a:t>m</a:t>
            </a:r>
            <a:r>
              <a:rPr lang="en-US" altLang="en-US" sz="3200" smtClean="0">
                <a:latin typeface="Times New Roman" pitchFamily="18" charset="0"/>
              </a:rPr>
              <a:t> = -3, </a:t>
            </a:r>
            <a:r>
              <a:rPr lang="en-US" altLang="en-US" sz="3200" i="1" smtClean="0">
                <a:latin typeface="Times New Roman" pitchFamily="18" charset="0"/>
              </a:rPr>
              <a:t>b</a:t>
            </a:r>
            <a:r>
              <a:rPr lang="en-US" altLang="en-US" sz="3200" smtClean="0">
                <a:latin typeface="Times New Roman" pitchFamily="18" charset="0"/>
              </a:rPr>
              <a:t> = 1</a:t>
            </a:r>
          </a:p>
          <a:p>
            <a:pPr eaLnBrk="1" hangingPunct="1">
              <a:spcBef>
                <a:spcPct val="0"/>
              </a:spcBef>
              <a:buFont typeface="Tahoma" pitchFamily="34" charset="0"/>
              <a:buNone/>
            </a:pPr>
            <a:endParaRPr lang="en-US" altLang="en-US" sz="3200" smtClean="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Font typeface="Tahoma" pitchFamily="34" charset="0"/>
              <a:buNone/>
            </a:pPr>
            <a:r>
              <a:rPr lang="en-US" altLang="en-US" sz="3200" i="1" smtClean="0">
                <a:latin typeface="Times New Roman" pitchFamily="18" charset="0"/>
              </a:rPr>
              <a:t>m </a:t>
            </a:r>
            <a:r>
              <a:rPr lang="en-US" altLang="en-US" sz="3200" smtClean="0">
                <a:latin typeface="Times New Roman" pitchFamily="18" charset="0"/>
              </a:rPr>
              <a:t>= -2, </a:t>
            </a:r>
            <a:r>
              <a:rPr lang="en-US" altLang="en-US" sz="3200" i="1" smtClean="0">
                <a:latin typeface="Times New Roman" pitchFamily="18" charset="0"/>
              </a:rPr>
              <a:t>b</a:t>
            </a:r>
            <a:r>
              <a:rPr lang="en-US" altLang="en-US" sz="3200" smtClean="0">
                <a:latin typeface="Times New Roman" pitchFamily="18" charset="0"/>
              </a:rPr>
              <a:t> = -4</a:t>
            </a:r>
          </a:p>
          <a:p>
            <a:pPr eaLnBrk="1" hangingPunct="1">
              <a:spcBef>
                <a:spcPct val="0"/>
              </a:spcBef>
              <a:buFont typeface="Tahoma" pitchFamily="34" charset="0"/>
              <a:buNone/>
            </a:pPr>
            <a:endParaRPr lang="en-US" altLang="en-US" sz="3200" smtClean="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Font typeface="Tahoma" pitchFamily="34" charset="0"/>
              <a:buNone/>
            </a:pPr>
            <a:r>
              <a:rPr lang="en-US" altLang="en-US" sz="3200" i="1" smtClean="0">
                <a:latin typeface="Times New Roman" pitchFamily="18" charset="0"/>
              </a:rPr>
              <a:t>m </a:t>
            </a:r>
            <a:r>
              <a:rPr lang="en-US" altLang="en-US" sz="3200" smtClean="0">
                <a:latin typeface="Times New Roman" pitchFamily="18" charset="0"/>
              </a:rPr>
              <a:t>= 0, </a:t>
            </a:r>
            <a:r>
              <a:rPr lang="en-US" altLang="en-US" sz="3200" i="1" smtClean="0">
                <a:latin typeface="Times New Roman" pitchFamily="18" charset="0"/>
              </a:rPr>
              <a:t>b </a:t>
            </a:r>
            <a:r>
              <a:rPr lang="en-US" altLang="en-US" sz="3200" smtClean="0">
                <a:latin typeface="Times New Roman" pitchFamily="18" charset="0"/>
              </a:rPr>
              <a:t>= 10	</a:t>
            </a:r>
          </a:p>
          <a:p>
            <a:pPr eaLnBrk="1" hangingPunct="1">
              <a:spcBef>
                <a:spcPct val="0"/>
              </a:spcBef>
              <a:buFont typeface="Tahoma" pitchFamily="34" charset="0"/>
              <a:buNone/>
            </a:pPr>
            <a:r>
              <a:rPr lang="en-US" altLang="en-US" sz="3200" smtClean="0">
                <a:latin typeface="Times New Roman" pitchFamily="18" charset="0"/>
              </a:rPr>
              <a:t>	</a:t>
            </a:r>
          </a:p>
          <a:p>
            <a:pPr eaLnBrk="1" hangingPunct="1">
              <a:spcBef>
                <a:spcPct val="0"/>
              </a:spcBef>
              <a:buFont typeface="Tahoma" pitchFamily="34" charset="0"/>
              <a:buNone/>
            </a:pPr>
            <a:r>
              <a:rPr lang="en-US" altLang="en-US" sz="3200" i="1" smtClean="0">
                <a:latin typeface="Times New Roman" pitchFamily="18" charset="0"/>
              </a:rPr>
              <a:t>m </a:t>
            </a:r>
            <a:r>
              <a:rPr lang="en-US" altLang="en-US" sz="3200" smtClean="0">
                <a:latin typeface="Times New Roman" pitchFamily="18" charset="0"/>
              </a:rPr>
              <a:t>= 1, </a:t>
            </a:r>
            <a:r>
              <a:rPr lang="en-US" altLang="en-US" sz="3200" i="1" smtClean="0">
                <a:latin typeface="Times New Roman" pitchFamily="18" charset="0"/>
              </a:rPr>
              <a:t>b </a:t>
            </a:r>
            <a:r>
              <a:rPr lang="en-US" altLang="en-US" sz="3200" smtClean="0">
                <a:latin typeface="Times New Roman" pitchFamily="18" charset="0"/>
              </a:rPr>
              <a:t>= 0</a:t>
            </a:r>
          </a:p>
          <a:p>
            <a:pPr eaLnBrk="1" hangingPunct="1">
              <a:spcBef>
                <a:spcPct val="0"/>
              </a:spcBef>
              <a:buFont typeface="Tahoma" pitchFamily="34" charset="0"/>
              <a:buNone/>
            </a:pPr>
            <a:endParaRPr lang="en-US" altLang="en-US" sz="3200" smtClean="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Font typeface="Tahoma" pitchFamily="34" charset="0"/>
              <a:buNone/>
            </a:pPr>
            <a:r>
              <a:rPr lang="en-US" altLang="en-US" sz="3200" smtClean="0">
                <a:latin typeface="Times New Roman" pitchFamily="18" charset="0"/>
              </a:rPr>
              <a:t>m = 0, </a:t>
            </a:r>
            <a:r>
              <a:rPr lang="en-US" altLang="en-US" sz="3200" i="1" smtClean="0">
                <a:latin typeface="Times New Roman" pitchFamily="18" charset="0"/>
              </a:rPr>
              <a:t>b </a:t>
            </a:r>
            <a:r>
              <a:rPr lang="en-US" altLang="en-US" sz="3200" smtClean="0">
                <a:latin typeface="Times New Roman" pitchFamily="18" charset="0"/>
              </a:rPr>
              <a:t>= 0</a:t>
            </a:r>
          </a:p>
          <a:p>
            <a:pPr eaLnBrk="1" hangingPunct="1">
              <a:buFont typeface="Tahoma" pitchFamily="34" charset="0"/>
              <a:buNone/>
            </a:pPr>
            <a:endParaRPr lang="en-US" altLang="en-US" sz="3200" b="1" smtClean="0">
              <a:latin typeface="Times New Roman" pitchFamily="18" charset="0"/>
            </a:endParaRP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685800" y="1371600"/>
            <a:ext cx="7315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folHlink"/>
              </a:buClr>
              <a:buFont typeface="Tahoma" pitchFamily="34" charset="0"/>
              <a:buChar char="●"/>
            </a:pPr>
            <a:r>
              <a:rPr lang="en-US" sz="3200">
                <a:latin typeface="Times New Roman" pitchFamily="18" charset="0"/>
              </a:rPr>
              <a:t>Substitute </a:t>
            </a:r>
            <a:r>
              <a:rPr lang="en-US" sz="3200" b="1" i="1">
                <a:latin typeface="Times New Roman" pitchFamily="18" charset="0"/>
              </a:rPr>
              <a:t>m</a:t>
            </a:r>
            <a:r>
              <a:rPr lang="en-US" sz="3200">
                <a:latin typeface="Times New Roman" pitchFamily="18" charset="0"/>
              </a:rPr>
              <a:t> and </a:t>
            </a:r>
            <a:r>
              <a:rPr lang="en-US" sz="3200" b="1" i="1">
                <a:latin typeface="Times New Roman" pitchFamily="18" charset="0"/>
              </a:rPr>
              <a:t>b </a:t>
            </a:r>
            <a:r>
              <a:rPr lang="en-US" sz="3200">
                <a:latin typeface="Times New Roman" pitchFamily="18" charset="0"/>
              </a:rPr>
              <a:t>into</a:t>
            </a:r>
            <a:r>
              <a:rPr lang="en-US" sz="2800"/>
              <a:t> </a:t>
            </a:r>
            <a:r>
              <a:rPr lang="en-US" sz="3200" i="1">
                <a:solidFill>
                  <a:schemeClr val="hlink"/>
                </a:solidFill>
                <a:latin typeface="Times New Roman" pitchFamily="18" charset="0"/>
              </a:rPr>
              <a:t>y </a:t>
            </a:r>
            <a:r>
              <a:rPr lang="en-US" sz="3200">
                <a:solidFill>
                  <a:schemeClr val="hlink"/>
                </a:solidFill>
              </a:rPr>
              <a:t>= </a:t>
            </a:r>
            <a:r>
              <a:rPr lang="en-US" sz="3200" i="1">
                <a:solidFill>
                  <a:schemeClr val="hlink"/>
                </a:solidFill>
                <a:latin typeface="Times New Roman" pitchFamily="18" charset="0"/>
              </a:rPr>
              <a:t>mx </a:t>
            </a:r>
            <a:r>
              <a:rPr lang="en-US" sz="3200">
                <a:solidFill>
                  <a:schemeClr val="hlink"/>
                </a:solidFill>
              </a:rPr>
              <a:t>+ </a:t>
            </a:r>
            <a:r>
              <a:rPr lang="en-US" sz="3200" i="1">
                <a:solidFill>
                  <a:schemeClr val="hlink"/>
                </a:solidFill>
                <a:latin typeface="Times New Roman" pitchFamily="18" charset="0"/>
              </a:rPr>
              <a:t>b</a:t>
            </a:r>
            <a:endParaRPr lang="en-US" sz="3200"/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4191000" y="2009775"/>
            <a:ext cx="3581400" cy="447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3200">
                <a:latin typeface="Times New Roman" pitchFamily="18" charset="0"/>
              </a:rPr>
              <a:t>y = -3</a:t>
            </a:r>
            <a:r>
              <a:rPr lang="en-US" altLang="en-US" sz="3200" i="1">
                <a:latin typeface="Times New Roman" pitchFamily="18" charset="0"/>
              </a:rPr>
              <a:t>x </a:t>
            </a:r>
            <a:r>
              <a:rPr lang="en-US" altLang="en-US" sz="3200">
                <a:latin typeface="Times New Roman" pitchFamily="18" charset="0"/>
              </a:rPr>
              <a:t>+ 1</a:t>
            </a:r>
          </a:p>
          <a:p>
            <a:endParaRPr lang="en-US" altLang="en-US" sz="3200">
              <a:latin typeface="Times New Roman" pitchFamily="18" charset="0"/>
            </a:endParaRPr>
          </a:p>
          <a:p>
            <a:r>
              <a:rPr lang="en-US" altLang="en-US" sz="3200" i="1">
                <a:latin typeface="Times New Roman" pitchFamily="18" charset="0"/>
              </a:rPr>
              <a:t>y </a:t>
            </a:r>
            <a:r>
              <a:rPr lang="en-US" altLang="en-US" sz="3200">
                <a:latin typeface="Times New Roman" pitchFamily="18" charset="0"/>
              </a:rPr>
              <a:t>= -2</a:t>
            </a:r>
            <a:r>
              <a:rPr lang="en-US" altLang="en-US" sz="3200" i="1">
                <a:latin typeface="Times New Roman" pitchFamily="18" charset="0"/>
              </a:rPr>
              <a:t>x </a:t>
            </a:r>
            <a:r>
              <a:rPr lang="en-US" altLang="en-US" sz="3200">
                <a:latin typeface="Times New Roman" pitchFamily="18" charset="0"/>
              </a:rPr>
              <a:t>- 4</a:t>
            </a:r>
          </a:p>
          <a:p>
            <a:endParaRPr lang="en-US" altLang="en-US" sz="3200">
              <a:latin typeface="Times New Roman" pitchFamily="18" charset="0"/>
            </a:endParaRPr>
          </a:p>
          <a:p>
            <a:r>
              <a:rPr lang="en-US" altLang="en-US" sz="3200" i="1">
                <a:latin typeface="Times New Roman" pitchFamily="18" charset="0"/>
              </a:rPr>
              <a:t>y </a:t>
            </a:r>
            <a:r>
              <a:rPr lang="en-US" altLang="en-US" sz="3200">
                <a:latin typeface="Times New Roman" pitchFamily="18" charset="0"/>
              </a:rPr>
              <a:t>= 0</a:t>
            </a:r>
            <a:r>
              <a:rPr lang="en-US" altLang="en-US" sz="3200" i="1">
                <a:latin typeface="Times New Roman" pitchFamily="18" charset="0"/>
              </a:rPr>
              <a:t>x </a:t>
            </a:r>
            <a:r>
              <a:rPr lang="en-US" altLang="en-US" sz="3200">
                <a:latin typeface="Times New Roman" pitchFamily="18" charset="0"/>
              </a:rPr>
              <a:t>+ 10, </a:t>
            </a:r>
            <a:r>
              <a:rPr lang="en-US" altLang="en-US" sz="3200" i="1">
                <a:latin typeface="Times New Roman" pitchFamily="18" charset="0"/>
              </a:rPr>
              <a:t>y </a:t>
            </a:r>
            <a:r>
              <a:rPr lang="en-US" altLang="en-US" sz="3200">
                <a:latin typeface="Times New Roman" pitchFamily="18" charset="0"/>
              </a:rPr>
              <a:t>= 10</a:t>
            </a:r>
          </a:p>
          <a:p>
            <a:endParaRPr lang="en-US" altLang="en-US" sz="3200">
              <a:latin typeface="Times New Roman" pitchFamily="18" charset="0"/>
            </a:endParaRPr>
          </a:p>
          <a:p>
            <a:r>
              <a:rPr lang="en-US" altLang="en-US" sz="3200" i="1">
                <a:latin typeface="Times New Roman" pitchFamily="18" charset="0"/>
              </a:rPr>
              <a:t>y </a:t>
            </a:r>
            <a:r>
              <a:rPr lang="en-US" altLang="en-US" sz="3200">
                <a:latin typeface="Times New Roman" pitchFamily="18" charset="0"/>
              </a:rPr>
              <a:t>= 1</a:t>
            </a:r>
            <a:r>
              <a:rPr lang="en-US" altLang="en-US" sz="3200" i="1">
                <a:latin typeface="Times New Roman" pitchFamily="18" charset="0"/>
              </a:rPr>
              <a:t>x </a:t>
            </a:r>
            <a:r>
              <a:rPr lang="en-US" altLang="en-US" sz="3200">
                <a:latin typeface="Times New Roman" pitchFamily="18" charset="0"/>
              </a:rPr>
              <a:t>+ 0, </a:t>
            </a:r>
            <a:r>
              <a:rPr lang="en-US" altLang="en-US" sz="3200" i="1">
                <a:latin typeface="Times New Roman" pitchFamily="18" charset="0"/>
              </a:rPr>
              <a:t>y </a:t>
            </a:r>
            <a:r>
              <a:rPr lang="en-US" altLang="en-US" sz="3200">
                <a:latin typeface="Times New Roman" pitchFamily="18" charset="0"/>
              </a:rPr>
              <a:t>= </a:t>
            </a:r>
            <a:r>
              <a:rPr lang="en-US" altLang="en-US" sz="3200" i="1">
                <a:latin typeface="Times New Roman" pitchFamily="18" charset="0"/>
              </a:rPr>
              <a:t>x</a:t>
            </a:r>
          </a:p>
          <a:p>
            <a:endParaRPr lang="en-US" altLang="en-US" sz="3200" i="1">
              <a:latin typeface="Times New Roman" pitchFamily="18" charset="0"/>
            </a:endParaRPr>
          </a:p>
          <a:p>
            <a:r>
              <a:rPr lang="en-US" altLang="en-US" sz="3200" i="1">
                <a:latin typeface="Times New Roman" pitchFamily="18" charset="0"/>
              </a:rPr>
              <a:t>y </a:t>
            </a:r>
            <a:r>
              <a:rPr lang="en-US" altLang="en-US" sz="3200">
                <a:latin typeface="Times New Roman" pitchFamily="18" charset="0"/>
              </a:rPr>
              <a:t>= 0</a:t>
            </a:r>
            <a:r>
              <a:rPr lang="en-US" altLang="en-US" sz="3200" i="1">
                <a:latin typeface="Times New Roman" pitchFamily="18" charset="0"/>
              </a:rPr>
              <a:t>x </a:t>
            </a:r>
            <a:r>
              <a:rPr lang="en-US" altLang="en-US" sz="3200">
                <a:latin typeface="Times New Roman" pitchFamily="18" charset="0"/>
              </a:rPr>
              <a:t>+ 0, </a:t>
            </a:r>
            <a:r>
              <a:rPr lang="en-US" altLang="en-US" sz="3200" i="1">
                <a:latin typeface="Times New Roman" pitchFamily="18" charset="0"/>
              </a:rPr>
              <a:t>y </a:t>
            </a:r>
            <a:r>
              <a:rPr lang="en-US" altLang="en-US" sz="3200">
                <a:latin typeface="Times New Roman" pitchFamily="18" charset="0"/>
              </a:rPr>
              <a:t>= 0</a:t>
            </a:r>
            <a:endParaRPr lang="en-US" sz="3200">
              <a:latin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1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1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1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1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1447800" y="1052513"/>
            <a:ext cx="7253288" cy="4327525"/>
            <a:chOff x="912" y="663"/>
            <a:chExt cx="4569" cy="2726"/>
          </a:xfrm>
        </p:grpSpPr>
        <p:sp>
          <p:nvSpPr>
            <p:cNvPr id="10246" name="Rectangle 6"/>
            <p:cNvSpPr>
              <a:spLocks noChangeArrowheads="1"/>
            </p:cNvSpPr>
            <p:nvPr/>
          </p:nvSpPr>
          <p:spPr bwMode="auto">
            <a:xfrm>
              <a:off x="912" y="663"/>
              <a:ext cx="4569" cy="272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7612194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 altLang="en-US"/>
            </a:p>
          </p:txBody>
        </p:sp>
        <p:sp>
          <p:nvSpPr>
            <p:cNvPr id="9249" name="Rectangle 7"/>
            <p:cNvSpPr>
              <a:spLocks noChangeArrowheads="1"/>
            </p:cNvSpPr>
            <p:nvPr/>
          </p:nvSpPr>
          <p:spPr bwMode="auto">
            <a:xfrm>
              <a:off x="912" y="663"/>
              <a:ext cx="4569" cy="240"/>
            </a:xfrm>
            <a:prstGeom prst="rect">
              <a:avLst/>
            </a:prstGeom>
            <a:solidFill>
              <a:srgbClr val="05875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9250" name="Text Box 8"/>
            <p:cNvSpPr txBox="1">
              <a:spLocks noChangeArrowheads="1"/>
            </p:cNvSpPr>
            <p:nvPr/>
          </p:nvSpPr>
          <p:spPr bwMode="auto">
            <a:xfrm>
              <a:off x="960" y="671"/>
              <a:ext cx="45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en-US" sz="1800" b="1">
                  <a:solidFill>
                    <a:schemeClr val="bg1"/>
                  </a:solidFill>
                  <a:latin typeface="Helvetica" charset="0"/>
                </a:rPr>
                <a:t>GRAPHING EQUATIONS IN STANDARD FORM</a:t>
              </a:r>
              <a:endParaRPr lang="en-US" altLang="en-US"/>
            </a:p>
          </p:txBody>
        </p:sp>
      </p:grp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346200" y="209550"/>
            <a:ext cx="24638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en-US" sz="2200" b="1">
                <a:latin typeface="Helvetica" charset="0"/>
              </a:rPr>
              <a:t>S</a:t>
            </a:r>
            <a:r>
              <a:rPr lang="en-US" altLang="en-US" sz="2000" b="1">
                <a:latin typeface="Helvetica" charset="0"/>
              </a:rPr>
              <a:t>TANDARD </a:t>
            </a:r>
            <a:r>
              <a:rPr lang="en-US" altLang="en-US" sz="2200" b="1">
                <a:latin typeface="Helvetica" charset="0"/>
              </a:rPr>
              <a:t>F</a:t>
            </a:r>
            <a:r>
              <a:rPr lang="en-US" altLang="en-US" sz="2000" b="1">
                <a:latin typeface="Helvetica" charset="0"/>
              </a:rPr>
              <a:t>ORM</a:t>
            </a:r>
          </a:p>
        </p:txBody>
      </p:sp>
      <p:sp>
        <p:nvSpPr>
          <p:cNvPr id="9220" name="Line 5"/>
          <p:cNvSpPr>
            <a:spLocks noChangeShapeType="1"/>
          </p:cNvSpPr>
          <p:nvPr/>
        </p:nvSpPr>
        <p:spPr bwMode="auto">
          <a:xfrm>
            <a:off x="1460500" y="617538"/>
            <a:ext cx="7289800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4" name="Rectangle 24"/>
          <p:cNvSpPr>
            <a:spLocks noChangeArrowheads="1"/>
          </p:cNvSpPr>
          <p:nvPr/>
        </p:nvSpPr>
        <p:spPr bwMode="auto">
          <a:xfrm>
            <a:off x="2044700" y="2413000"/>
            <a:ext cx="6286500" cy="44450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8" name="Rectangle 28"/>
          <p:cNvSpPr>
            <a:spLocks noChangeArrowheads="1"/>
          </p:cNvSpPr>
          <p:nvPr/>
        </p:nvSpPr>
        <p:spPr bwMode="auto">
          <a:xfrm>
            <a:off x="2019300" y="2324100"/>
            <a:ext cx="6438900" cy="596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2022475" y="2439988"/>
            <a:ext cx="37925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en-US" sz="2000">
                <a:latin typeface="Helvetica" charset="0"/>
              </a:rPr>
              <a:t>Write equation in standard form.</a:t>
            </a:r>
          </a:p>
        </p:txBody>
      </p:sp>
      <p:sp>
        <p:nvSpPr>
          <p:cNvPr id="10265" name="Rectangle 25"/>
          <p:cNvSpPr>
            <a:spLocks noChangeArrowheads="1"/>
          </p:cNvSpPr>
          <p:nvPr/>
        </p:nvSpPr>
        <p:spPr bwMode="auto">
          <a:xfrm>
            <a:off x="2044700" y="2984500"/>
            <a:ext cx="6286500" cy="67310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9" name="Rectangle 29"/>
          <p:cNvSpPr>
            <a:spLocks noChangeArrowheads="1"/>
          </p:cNvSpPr>
          <p:nvPr/>
        </p:nvSpPr>
        <p:spPr bwMode="auto">
          <a:xfrm>
            <a:off x="2019300" y="2901950"/>
            <a:ext cx="6438900" cy="812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2022475" y="2955925"/>
            <a:ext cx="57261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en-US" sz="2000">
                <a:latin typeface="Helvetica" charset="0"/>
              </a:rPr>
              <a:t>Find </a:t>
            </a:r>
            <a:r>
              <a:rPr lang="en-US" altLang="en-US" sz="2000" i="1">
                <a:latin typeface="Helvetica" charset="0"/>
              </a:rPr>
              <a:t>x</a:t>
            </a:r>
            <a:r>
              <a:rPr lang="en-US" altLang="en-US" sz="2000">
                <a:latin typeface="Helvetica" charset="0"/>
              </a:rPr>
              <a:t>-intercept by letting </a:t>
            </a:r>
            <a:r>
              <a:rPr lang="en-US" altLang="en-US" sz="2000" i="1">
                <a:latin typeface="Helvetica" charset="0"/>
              </a:rPr>
              <a:t>y</a:t>
            </a:r>
            <a:r>
              <a:rPr lang="en-US" altLang="en-US" sz="2000">
                <a:latin typeface="Helvetica" charset="0"/>
              </a:rPr>
              <a:t> = 0. Solve for </a:t>
            </a:r>
            <a:r>
              <a:rPr lang="en-US" altLang="en-US" sz="2000" b="1" i="1">
                <a:latin typeface="Helvetica" charset="0"/>
              </a:rPr>
              <a:t>x</a:t>
            </a:r>
            <a:r>
              <a:rPr lang="en-US" altLang="en-US" sz="2000">
                <a:latin typeface="Helvetica" charset="0"/>
              </a:rPr>
              <a:t>. Use </a:t>
            </a:r>
          </a:p>
          <a:p>
            <a:pPr algn="l"/>
            <a:r>
              <a:rPr lang="en-US" altLang="en-US" sz="2000" i="1">
                <a:latin typeface="Helvetica" charset="0"/>
              </a:rPr>
              <a:t>x</a:t>
            </a:r>
            <a:r>
              <a:rPr lang="en-US" altLang="en-US" sz="2000">
                <a:latin typeface="Helvetica" charset="0"/>
              </a:rPr>
              <a:t>-intercept to plot point where line crosses </a:t>
            </a:r>
            <a:r>
              <a:rPr lang="en-US" altLang="en-US" sz="2000" i="1">
                <a:latin typeface="Helvetica" charset="0"/>
              </a:rPr>
              <a:t>x</a:t>
            </a:r>
            <a:r>
              <a:rPr lang="en-US" altLang="en-US" sz="2000">
                <a:latin typeface="Helvetica" charset="0"/>
              </a:rPr>
              <a:t>-axis.</a:t>
            </a:r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auto">
          <a:xfrm>
            <a:off x="2044700" y="3784600"/>
            <a:ext cx="6286500" cy="67310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70" name="Rectangle 30"/>
          <p:cNvSpPr>
            <a:spLocks noChangeArrowheads="1"/>
          </p:cNvSpPr>
          <p:nvPr/>
        </p:nvSpPr>
        <p:spPr bwMode="auto">
          <a:xfrm>
            <a:off x="2019300" y="3702050"/>
            <a:ext cx="6438900" cy="812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2022475" y="3776663"/>
            <a:ext cx="57261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en-US" sz="2000">
                <a:latin typeface="Helvetica" charset="0"/>
              </a:rPr>
              <a:t>Find </a:t>
            </a:r>
            <a:r>
              <a:rPr lang="en-US" altLang="en-US" sz="2000" i="1">
                <a:latin typeface="Helvetica" charset="0"/>
              </a:rPr>
              <a:t>y</a:t>
            </a:r>
            <a:r>
              <a:rPr lang="en-US" altLang="en-US" sz="2000">
                <a:latin typeface="Helvetica" charset="0"/>
              </a:rPr>
              <a:t>-intercept by letting </a:t>
            </a:r>
            <a:r>
              <a:rPr lang="en-US" altLang="en-US" sz="2000" i="1">
                <a:latin typeface="Helvetica" charset="0"/>
              </a:rPr>
              <a:t>x</a:t>
            </a:r>
            <a:r>
              <a:rPr lang="en-US" altLang="en-US" sz="2000">
                <a:latin typeface="Helvetica" charset="0"/>
              </a:rPr>
              <a:t> = 0. Solve for </a:t>
            </a:r>
            <a:r>
              <a:rPr lang="en-US" altLang="en-US" sz="2000" b="1" i="1">
                <a:latin typeface="Helvetica" charset="0"/>
              </a:rPr>
              <a:t>y</a:t>
            </a:r>
            <a:r>
              <a:rPr lang="en-US" altLang="en-US" sz="2000">
                <a:latin typeface="Helvetica" charset="0"/>
              </a:rPr>
              <a:t>. Use </a:t>
            </a:r>
          </a:p>
          <a:p>
            <a:pPr algn="l"/>
            <a:r>
              <a:rPr lang="en-US" altLang="en-US" sz="2000" i="1">
                <a:latin typeface="Helvetica" charset="0"/>
              </a:rPr>
              <a:t>y</a:t>
            </a:r>
            <a:r>
              <a:rPr lang="en-US" altLang="en-US" sz="2000">
                <a:latin typeface="Helvetica" charset="0"/>
              </a:rPr>
              <a:t>-intercept to plot point where line crosses </a:t>
            </a:r>
            <a:r>
              <a:rPr lang="en-US" altLang="en-US" sz="2000" i="1">
                <a:latin typeface="Helvetica" charset="0"/>
              </a:rPr>
              <a:t>y</a:t>
            </a:r>
            <a:r>
              <a:rPr lang="en-US" altLang="en-US" sz="2000">
                <a:latin typeface="Helvetica" charset="0"/>
              </a:rPr>
              <a:t>-axis.</a:t>
            </a:r>
          </a:p>
        </p:txBody>
      </p:sp>
      <p:sp>
        <p:nvSpPr>
          <p:cNvPr id="10267" name="Rectangle 27"/>
          <p:cNvSpPr>
            <a:spLocks noChangeArrowheads="1"/>
          </p:cNvSpPr>
          <p:nvPr/>
        </p:nvSpPr>
        <p:spPr bwMode="auto">
          <a:xfrm>
            <a:off x="2044700" y="4584700"/>
            <a:ext cx="6286500" cy="44450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71" name="Rectangle 31"/>
          <p:cNvSpPr>
            <a:spLocks noChangeArrowheads="1"/>
          </p:cNvSpPr>
          <p:nvPr/>
        </p:nvSpPr>
        <p:spPr bwMode="auto">
          <a:xfrm>
            <a:off x="2019300" y="4425950"/>
            <a:ext cx="6438900" cy="812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2022475" y="4598988"/>
            <a:ext cx="2992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000">
                <a:latin typeface="Helvetica" charset="0"/>
              </a:rPr>
              <a:t>Draw line through points.</a:t>
            </a:r>
          </a:p>
        </p:txBody>
      </p:sp>
      <p:sp>
        <p:nvSpPr>
          <p:cNvPr id="10275" name="Rectangle 35"/>
          <p:cNvSpPr>
            <a:spLocks noChangeArrowheads="1"/>
          </p:cNvSpPr>
          <p:nvPr/>
        </p:nvSpPr>
        <p:spPr bwMode="auto">
          <a:xfrm>
            <a:off x="1638300" y="1600200"/>
            <a:ext cx="6845300" cy="76200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2" name="Rectangle 22"/>
          <p:cNvSpPr>
            <a:spLocks noChangeArrowheads="1"/>
          </p:cNvSpPr>
          <p:nvPr/>
        </p:nvSpPr>
        <p:spPr bwMode="auto">
          <a:xfrm>
            <a:off x="1549400" y="1536700"/>
            <a:ext cx="7048500" cy="876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1600200" y="1620838"/>
            <a:ext cx="61928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altLang="en-US" sz="2000">
                <a:latin typeface="Helvetica" charset="0"/>
              </a:rPr>
              <a:t>The standard form of an equation gives you a quick</a:t>
            </a:r>
          </a:p>
          <a:p>
            <a:pPr algn="l"/>
            <a:r>
              <a:rPr lang="en-US" altLang="en-US" sz="2000">
                <a:latin typeface="Helvetica" charset="0"/>
              </a:rPr>
              <a:t>way to graph the equation.</a:t>
            </a:r>
          </a:p>
        </p:txBody>
      </p:sp>
      <p:grpSp>
        <p:nvGrpSpPr>
          <p:cNvPr id="3" name="Group 36"/>
          <p:cNvGrpSpPr>
            <a:grpSpLocks/>
          </p:cNvGrpSpPr>
          <p:nvPr/>
        </p:nvGrpSpPr>
        <p:grpSpPr bwMode="auto">
          <a:xfrm>
            <a:off x="1670050" y="2454275"/>
            <a:ext cx="317500" cy="366713"/>
            <a:chOff x="540" y="1482"/>
            <a:chExt cx="200" cy="231"/>
          </a:xfrm>
        </p:grpSpPr>
        <p:sp>
          <p:nvSpPr>
            <p:cNvPr id="9246" name="Oval 37"/>
            <p:cNvSpPr>
              <a:spLocks noChangeArrowheads="1"/>
            </p:cNvSpPr>
            <p:nvPr/>
          </p:nvSpPr>
          <p:spPr bwMode="auto">
            <a:xfrm>
              <a:off x="540" y="1496"/>
              <a:ext cx="192" cy="192"/>
            </a:xfrm>
            <a:prstGeom prst="ellipse">
              <a:avLst/>
            </a:prstGeom>
            <a:solidFill>
              <a:srgbClr val="0A50A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7" name="Text Box 38"/>
            <p:cNvSpPr txBox="1">
              <a:spLocks noChangeArrowheads="1"/>
            </p:cNvSpPr>
            <p:nvPr/>
          </p:nvSpPr>
          <p:spPr bwMode="auto">
            <a:xfrm>
              <a:off x="544" y="148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en-US" sz="1800" b="1">
                  <a:solidFill>
                    <a:schemeClr val="bg1"/>
                  </a:solidFill>
                  <a:latin typeface="Helvetica" charset="0"/>
                </a:rPr>
                <a:t>1</a:t>
              </a:r>
              <a:endParaRPr lang="en-US" altLang="en-US" sz="2000"/>
            </a:p>
          </p:txBody>
        </p:sp>
      </p:grpSp>
      <p:grpSp>
        <p:nvGrpSpPr>
          <p:cNvPr id="4" name="Group 39"/>
          <p:cNvGrpSpPr>
            <a:grpSpLocks/>
          </p:cNvGrpSpPr>
          <p:nvPr/>
        </p:nvGrpSpPr>
        <p:grpSpPr bwMode="auto">
          <a:xfrm>
            <a:off x="1670050" y="2974975"/>
            <a:ext cx="317500" cy="366713"/>
            <a:chOff x="540" y="1482"/>
            <a:chExt cx="200" cy="231"/>
          </a:xfrm>
        </p:grpSpPr>
        <p:sp>
          <p:nvSpPr>
            <p:cNvPr id="9244" name="Oval 40"/>
            <p:cNvSpPr>
              <a:spLocks noChangeArrowheads="1"/>
            </p:cNvSpPr>
            <p:nvPr/>
          </p:nvSpPr>
          <p:spPr bwMode="auto">
            <a:xfrm>
              <a:off x="540" y="1496"/>
              <a:ext cx="192" cy="192"/>
            </a:xfrm>
            <a:prstGeom prst="ellipse">
              <a:avLst/>
            </a:prstGeom>
            <a:solidFill>
              <a:srgbClr val="0A50A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5" name="Text Box 41"/>
            <p:cNvSpPr txBox="1">
              <a:spLocks noChangeArrowheads="1"/>
            </p:cNvSpPr>
            <p:nvPr/>
          </p:nvSpPr>
          <p:spPr bwMode="auto">
            <a:xfrm>
              <a:off x="544" y="148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en-US" sz="1800" b="1">
                  <a:solidFill>
                    <a:schemeClr val="bg1"/>
                  </a:solidFill>
                  <a:latin typeface="Helvetica" charset="0"/>
                </a:rPr>
                <a:t>2</a:t>
              </a:r>
              <a:endParaRPr lang="en-US" altLang="en-US" sz="2000"/>
            </a:p>
          </p:txBody>
        </p:sp>
      </p:grpSp>
      <p:grpSp>
        <p:nvGrpSpPr>
          <p:cNvPr id="5" name="Group 46"/>
          <p:cNvGrpSpPr>
            <a:grpSpLocks/>
          </p:cNvGrpSpPr>
          <p:nvPr/>
        </p:nvGrpSpPr>
        <p:grpSpPr bwMode="auto">
          <a:xfrm>
            <a:off x="1670050" y="3787775"/>
            <a:ext cx="317500" cy="366713"/>
            <a:chOff x="540" y="1482"/>
            <a:chExt cx="200" cy="231"/>
          </a:xfrm>
        </p:grpSpPr>
        <p:sp>
          <p:nvSpPr>
            <p:cNvPr id="9242" name="Oval 47"/>
            <p:cNvSpPr>
              <a:spLocks noChangeArrowheads="1"/>
            </p:cNvSpPr>
            <p:nvPr/>
          </p:nvSpPr>
          <p:spPr bwMode="auto">
            <a:xfrm>
              <a:off x="540" y="1496"/>
              <a:ext cx="192" cy="192"/>
            </a:xfrm>
            <a:prstGeom prst="ellipse">
              <a:avLst/>
            </a:prstGeom>
            <a:solidFill>
              <a:srgbClr val="0A50A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3" name="Text Box 48"/>
            <p:cNvSpPr txBox="1">
              <a:spLocks noChangeArrowheads="1"/>
            </p:cNvSpPr>
            <p:nvPr/>
          </p:nvSpPr>
          <p:spPr bwMode="auto">
            <a:xfrm>
              <a:off x="544" y="148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en-US" sz="1800" b="1">
                  <a:solidFill>
                    <a:schemeClr val="bg1"/>
                  </a:solidFill>
                  <a:latin typeface="Helvetica" charset="0"/>
                </a:rPr>
                <a:t>3</a:t>
              </a:r>
              <a:endParaRPr lang="en-US" altLang="en-US" sz="2000"/>
            </a:p>
          </p:txBody>
        </p:sp>
      </p:grpSp>
      <p:grpSp>
        <p:nvGrpSpPr>
          <p:cNvPr id="6" name="Group 49"/>
          <p:cNvGrpSpPr>
            <a:grpSpLocks/>
          </p:cNvGrpSpPr>
          <p:nvPr/>
        </p:nvGrpSpPr>
        <p:grpSpPr bwMode="auto">
          <a:xfrm>
            <a:off x="1670050" y="4600575"/>
            <a:ext cx="317500" cy="366713"/>
            <a:chOff x="540" y="1482"/>
            <a:chExt cx="200" cy="231"/>
          </a:xfrm>
        </p:grpSpPr>
        <p:sp>
          <p:nvSpPr>
            <p:cNvPr id="9240" name="Oval 50"/>
            <p:cNvSpPr>
              <a:spLocks noChangeArrowheads="1"/>
            </p:cNvSpPr>
            <p:nvPr/>
          </p:nvSpPr>
          <p:spPr bwMode="auto">
            <a:xfrm>
              <a:off x="540" y="1496"/>
              <a:ext cx="192" cy="192"/>
            </a:xfrm>
            <a:prstGeom prst="ellipse">
              <a:avLst/>
            </a:prstGeom>
            <a:solidFill>
              <a:srgbClr val="0A50A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1" name="Text Box 51"/>
            <p:cNvSpPr txBox="1">
              <a:spLocks noChangeArrowheads="1"/>
            </p:cNvSpPr>
            <p:nvPr/>
          </p:nvSpPr>
          <p:spPr bwMode="auto">
            <a:xfrm>
              <a:off x="544" y="148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en-US" sz="1800" b="1">
                  <a:solidFill>
                    <a:schemeClr val="bg1"/>
                  </a:solidFill>
                  <a:latin typeface="Helvetica" charset="0"/>
                </a:rPr>
                <a:t>4</a:t>
              </a:r>
              <a:endParaRPr lang="en-US" altLang="en-US" sz="2000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0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0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0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4" grpId="0" animBg="1"/>
      <p:bldP spid="10268" grpId="0" animBg="1"/>
      <p:bldP spid="10250" grpId="0" autoUpdateAnimBg="0"/>
      <p:bldP spid="10265" grpId="0" animBg="1"/>
      <p:bldP spid="10269" grpId="0" animBg="1"/>
      <p:bldP spid="10251" grpId="0" autoUpdateAnimBg="0"/>
      <p:bldP spid="10266" grpId="0" animBg="1"/>
      <p:bldP spid="10270" grpId="0" animBg="1"/>
      <p:bldP spid="10252" grpId="0" autoUpdateAnimBg="0"/>
      <p:bldP spid="10267" grpId="0" animBg="1"/>
      <p:bldP spid="10271" grpId="0" animBg="1"/>
      <p:bldP spid="10253" grpId="0" autoUpdateAnimBg="0"/>
      <p:bldP spid="10275" grpId="0" animBg="1"/>
      <p:bldP spid="10262" grpId="0" animBg="1"/>
      <p:bldP spid="1024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98" name="Picture 3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9400" y="800100"/>
            <a:ext cx="3441700" cy="288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437" name="Rectangle 77"/>
          <p:cNvSpPr>
            <a:spLocks noChangeArrowheads="1"/>
          </p:cNvSpPr>
          <p:nvPr/>
        </p:nvSpPr>
        <p:spPr bwMode="auto">
          <a:xfrm>
            <a:off x="7912100" y="2336800"/>
            <a:ext cx="635000" cy="266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31" name="Rectangle 71"/>
          <p:cNvSpPr>
            <a:spLocks noChangeArrowheads="1"/>
          </p:cNvSpPr>
          <p:nvPr/>
        </p:nvSpPr>
        <p:spPr bwMode="auto">
          <a:xfrm>
            <a:off x="6477000" y="1244600"/>
            <a:ext cx="622300" cy="330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29" name="Rectangle 69"/>
          <p:cNvSpPr>
            <a:spLocks noChangeArrowheads="1"/>
          </p:cNvSpPr>
          <p:nvPr/>
        </p:nvSpPr>
        <p:spPr bwMode="auto">
          <a:xfrm>
            <a:off x="584200" y="5715000"/>
            <a:ext cx="4330700" cy="401638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30" name="Rectangle 70"/>
          <p:cNvSpPr>
            <a:spLocks noChangeArrowheads="1"/>
          </p:cNvSpPr>
          <p:nvPr/>
        </p:nvSpPr>
        <p:spPr bwMode="auto">
          <a:xfrm>
            <a:off x="406400" y="5613400"/>
            <a:ext cx="4686300" cy="609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8" name="Rectangle 18"/>
          <p:cNvSpPr>
            <a:spLocks noChangeArrowheads="1"/>
          </p:cNvSpPr>
          <p:nvPr/>
        </p:nvSpPr>
        <p:spPr bwMode="auto">
          <a:xfrm>
            <a:off x="3163888" y="2916238"/>
            <a:ext cx="1306512" cy="398462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15" name="Rectangle 55"/>
          <p:cNvSpPr>
            <a:spLocks noChangeArrowheads="1"/>
          </p:cNvSpPr>
          <p:nvPr/>
        </p:nvSpPr>
        <p:spPr bwMode="auto">
          <a:xfrm>
            <a:off x="2984500" y="2870200"/>
            <a:ext cx="16129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sz="2000">
              <a:solidFill>
                <a:schemeClr val="bg1"/>
              </a:solidFill>
            </a:endParaRPr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3163888" y="2862263"/>
            <a:ext cx="1471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altLang="en-US" sz="2000">
                <a:solidFill>
                  <a:srgbClr val="0A50A1"/>
                </a:solidFill>
                <a:latin typeface="Helvetica" charset="0"/>
              </a:rPr>
              <a:t>Let </a:t>
            </a:r>
            <a:r>
              <a:rPr lang="en-US" altLang="en-US" sz="2200" i="1">
                <a:solidFill>
                  <a:srgbClr val="0A50A1"/>
                </a:solidFill>
                <a:latin typeface="Helvetica" charset="0"/>
              </a:rPr>
              <a:t>y</a:t>
            </a:r>
            <a:r>
              <a:rPr lang="en-US" altLang="en-US" sz="2000">
                <a:solidFill>
                  <a:srgbClr val="0A50A1"/>
                </a:solidFill>
                <a:latin typeface="Helvetica" charset="0"/>
              </a:rPr>
              <a:t> = </a:t>
            </a:r>
            <a:r>
              <a:rPr lang="en-US" altLang="en-US" b="1">
                <a:solidFill>
                  <a:srgbClr val="FE000D"/>
                </a:solidFill>
              </a:rPr>
              <a:t>0</a:t>
            </a:r>
            <a:r>
              <a:rPr lang="en-US" altLang="en-US" sz="2000">
                <a:solidFill>
                  <a:srgbClr val="0A50A1"/>
                </a:solidFill>
                <a:latin typeface="Helvetica" charset="0"/>
              </a:rPr>
              <a:t>.</a:t>
            </a:r>
            <a:endParaRPr lang="en-US" altLang="en-US" sz="220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07963" y="130175"/>
            <a:ext cx="4024312" cy="460375"/>
            <a:chOff x="1651" y="423"/>
            <a:chExt cx="2535" cy="290"/>
          </a:xfrm>
        </p:grpSpPr>
        <p:sp>
          <p:nvSpPr>
            <p:cNvPr id="10289" name="Text Box 6"/>
            <p:cNvSpPr txBox="1">
              <a:spLocks noChangeArrowheads="1"/>
            </p:cNvSpPr>
            <p:nvPr/>
          </p:nvSpPr>
          <p:spPr bwMode="auto">
            <a:xfrm>
              <a:off x="2518" y="446"/>
              <a:ext cx="166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en-US" sz="1800" b="1">
                  <a:latin typeface="Helvetica" charset="0"/>
                </a:rPr>
                <a:t>Drawing Quick Graphs</a:t>
              </a:r>
            </a:p>
          </p:txBody>
        </p:sp>
        <p:pic>
          <p:nvPicPr>
            <p:cNvPr id="10290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51" y="423"/>
              <a:ext cx="874" cy="2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51" name="Line 8"/>
          <p:cNvSpPr>
            <a:spLocks noChangeShapeType="1"/>
          </p:cNvSpPr>
          <p:nvPr/>
        </p:nvSpPr>
        <p:spPr bwMode="auto">
          <a:xfrm>
            <a:off x="1638300" y="528638"/>
            <a:ext cx="7143750" cy="0"/>
          </a:xfrm>
          <a:prstGeom prst="line">
            <a:avLst/>
          </a:prstGeom>
          <a:noFill/>
          <a:ln w="19050">
            <a:solidFill>
              <a:srgbClr val="FFCC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6" name="Rectangle 16"/>
          <p:cNvSpPr>
            <a:spLocks noChangeArrowheads="1"/>
          </p:cNvSpPr>
          <p:nvPr/>
        </p:nvSpPr>
        <p:spPr bwMode="auto">
          <a:xfrm>
            <a:off x="3163888" y="2514600"/>
            <a:ext cx="1911350" cy="398463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4" name="Rectangle 14"/>
          <p:cNvSpPr>
            <a:spLocks noChangeArrowheads="1"/>
          </p:cNvSpPr>
          <p:nvPr/>
        </p:nvSpPr>
        <p:spPr bwMode="auto">
          <a:xfrm>
            <a:off x="855663" y="2489200"/>
            <a:ext cx="1711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l"/>
            <a:r>
              <a:rPr lang="en-US" altLang="en-US">
                <a:sym typeface="Symbol" pitchFamily="18" charset="2"/>
              </a:rPr>
              <a:t>2</a:t>
            </a:r>
            <a:r>
              <a:rPr lang="en-US" altLang="en-US" i="1">
                <a:sym typeface="Symbol" pitchFamily="18" charset="2"/>
              </a:rPr>
              <a:t>x</a:t>
            </a:r>
            <a:r>
              <a:rPr lang="en-US" altLang="en-US">
                <a:sym typeface="Symbol" pitchFamily="18" charset="2"/>
              </a:rPr>
              <a:t> + 3</a:t>
            </a:r>
            <a:r>
              <a:rPr lang="en-US" altLang="en-US" i="1">
                <a:sym typeface="Symbol" pitchFamily="18" charset="2"/>
              </a:rPr>
              <a:t>y </a:t>
            </a:r>
            <a:r>
              <a:rPr lang="en-US" altLang="en-US">
                <a:sym typeface="Symbol" pitchFamily="18" charset="2"/>
              </a:rPr>
              <a:t>= 12</a:t>
            </a:r>
          </a:p>
        </p:txBody>
      </p:sp>
      <p:sp>
        <p:nvSpPr>
          <p:cNvPr id="15413" name="Rectangle 53"/>
          <p:cNvSpPr>
            <a:spLocks noChangeArrowheads="1"/>
          </p:cNvSpPr>
          <p:nvPr/>
        </p:nvSpPr>
        <p:spPr bwMode="auto">
          <a:xfrm>
            <a:off x="2908300" y="2400300"/>
            <a:ext cx="2413000" cy="5461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sz="2000">
              <a:solidFill>
                <a:schemeClr val="bg1"/>
              </a:solidFill>
            </a:endParaRPr>
          </a:p>
        </p:txBody>
      </p:sp>
      <p:sp>
        <p:nvSpPr>
          <p:cNvPr id="15375" name="Text Box 15"/>
          <p:cNvSpPr txBox="1">
            <a:spLocks noChangeArrowheads="1"/>
          </p:cNvSpPr>
          <p:nvPr/>
        </p:nvSpPr>
        <p:spPr bwMode="auto">
          <a:xfrm>
            <a:off x="3163888" y="2536825"/>
            <a:ext cx="2003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altLang="en-US" sz="2000">
                <a:solidFill>
                  <a:srgbClr val="0A50A1"/>
                </a:solidFill>
                <a:latin typeface="Helvetica" charset="0"/>
              </a:rPr>
              <a:t>Standard form.</a:t>
            </a:r>
            <a:endParaRPr lang="en-US" altLang="en-US" sz="2200"/>
          </a:p>
        </p:txBody>
      </p:sp>
      <p:sp>
        <p:nvSpPr>
          <p:cNvPr id="15377" name="Rectangle 17"/>
          <p:cNvSpPr>
            <a:spLocks noChangeArrowheads="1"/>
          </p:cNvSpPr>
          <p:nvPr/>
        </p:nvSpPr>
        <p:spPr bwMode="auto">
          <a:xfrm>
            <a:off x="639763" y="2868613"/>
            <a:ext cx="1931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l"/>
            <a:r>
              <a:rPr lang="en-US" altLang="en-US">
                <a:sym typeface="Symbol" pitchFamily="18" charset="2"/>
              </a:rPr>
              <a:t>2</a:t>
            </a:r>
            <a:r>
              <a:rPr lang="en-US" altLang="en-US" i="1">
                <a:sym typeface="Symbol" pitchFamily="18" charset="2"/>
              </a:rPr>
              <a:t>x</a:t>
            </a:r>
            <a:r>
              <a:rPr lang="en-US" altLang="en-US">
                <a:sym typeface="Symbol" pitchFamily="18" charset="2"/>
              </a:rPr>
              <a:t> + 3(</a:t>
            </a:r>
            <a:r>
              <a:rPr lang="en-US" altLang="en-US" b="1">
                <a:solidFill>
                  <a:srgbClr val="FE000D"/>
                </a:solidFill>
                <a:sym typeface="Symbol" pitchFamily="18" charset="2"/>
              </a:rPr>
              <a:t>0</a:t>
            </a:r>
            <a:r>
              <a:rPr lang="en-US" altLang="en-US">
                <a:sym typeface="Symbol" pitchFamily="18" charset="2"/>
              </a:rPr>
              <a:t>)</a:t>
            </a:r>
            <a:r>
              <a:rPr lang="en-US" altLang="en-US" i="1">
                <a:sym typeface="Symbol" pitchFamily="18" charset="2"/>
              </a:rPr>
              <a:t> </a:t>
            </a:r>
            <a:r>
              <a:rPr lang="en-US" altLang="en-US">
                <a:sym typeface="Symbol" pitchFamily="18" charset="2"/>
              </a:rPr>
              <a:t>= 12</a:t>
            </a:r>
          </a:p>
        </p:txBody>
      </p:sp>
      <p:sp>
        <p:nvSpPr>
          <p:cNvPr id="15380" name="Rectangle 20"/>
          <p:cNvSpPr>
            <a:spLocks noChangeArrowheads="1"/>
          </p:cNvSpPr>
          <p:nvPr/>
        </p:nvSpPr>
        <p:spPr bwMode="auto">
          <a:xfrm>
            <a:off x="1636713" y="3248025"/>
            <a:ext cx="7953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l"/>
            <a:r>
              <a:rPr lang="en-US" altLang="en-US" i="1">
                <a:sym typeface="Symbol" pitchFamily="18" charset="2"/>
              </a:rPr>
              <a:t>x</a:t>
            </a:r>
            <a:r>
              <a:rPr lang="en-US" altLang="en-US">
                <a:sym typeface="Symbol" pitchFamily="18" charset="2"/>
              </a:rPr>
              <a:t> = 6</a:t>
            </a:r>
          </a:p>
        </p:txBody>
      </p:sp>
      <p:sp>
        <p:nvSpPr>
          <p:cNvPr id="15399" name="Text Box 39"/>
          <p:cNvSpPr txBox="1">
            <a:spLocks noChangeArrowheads="1"/>
          </p:cNvSpPr>
          <p:nvPr/>
        </p:nvSpPr>
        <p:spPr bwMode="auto">
          <a:xfrm>
            <a:off x="639763" y="5710238"/>
            <a:ext cx="4886325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altLang="en-US" sz="2200"/>
              <a:t>Draw a line through the two points.</a:t>
            </a:r>
            <a:endParaRPr lang="en-US" altLang="en-US" sz="2000"/>
          </a:p>
        </p:txBody>
      </p:sp>
      <p:sp>
        <p:nvSpPr>
          <p:cNvPr id="15403" name="Oval 43"/>
          <p:cNvSpPr>
            <a:spLocks noChangeArrowheads="1"/>
          </p:cNvSpPr>
          <p:nvPr/>
        </p:nvSpPr>
        <p:spPr bwMode="auto">
          <a:xfrm>
            <a:off x="7827963" y="2838450"/>
            <a:ext cx="111125" cy="115888"/>
          </a:xfrm>
          <a:prstGeom prst="ellipse">
            <a:avLst/>
          </a:prstGeom>
          <a:solidFill>
            <a:srgbClr val="0A4FA2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404" name="Oval 44"/>
          <p:cNvSpPr>
            <a:spLocks noChangeArrowheads="1"/>
          </p:cNvSpPr>
          <p:nvPr/>
        </p:nvSpPr>
        <p:spPr bwMode="auto">
          <a:xfrm>
            <a:off x="6037263" y="1657350"/>
            <a:ext cx="111125" cy="115888"/>
          </a:xfrm>
          <a:prstGeom prst="ellipse">
            <a:avLst/>
          </a:prstGeom>
          <a:solidFill>
            <a:srgbClr val="0A4FA2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405" name="Line 45"/>
          <p:cNvSpPr>
            <a:spLocks noChangeShapeType="1"/>
          </p:cNvSpPr>
          <p:nvPr/>
        </p:nvSpPr>
        <p:spPr bwMode="auto">
          <a:xfrm>
            <a:off x="5689600" y="1447800"/>
            <a:ext cx="2882900" cy="1917700"/>
          </a:xfrm>
          <a:prstGeom prst="line">
            <a:avLst/>
          </a:prstGeom>
          <a:noFill/>
          <a:ln w="31750">
            <a:solidFill>
              <a:srgbClr val="0A4FA2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2" name="Rectangle 22"/>
          <p:cNvSpPr>
            <a:spLocks noChangeArrowheads="1"/>
          </p:cNvSpPr>
          <p:nvPr/>
        </p:nvSpPr>
        <p:spPr bwMode="auto">
          <a:xfrm>
            <a:off x="3162300" y="3289300"/>
            <a:ext cx="1403350" cy="398463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16" name="Rectangle 56"/>
          <p:cNvSpPr>
            <a:spLocks noChangeArrowheads="1"/>
          </p:cNvSpPr>
          <p:nvPr/>
        </p:nvSpPr>
        <p:spPr bwMode="auto">
          <a:xfrm>
            <a:off x="2984500" y="3251200"/>
            <a:ext cx="1803400" cy="482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1" name="Text Box 21"/>
          <p:cNvSpPr txBox="1">
            <a:spLocks noChangeArrowheads="1"/>
          </p:cNvSpPr>
          <p:nvPr/>
        </p:nvSpPr>
        <p:spPr bwMode="auto">
          <a:xfrm>
            <a:off x="3162300" y="3286125"/>
            <a:ext cx="1547813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altLang="en-US" sz="2000">
                <a:solidFill>
                  <a:srgbClr val="0A50A1"/>
                </a:solidFill>
                <a:latin typeface="Helvetica" charset="0"/>
              </a:rPr>
              <a:t>Solve for </a:t>
            </a:r>
            <a:r>
              <a:rPr lang="en-US" altLang="en-US" sz="2200" b="1" i="1">
                <a:solidFill>
                  <a:srgbClr val="0A50A1"/>
                </a:solidFill>
                <a:latin typeface="Helvetica" charset="0"/>
              </a:rPr>
              <a:t>x</a:t>
            </a:r>
            <a:r>
              <a:rPr lang="en-US" altLang="en-US" sz="2000">
                <a:solidFill>
                  <a:srgbClr val="0A50A1"/>
                </a:solidFill>
                <a:latin typeface="Helvetica" charset="0"/>
              </a:rPr>
              <a:t>.</a:t>
            </a:r>
            <a:endParaRPr lang="en-US" altLang="en-US" sz="2200"/>
          </a:p>
        </p:txBody>
      </p:sp>
      <p:sp>
        <p:nvSpPr>
          <p:cNvPr id="15400" name="Rectangle 40"/>
          <p:cNvSpPr>
            <a:spLocks noChangeArrowheads="1"/>
          </p:cNvSpPr>
          <p:nvPr/>
        </p:nvSpPr>
        <p:spPr bwMode="auto">
          <a:xfrm>
            <a:off x="584200" y="1473200"/>
            <a:ext cx="1663700" cy="45720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584200" y="827088"/>
            <a:ext cx="2689225" cy="4572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r>
              <a:rPr lang="en-US" altLang="en-US" sz="2200">
                <a:latin typeface="Helvetica" charset="0"/>
              </a:rPr>
              <a:t>Graph</a:t>
            </a:r>
            <a:r>
              <a:rPr lang="en-US" altLang="en-US"/>
              <a:t>  </a:t>
            </a:r>
            <a:r>
              <a:rPr lang="en-US" altLang="en-US">
                <a:sym typeface="Symbol" pitchFamily="18" charset="2"/>
              </a:rPr>
              <a:t>2</a:t>
            </a:r>
            <a:r>
              <a:rPr lang="en-US" altLang="en-US" i="1">
                <a:sym typeface="Symbol" pitchFamily="18" charset="2"/>
              </a:rPr>
              <a:t>x</a:t>
            </a:r>
            <a:r>
              <a:rPr lang="en-US" altLang="en-US">
                <a:sym typeface="Symbol" pitchFamily="18" charset="2"/>
              </a:rPr>
              <a:t> + 3</a:t>
            </a:r>
            <a:r>
              <a:rPr lang="en-US" altLang="en-US" i="1">
                <a:sym typeface="Symbol" pitchFamily="18" charset="2"/>
              </a:rPr>
              <a:t>y </a:t>
            </a:r>
            <a:r>
              <a:rPr lang="en-US" altLang="en-US">
                <a:sym typeface="Symbol" pitchFamily="18" charset="2"/>
              </a:rPr>
              <a:t>= 12</a:t>
            </a:r>
          </a:p>
        </p:txBody>
      </p:sp>
      <p:sp>
        <p:nvSpPr>
          <p:cNvPr id="15372" name="Text Box 12"/>
          <p:cNvSpPr txBox="1">
            <a:spLocks noChangeArrowheads="1"/>
          </p:cNvSpPr>
          <p:nvPr/>
        </p:nvSpPr>
        <p:spPr bwMode="auto">
          <a:xfrm>
            <a:off x="614363" y="1481138"/>
            <a:ext cx="1512887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altLang="en-US" sz="2200" b="1">
                <a:latin typeface="Helvetica" charset="0"/>
              </a:rPr>
              <a:t>S</a:t>
            </a:r>
            <a:r>
              <a:rPr lang="en-US" altLang="en-US" sz="2000" b="1">
                <a:latin typeface="Helvetica" charset="0"/>
              </a:rPr>
              <a:t>OLUTION</a:t>
            </a:r>
            <a:endParaRPr lang="en-US" altLang="en-US" sz="2000"/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614363" y="1925638"/>
            <a:ext cx="4294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altLang="en-US" sz="2000" b="1">
                <a:solidFill>
                  <a:srgbClr val="0A50A1"/>
                </a:solidFill>
                <a:latin typeface="Helvetica" charset="0"/>
              </a:rPr>
              <a:t>M</a:t>
            </a:r>
            <a:r>
              <a:rPr lang="en-US" altLang="en-US" sz="1800" b="1">
                <a:solidFill>
                  <a:srgbClr val="0A50A1"/>
                </a:solidFill>
                <a:latin typeface="Helvetica" charset="0"/>
              </a:rPr>
              <a:t>ETHOD</a:t>
            </a:r>
            <a:r>
              <a:rPr lang="en-US" altLang="en-US" sz="2000" b="1">
                <a:solidFill>
                  <a:srgbClr val="0A50A1"/>
                </a:solidFill>
                <a:latin typeface="Helvetica" charset="0"/>
              </a:rPr>
              <a:t> 1:</a:t>
            </a:r>
            <a:r>
              <a:rPr lang="en-US" altLang="en-US">
                <a:solidFill>
                  <a:srgbClr val="0A50A1"/>
                </a:solidFill>
                <a:latin typeface="Helvetica" charset="0"/>
              </a:rPr>
              <a:t> </a:t>
            </a:r>
            <a:r>
              <a:rPr lang="en-US" altLang="en-US" sz="2000">
                <a:solidFill>
                  <a:srgbClr val="0A50A1"/>
                </a:solidFill>
                <a:latin typeface="Helvetica" charset="0"/>
              </a:rPr>
              <a:t>U</a:t>
            </a:r>
            <a:r>
              <a:rPr lang="en-US" altLang="en-US" sz="1800">
                <a:solidFill>
                  <a:srgbClr val="0A50A1"/>
                </a:solidFill>
                <a:latin typeface="Helvetica" charset="0"/>
              </a:rPr>
              <a:t>SE </a:t>
            </a:r>
            <a:r>
              <a:rPr lang="en-US" altLang="en-US" sz="2000">
                <a:solidFill>
                  <a:srgbClr val="0A50A1"/>
                </a:solidFill>
                <a:latin typeface="Helvetica" charset="0"/>
              </a:rPr>
              <a:t>S</a:t>
            </a:r>
            <a:r>
              <a:rPr lang="en-US" altLang="en-US" sz="1800">
                <a:solidFill>
                  <a:srgbClr val="0A50A1"/>
                </a:solidFill>
                <a:latin typeface="Helvetica" charset="0"/>
              </a:rPr>
              <a:t>TA</a:t>
            </a:r>
            <a:r>
              <a:rPr lang="en-US" altLang="en-US" sz="1800">
                <a:solidFill>
                  <a:srgbClr val="0A4FA2"/>
                </a:solidFill>
                <a:latin typeface="Helvetica" charset="0"/>
              </a:rPr>
              <a:t>ND</a:t>
            </a:r>
            <a:r>
              <a:rPr lang="en-US" altLang="en-US" sz="1800">
                <a:solidFill>
                  <a:srgbClr val="0A50A1"/>
                </a:solidFill>
                <a:latin typeface="Helvetica" charset="0"/>
              </a:rPr>
              <a:t>ARD </a:t>
            </a:r>
            <a:r>
              <a:rPr lang="en-US" altLang="en-US" sz="2000">
                <a:solidFill>
                  <a:srgbClr val="0A50A1"/>
                </a:solidFill>
                <a:latin typeface="Helvetica" charset="0"/>
              </a:rPr>
              <a:t>F</a:t>
            </a:r>
            <a:r>
              <a:rPr lang="en-US" altLang="en-US" sz="1800">
                <a:solidFill>
                  <a:srgbClr val="0A50A1"/>
                </a:solidFill>
                <a:latin typeface="Helvetica" charset="0"/>
              </a:rPr>
              <a:t>ORM</a:t>
            </a:r>
            <a:r>
              <a:rPr lang="en-US" altLang="en-US">
                <a:solidFill>
                  <a:srgbClr val="0A50A1"/>
                </a:solidFill>
                <a:latin typeface="Helvetica" charset="0"/>
              </a:rPr>
              <a:t> </a:t>
            </a:r>
          </a:p>
        </p:txBody>
      </p:sp>
      <p:sp>
        <p:nvSpPr>
          <p:cNvPr id="15420" name="Rectangle 60"/>
          <p:cNvSpPr>
            <a:spLocks noChangeArrowheads="1"/>
          </p:cNvSpPr>
          <p:nvPr/>
        </p:nvSpPr>
        <p:spPr bwMode="auto">
          <a:xfrm>
            <a:off x="584200" y="3632200"/>
            <a:ext cx="5029200" cy="4191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5" name="Text Box 25"/>
          <p:cNvSpPr txBox="1">
            <a:spLocks noChangeArrowheads="1"/>
          </p:cNvSpPr>
          <p:nvPr/>
        </p:nvSpPr>
        <p:spPr bwMode="auto">
          <a:xfrm>
            <a:off x="657225" y="4332288"/>
            <a:ext cx="1931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en-US"/>
              <a:t>2(</a:t>
            </a:r>
            <a:r>
              <a:rPr lang="en-US" altLang="en-US" b="1">
                <a:solidFill>
                  <a:srgbClr val="046A48"/>
                </a:solidFill>
              </a:rPr>
              <a:t>0</a:t>
            </a:r>
            <a:r>
              <a:rPr lang="en-US" altLang="en-US"/>
              <a:t>) + 3</a:t>
            </a:r>
            <a:r>
              <a:rPr lang="en-US" altLang="en-US" i="1"/>
              <a:t>y </a:t>
            </a:r>
            <a:r>
              <a:rPr lang="en-US" altLang="en-US"/>
              <a:t>= 12</a:t>
            </a:r>
          </a:p>
        </p:txBody>
      </p:sp>
      <p:sp>
        <p:nvSpPr>
          <p:cNvPr id="15386" name="Rectangle 26"/>
          <p:cNvSpPr>
            <a:spLocks noChangeArrowheads="1"/>
          </p:cNvSpPr>
          <p:nvPr/>
        </p:nvSpPr>
        <p:spPr bwMode="auto">
          <a:xfrm>
            <a:off x="3208338" y="4375150"/>
            <a:ext cx="1260475" cy="401638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23" name="Rectangle 63"/>
          <p:cNvSpPr>
            <a:spLocks noChangeArrowheads="1"/>
          </p:cNvSpPr>
          <p:nvPr/>
        </p:nvSpPr>
        <p:spPr bwMode="auto">
          <a:xfrm>
            <a:off x="2933700" y="4241800"/>
            <a:ext cx="2501900" cy="558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7" name="Text Box 27"/>
          <p:cNvSpPr txBox="1">
            <a:spLocks noChangeArrowheads="1"/>
          </p:cNvSpPr>
          <p:nvPr/>
        </p:nvSpPr>
        <p:spPr bwMode="auto">
          <a:xfrm>
            <a:off x="3171825" y="4321175"/>
            <a:ext cx="1712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altLang="en-US" sz="2000">
                <a:solidFill>
                  <a:srgbClr val="0A50A1"/>
                </a:solidFill>
                <a:latin typeface="Helvetica" charset="0"/>
              </a:rPr>
              <a:t>Let </a:t>
            </a:r>
            <a:r>
              <a:rPr lang="en-US" altLang="en-US" sz="2200" i="1">
                <a:solidFill>
                  <a:srgbClr val="0A50A1"/>
                </a:solidFill>
                <a:latin typeface="Helvetica" charset="0"/>
              </a:rPr>
              <a:t>x</a:t>
            </a:r>
            <a:r>
              <a:rPr lang="en-US" altLang="en-US" sz="2000">
                <a:solidFill>
                  <a:srgbClr val="0A50A1"/>
                </a:solidFill>
                <a:latin typeface="Helvetica" charset="0"/>
              </a:rPr>
              <a:t> = </a:t>
            </a:r>
            <a:r>
              <a:rPr lang="en-US" altLang="en-US" b="1">
                <a:solidFill>
                  <a:srgbClr val="046A48"/>
                </a:solidFill>
              </a:rPr>
              <a:t>0</a:t>
            </a:r>
            <a:r>
              <a:rPr lang="en-US" altLang="en-US" sz="2000">
                <a:solidFill>
                  <a:srgbClr val="3333CC"/>
                </a:solidFill>
                <a:latin typeface="Helvetica" charset="0"/>
              </a:rPr>
              <a:t>.</a:t>
            </a:r>
            <a:endParaRPr lang="en-US" altLang="en-US" sz="2200"/>
          </a:p>
        </p:txBody>
      </p:sp>
      <p:sp>
        <p:nvSpPr>
          <p:cNvPr id="15388" name="Rectangle 28"/>
          <p:cNvSpPr>
            <a:spLocks noChangeArrowheads="1"/>
          </p:cNvSpPr>
          <p:nvPr/>
        </p:nvSpPr>
        <p:spPr bwMode="auto">
          <a:xfrm>
            <a:off x="3208338" y="4732338"/>
            <a:ext cx="1403350" cy="398462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24" name="Rectangle 64"/>
          <p:cNvSpPr>
            <a:spLocks noChangeArrowheads="1"/>
          </p:cNvSpPr>
          <p:nvPr/>
        </p:nvSpPr>
        <p:spPr bwMode="auto">
          <a:xfrm>
            <a:off x="2971800" y="4648200"/>
            <a:ext cx="1828800" cy="584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9" name="Text Box 29"/>
          <p:cNvSpPr txBox="1">
            <a:spLocks noChangeArrowheads="1"/>
          </p:cNvSpPr>
          <p:nvPr/>
        </p:nvSpPr>
        <p:spPr bwMode="auto">
          <a:xfrm>
            <a:off x="3165475" y="4737100"/>
            <a:ext cx="1471613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altLang="en-US" sz="2000">
                <a:solidFill>
                  <a:srgbClr val="0A50A1"/>
                </a:solidFill>
                <a:latin typeface="Helvetica" charset="0"/>
              </a:rPr>
              <a:t>Solve for </a:t>
            </a:r>
            <a:r>
              <a:rPr lang="en-US" altLang="en-US" sz="2200" i="1">
                <a:solidFill>
                  <a:srgbClr val="0A50A1"/>
                </a:solidFill>
                <a:latin typeface="Helvetica" charset="0"/>
              </a:rPr>
              <a:t>y</a:t>
            </a:r>
            <a:r>
              <a:rPr lang="en-US" altLang="en-US" sz="2000">
                <a:solidFill>
                  <a:srgbClr val="0A50A1"/>
                </a:solidFill>
                <a:latin typeface="Helvetica" charset="0"/>
              </a:rPr>
              <a:t>.</a:t>
            </a:r>
            <a:endParaRPr lang="en-US" altLang="en-US" sz="2200"/>
          </a:p>
        </p:txBody>
      </p:sp>
      <p:sp>
        <p:nvSpPr>
          <p:cNvPr id="15390" name="Rectangle 30"/>
          <p:cNvSpPr>
            <a:spLocks noChangeArrowheads="1"/>
          </p:cNvSpPr>
          <p:nvPr/>
        </p:nvSpPr>
        <p:spPr bwMode="auto">
          <a:xfrm>
            <a:off x="1627188" y="4702175"/>
            <a:ext cx="7953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en-US" i="1">
                <a:sym typeface="Symbol" pitchFamily="18" charset="2"/>
              </a:rPr>
              <a:t>y</a:t>
            </a:r>
            <a:r>
              <a:rPr lang="en-US" altLang="en-US">
                <a:sym typeface="Symbol" pitchFamily="18" charset="2"/>
              </a:rPr>
              <a:t> = 4</a:t>
            </a:r>
          </a:p>
        </p:txBody>
      </p:sp>
      <p:sp>
        <p:nvSpPr>
          <p:cNvPr id="15426" name="Rectangle 66"/>
          <p:cNvSpPr>
            <a:spLocks noChangeArrowheads="1"/>
          </p:cNvSpPr>
          <p:nvPr/>
        </p:nvSpPr>
        <p:spPr bwMode="auto">
          <a:xfrm>
            <a:off x="584200" y="5118100"/>
            <a:ext cx="5029200" cy="4191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81"/>
          <p:cNvGrpSpPr>
            <a:grpSpLocks/>
          </p:cNvGrpSpPr>
          <p:nvPr/>
        </p:nvGrpSpPr>
        <p:grpSpPr bwMode="auto">
          <a:xfrm>
            <a:off x="4876800" y="2286000"/>
            <a:ext cx="3708400" cy="1739900"/>
            <a:chOff x="3072" y="1440"/>
            <a:chExt cx="2336" cy="1096"/>
          </a:xfrm>
        </p:grpSpPr>
        <p:sp>
          <p:nvSpPr>
            <p:cNvPr id="10287" name="Rectangle 51"/>
            <p:cNvSpPr>
              <a:spLocks noChangeArrowheads="1"/>
            </p:cNvSpPr>
            <p:nvPr/>
          </p:nvSpPr>
          <p:spPr bwMode="auto">
            <a:xfrm>
              <a:off x="3072" y="2304"/>
              <a:ext cx="448" cy="232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CC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34" name="AutoShape 74"/>
            <p:cNvSpPr>
              <a:spLocks noChangeArrowheads="1"/>
            </p:cNvSpPr>
            <p:nvPr/>
          </p:nvSpPr>
          <p:spPr bwMode="auto">
            <a:xfrm>
              <a:off x="4960" y="1440"/>
              <a:ext cx="448" cy="232"/>
            </a:xfrm>
            <a:prstGeom prst="wedgeRectCallout">
              <a:avLst>
                <a:gd name="adj1" fmla="val -45537"/>
                <a:gd name="adj2" fmla="val 111208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00CCFF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>
              <a:outerShdw dist="53882" dir="8100000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15383" name="Text Box 23"/>
          <p:cNvSpPr txBox="1">
            <a:spLocks noChangeArrowheads="1"/>
          </p:cNvSpPr>
          <p:nvPr/>
        </p:nvSpPr>
        <p:spPr bwMode="auto">
          <a:xfrm>
            <a:off x="635000" y="3625850"/>
            <a:ext cx="5059363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en-US" sz="2200"/>
              <a:t>The </a:t>
            </a:r>
            <a:r>
              <a:rPr lang="en-US" altLang="en-US" sz="2200" b="1" i="1"/>
              <a:t>x</a:t>
            </a:r>
            <a:r>
              <a:rPr lang="en-US" altLang="en-US" sz="2200"/>
              <a:t>-intercept is 6, so plot the point </a:t>
            </a:r>
            <a:r>
              <a:rPr lang="en-US" altLang="en-US" sz="2200" b="1"/>
              <a:t>(6, 0)</a:t>
            </a:r>
            <a:r>
              <a:rPr lang="en-US" altLang="en-US" sz="2200"/>
              <a:t>.</a:t>
            </a:r>
          </a:p>
        </p:txBody>
      </p:sp>
      <p:sp>
        <p:nvSpPr>
          <p:cNvPr id="15406" name="Text Box 46"/>
          <p:cNvSpPr txBox="1">
            <a:spLocks noChangeArrowheads="1"/>
          </p:cNvSpPr>
          <p:nvPr/>
        </p:nvSpPr>
        <p:spPr bwMode="auto">
          <a:xfrm>
            <a:off x="7858125" y="2290763"/>
            <a:ext cx="739775" cy="377825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l"/>
            <a:r>
              <a:rPr lang="en-US" altLang="en-US" sz="2200" b="1"/>
              <a:t> (6, 0)</a:t>
            </a:r>
          </a:p>
        </p:txBody>
      </p:sp>
      <p:grpSp>
        <p:nvGrpSpPr>
          <p:cNvPr id="4" name="Group 80"/>
          <p:cNvGrpSpPr>
            <a:grpSpLocks/>
          </p:cNvGrpSpPr>
          <p:nvPr/>
        </p:nvGrpSpPr>
        <p:grpSpPr bwMode="auto">
          <a:xfrm>
            <a:off x="4884738" y="1219200"/>
            <a:ext cx="2239962" cy="4291013"/>
            <a:chOff x="3077" y="768"/>
            <a:chExt cx="1411" cy="2703"/>
          </a:xfrm>
        </p:grpSpPr>
        <p:sp>
          <p:nvSpPr>
            <p:cNvPr id="10285" name="Rectangle 49"/>
            <p:cNvSpPr>
              <a:spLocks noChangeArrowheads="1"/>
            </p:cNvSpPr>
            <p:nvPr/>
          </p:nvSpPr>
          <p:spPr bwMode="auto">
            <a:xfrm>
              <a:off x="3077" y="3239"/>
              <a:ext cx="448" cy="232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9933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38" name="AutoShape 78"/>
            <p:cNvSpPr>
              <a:spLocks noChangeArrowheads="1"/>
            </p:cNvSpPr>
            <p:nvPr/>
          </p:nvSpPr>
          <p:spPr bwMode="auto">
            <a:xfrm>
              <a:off x="4064" y="768"/>
              <a:ext cx="424" cy="240"/>
            </a:xfrm>
            <a:prstGeom prst="wedgeRectCallout">
              <a:avLst>
                <a:gd name="adj1" fmla="val -97644"/>
                <a:gd name="adj2" fmla="val 68750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FF9933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>
              <a:outerShdw dist="63500" dir="76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15407" name="Text Box 47"/>
          <p:cNvSpPr txBox="1">
            <a:spLocks noChangeArrowheads="1"/>
          </p:cNvSpPr>
          <p:nvPr/>
        </p:nvSpPr>
        <p:spPr bwMode="auto">
          <a:xfrm>
            <a:off x="6432550" y="1225550"/>
            <a:ext cx="708025" cy="4064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9933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l"/>
            <a:r>
              <a:rPr lang="en-US" altLang="en-US" sz="2200" b="1"/>
              <a:t> (0, 4)</a:t>
            </a:r>
          </a:p>
        </p:txBody>
      </p:sp>
      <p:sp>
        <p:nvSpPr>
          <p:cNvPr id="15391" name="Text Box 31"/>
          <p:cNvSpPr txBox="1">
            <a:spLocks noChangeArrowheads="1"/>
          </p:cNvSpPr>
          <p:nvPr/>
        </p:nvSpPr>
        <p:spPr bwMode="auto">
          <a:xfrm>
            <a:off x="647700" y="5110163"/>
            <a:ext cx="5043488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en-US" sz="2200"/>
              <a:t>The </a:t>
            </a:r>
            <a:r>
              <a:rPr lang="en-US" altLang="en-US" sz="2200" b="1" i="1"/>
              <a:t>y</a:t>
            </a:r>
            <a:r>
              <a:rPr lang="en-US" altLang="en-US" sz="2200"/>
              <a:t>-intercept is 4, so plot the point </a:t>
            </a:r>
            <a:r>
              <a:rPr lang="en-US" altLang="en-US" sz="2200" b="1"/>
              <a:t>(0, 4)</a:t>
            </a:r>
            <a:r>
              <a:rPr lang="en-US" altLang="en-US" sz="2200"/>
              <a:t>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15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5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5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5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15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5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5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15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15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15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5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5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15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15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00"/>
                            </p:stCondLst>
                            <p:childTnLst>
                              <p:par>
                                <p:cTn id="13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15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500"/>
                            </p:stCondLst>
                            <p:childTnLst>
                              <p:par>
                                <p:cTn id="140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5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5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15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00"/>
                            </p:stCondLst>
                            <p:childTnLst>
                              <p:par>
                                <p:cTn id="15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15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000"/>
                            </p:stCondLst>
                            <p:childTnLst>
                              <p:par>
                                <p:cTn id="154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5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5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500"/>
                            </p:stCondLst>
                            <p:childTnLst>
                              <p:par>
                                <p:cTn id="15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5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5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500"/>
                            </p:stCondLst>
                            <p:childTnLst>
                              <p:par>
                                <p:cTn id="1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4" dur="500"/>
                                        <p:tgtEl>
                                          <p:spTgt spid="15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15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500"/>
                            </p:stCondLst>
                            <p:childTnLst>
                              <p:par>
                                <p:cTn id="1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3" dur="500"/>
                                        <p:tgtEl>
                                          <p:spTgt spid="15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000"/>
                            </p:stCondLst>
                            <p:childTnLst>
                              <p:par>
                                <p:cTn id="1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15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2" dur="500"/>
                                        <p:tgtEl>
                                          <p:spTgt spid="15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7" dur="500"/>
                                        <p:tgtEl>
                                          <p:spTgt spid="15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37" grpId="0" animBg="1"/>
      <p:bldP spid="15431" grpId="0" animBg="1"/>
      <p:bldP spid="15429" grpId="0" animBg="1"/>
      <p:bldP spid="15430" grpId="0" animBg="1"/>
      <p:bldP spid="15378" grpId="0" animBg="1"/>
      <p:bldP spid="15415" grpId="0" animBg="1" autoUpdateAnimBg="0"/>
      <p:bldP spid="15379" grpId="0" autoUpdateAnimBg="0"/>
      <p:bldP spid="15376" grpId="0" animBg="1"/>
      <p:bldP spid="15374" grpId="0" autoUpdateAnimBg="0"/>
      <p:bldP spid="15413" grpId="0" animBg="1" autoUpdateAnimBg="0"/>
      <p:bldP spid="15375" grpId="0" autoUpdateAnimBg="0"/>
      <p:bldP spid="15377" grpId="0" autoUpdateAnimBg="0"/>
      <p:bldP spid="15380" grpId="0" autoUpdateAnimBg="0"/>
      <p:bldP spid="15399" grpId="0" autoUpdateAnimBg="0"/>
      <p:bldP spid="15403" grpId="0" animBg="1" autoUpdateAnimBg="0"/>
      <p:bldP spid="15404" grpId="0" animBg="1" autoUpdateAnimBg="0"/>
      <p:bldP spid="15405" grpId="0" animBg="1"/>
      <p:bldP spid="15382" grpId="0" animBg="1"/>
      <p:bldP spid="15416" grpId="0" animBg="1"/>
      <p:bldP spid="15381" grpId="0" autoUpdateAnimBg="0"/>
      <p:bldP spid="15400" grpId="0" animBg="1"/>
      <p:bldP spid="15371" grpId="0" animBg="1" autoUpdateAnimBg="0"/>
      <p:bldP spid="15372" grpId="0" autoUpdateAnimBg="0"/>
      <p:bldP spid="15373" grpId="0" autoUpdateAnimBg="0"/>
      <p:bldP spid="15420" grpId="0" animBg="1"/>
      <p:bldP spid="15385" grpId="0" autoUpdateAnimBg="0"/>
      <p:bldP spid="15386" grpId="0" animBg="1"/>
      <p:bldP spid="15423" grpId="0" animBg="1"/>
      <p:bldP spid="15387" grpId="0" autoUpdateAnimBg="0"/>
      <p:bldP spid="15388" grpId="0" animBg="1"/>
      <p:bldP spid="15424" grpId="0" animBg="1"/>
      <p:bldP spid="15389" grpId="0" autoUpdateAnimBg="0"/>
      <p:bldP spid="15390" grpId="0" autoUpdateAnimBg="0"/>
      <p:bldP spid="15426" grpId="0" animBg="1"/>
      <p:bldP spid="15383" grpId="0" autoUpdateAnimBg="0"/>
      <p:bldP spid="15406" grpId="0" animBg="1" autoUpdateAnimBg="0"/>
      <p:bldP spid="15407" grpId="0" animBg="1" autoUpdateAnimBg="0"/>
      <p:bldP spid="15391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1447800" y="1079500"/>
            <a:ext cx="7383463" cy="1604963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7" name="Text Box 4"/>
          <p:cNvSpPr txBox="1">
            <a:spLocks noChangeArrowheads="1"/>
          </p:cNvSpPr>
          <p:nvPr/>
        </p:nvSpPr>
        <p:spPr bwMode="auto">
          <a:xfrm>
            <a:off x="1346200" y="209550"/>
            <a:ext cx="24638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en-US" sz="2200" b="1">
                <a:latin typeface="Helvetica" charset="0"/>
              </a:rPr>
              <a:t>S</a:t>
            </a:r>
            <a:r>
              <a:rPr lang="en-US" altLang="en-US" sz="2000" b="1">
                <a:latin typeface="Helvetica" charset="0"/>
              </a:rPr>
              <a:t>TANDARD </a:t>
            </a:r>
            <a:r>
              <a:rPr lang="en-US" altLang="en-US" sz="2200" b="1">
                <a:latin typeface="Helvetica" charset="0"/>
              </a:rPr>
              <a:t>F</a:t>
            </a:r>
            <a:r>
              <a:rPr lang="en-US" altLang="en-US" sz="2000" b="1">
                <a:latin typeface="Helvetica" charset="0"/>
              </a:rPr>
              <a:t>ORM</a:t>
            </a: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1460500" y="617538"/>
            <a:ext cx="7289800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1452563" y="3005138"/>
            <a:ext cx="7361237" cy="2368550"/>
            <a:chOff x="915" y="1893"/>
            <a:chExt cx="4637" cy="1492"/>
          </a:xfrm>
        </p:grpSpPr>
        <p:sp>
          <p:nvSpPr>
            <p:cNvPr id="22536" name="Rectangle 8"/>
            <p:cNvSpPr>
              <a:spLocks noChangeArrowheads="1"/>
            </p:cNvSpPr>
            <p:nvPr/>
          </p:nvSpPr>
          <p:spPr bwMode="auto">
            <a:xfrm>
              <a:off x="915" y="1893"/>
              <a:ext cx="4637" cy="14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7612194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 altLang="en-US"/>
            </a:p>
          </p:txBody>
        </p:sp>
        <p:sp>
          <p:nvSpPr>
            <p:cNvPr id="11278" name="Rectangle 9"/>
            <p:cNvSpPr>
              <a:spLocks noChangeArrowheads="1"/>
            </p:cNvSpPr>
            <p:nvPr/>
          </p:nvSpPr>
          <p:spPr bwMode="auto">
            <a:xfrm>
              <a:off x="915" y="1893"/>
              <a:ext cx="4637" cy="240"/>
            </a:xfrm>
            <a:prstGeom prst="rect">
              <a:avLst/>
            </a:prstGeom>
            <a:solidFill>
              <a:srgbClr val="05875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11279" name="Text Box 10"/>
            <p:cNvSpPr txBox="1">
              <a:spLocks noChangeArrowheads="1"/>
            </p:cNvSpPr>
            <p:nvPr/>
          </p:nvSpPr>
          <p:spPr bwMode="auto">
            <a:xfrm>
              <a:off x="963" y="1901"/>
              <a:ext cx="458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altLang="en-US" sz="1800" b="1">
                  <a:solidFill>
                    <a:schemeClr val="bg1"/>
                  </a:solidFill>
                  <a:latin typeface="Helvetica" charset="0"/>
                </a:rPr>
                <a:t>HORIZONTAL AND VERTICAL LINES</a:t>
              </a:r>
              <a:endParaRPr lang="en-US" altLang="en-US"/>
            </a:p>
          </p:txBody>
        </p:sp>
      </p:grpSp>
      <p:sp>
        <p:nvSpPr>
          <p:cNvPr id="22544" name="Rectangle 16"/>
          <p:cNvSpPr>
            <a:spLocks noChangeArrowheads="1"/>
          </p:cNvSpPr>
          <p:nvPr/>
        </p:nvSpPr>
        <p:spPr bwMode="auto">
          <a:xfrm>
            <a:off x="1574800" y="4508500"/>
            <a:ext cx="6438900" cy="72390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3" name="Rectangle 15"/>
          <p:cNvSpPr>
            <a:spLocks noChangeArrowheads="1"/>
          </p:cNvSpPr>
          <p:nvPr/>
        </p:nvSpPr>
        <p:spPr bwMode="auto">
          <a:xfrm>
            <a:off x="1574800" y="3594100"/>
            <a:ext cx="6438900" cy="66040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5" name="Rectangle 17"/>
          <p:cNvSpPr>
            <a:spLocks noChangeArrowheads="1"/>
          </p:cNvSpPr>
          <p:nvPr/>
        </p:nvSpPr>
        <p:spPr bwMode="auto">
          <a:xfrm>
            <a:off x="1511300" y="3530600"/>
            <a:ext cx="6591300" cy="736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1536700" y="3571875"/>
            <a:ext cx="65801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tabLst>
                <a:tab pos="2400300" algn="l"/>
              </a:tabLst>
            </a:pPr>
            <a:r>
              <a:rPr lang="en-US" altLang="en-US" sz="1800" dirty="0">
                <a:latin typeface="Helvetica" charset="0"/>
              </a:rPr>
              <a:t>HORIZONTAL LINES</a:t>
            </a:r>
            <a:r>
              <a:rPr lang="en-US" altLang="en-US" sz="1700" b="1" dirty="0">
                <a:latin typeface="Helvetica" charset="0"/>
              </a:rPr>
              <a:t>   </a:t>
            </a:r>
            <a:r>
              <a:rPr lang="en-US" altLang="en-US" sz="1800" dirty="0">
                <a:latin typeface="Helvetica" charset="0"/>
              </a:rPr>
              <a:t>The graph of </a:t>
            </a:r>
            <a:r>
              <a:rPr lang="en-US" altLang="en-US" sz="2000" i="1" dirty="0">
                <a:latin typeface="Helvetica" charset="0"/>
              </a:rPr>
              <a:t>y</a:t>
            </a:r>
            <a:r>
              <a:rPr lang="en-US" altLang="en-US" sz="2000" dirty="0">
                <a:latin typeface="Helvetica" charset="0"/>
              </a:rPr>
              <a:t>  = </a:t>
            </a:r>
            <a:r>
              <a:rPr lang="en-US" altLang="en-US" sz="2200" b="1" i="1" dirty="0">
                <a:solidFill>
                  <a:srgbClr val="FE000D"/>
                </a:solidFill>
                <a:latin typeface="Helvetica" charset="0"/>
              </a:rPr>
              <a:t>c</a:t>
            </a:r>
            <a:r>
              <a:rPr lang="en-US" altLang="en-US" sz="1800" dirty="0">
                <a:latin typeface="Helvetica" charset="0"/>
              </a:rPr>
              <a:t>  is a horizontal line </a:t>
            </a:r>
            <a:br>
              <a:rPr lang="en-US" altLang="en-US" sz="1800" dirty="0">
                <a:latin typeface="Helvetica" charset="0"/>
              </a:rPr>
            </a:br>
            <a:r>
              <a:rPr lang="en-US" altLang="en-US" sz="1800" dirty="0">
                <a:latin typeface="Helvetica" charset="0"/>
              </a:rPr>
              <a:t>	through </a:t>
            </a:r>
            <a:r>
              <a:rPr lang="en-US" altLang="en-US" sz="2000" dirty="0">
                <a:latin typeface="Helvetica" charset="0"/>
              </a:rPr>
              <a:t>(0, </a:t>
            </a:r>
            <a:r>
              <a:rPr lang="en-US" altLang="en-US" sz="2200" b="1" i="1" dirty="0">
                <a:solidFill>
                  <a:srgbClr val="FE000D"/>
                </a:solidFill>
                <a:latin typeface="Helvetica" charset="0"/>
              </a:rPr>
              <a:t>c</a:t>
            </a:r>
            <a:r>
              <a:rPr lang="en-US" altLang="en-US" sz="2000" i="1" dirty="0">
                <a:solidFill>
                  <a:srgbClr val="FE000D"/>
                </a:solidFill>
                <a:latin typeface="Helvetica" charset="0"/>
              </a:rPr>
              <a:t> </a:t>
            </a:r>
            <a:r>
              <a:rPr lang="en-US" altLang="en-US" sz="2000" dirty="0">
                <a:latin typeface="Helvetica" charset="0"/>
              </a:rPr>
              <a:t>).</a:t>
            </a:r>
            <a:endParaRPr lang="en-US" altLang="en-US" sz="1700" b="1" dirty="0">
              <a:latin typeface="Helvetica" charset="0"/>
            </a:endParaRPr>
          </a:p>
        </p:txBody>
      </p:sp>
      <p:sp>
        <p:nvSpPr>
          <p:cNvPr id="22546" name="Rectangle 18"/>
          <p:cNvSpPr>
            <a:spLocks noChangeArrowheads="1"/>
          </p:cNvSpPr>
          <p:nvPr/>
        </p:nvSpPr>
        <p:spPr bwMode="auto">
          <a:xfrm>
            <a:off x="1511300" y="4381500"/>
            <a:ext cx="6731000" cy="876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0" name="Text Box 12"/>
          <p:cNvSpPr txBox="1">
            <a:spLocks noChangeArrowheads="1"/>
          </p:cNvSpPr>
          <p:nvPr/>
        </p:nvSpPr>
        <p:spPr bwMode="auto">
          <a:xfrm>
            <a:off x="1536700" y="4511675"/>
            <a:ext cx="62150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tabLst>
                <a:tab pos="2349500" algn="l"/>
              </a:tabLst>
            </a:pPr>
            <a:r>
              <a:rPr lang="en-US" altLang="en-US" sz="1800">
                <a:latin typeface="Helvetica" charset="0"/>
              </a:rPr>
              <a:t>VERTICAL LINES</a:t>
            </a:r>
            <a:r>
              <a:rPr lang="en-US" altLang="en-US" sz="1800" b="1">
                <a:latin typeface="Helvetica" charset="0"/>
              </a:rPr>
              <a:t>   	</a:t>
            </a:r>
            <a:r>
              <a:rPr lang="en-US" altLang="en-US" sz="1800">
                <a:latin typeface="Helvetica" charset="0"/>
              </a:rPr>
              <a:t>The graph of </a:t>
            </a:r>
            <a:r>
              <a:rPr lang="en-US" altLang="en-US" sz="2000" i="1">
                <a:latin typeface="Helvetica" charset="0"/>
              </a:rPr>
              <a:t>x</a:t>
            </a:r>
            <a:r>
              <a:rPr lang="en-US" altLang="en-US" sz="2000">
                <a:latin typeface="Helvetica" charset="0"/>
              </a:rPr>
              <a:t> = </a:t>
            </a:r>
            <a:r>
              <a:rPr lang="en-US" altLang="en-US" sz="2200" b="1" i="1">
                <a:solidFill>
                  <a:srgbClr val="FE000D"/>
                </a:solidFill>
                <a:latin typeface="Helvetica" charset="0"/>
              </a:rPr>
              <a:t>c</a:t>
            </a:r>
            <a:r>
              <a:rPr lang="en-US" altLang="en-US" sz="1800">
                <a:latin typeface="Helvetica" charset="0"/>
              </a:rPr>
              <a:t>  is a vertical line </a:t>
            </a:r>
          </a:p>
          <a:p>
            <a:pPr algn="l">
              <a:tabLst>
                <a:tab pos="2349500" algn="l"/>
              </a:tabLst>
            </a:pPr>
            <a:r>
              <a:rPr lang="en-US" altLang="en-US" sz="1800">
                <a:latin typeface="Helvetica" charset="0"/>
              </a:rPr>
              <a:t>	through </a:t>
            </a:r>
            <a:r>
              <a:rPr lang="en-US" altLang="en-US" sz="2000">
                <a:latin typeface="Helvetica" charset="0"/>
              </a:rPr>
              <a:t>(</a:t>
            </a:r>
            <a:r>
              <a:rPr lang="en-US" altLang="en-US" sz="2200" b="1" i="1">
                <a:solidFill>
                  <a:srgbClr val="FE000D"/>
                </a:solidFill>
                <a:latin typeface="Helvetica" charset="0"/>
              </a:rPr>
              <a:t>c</a:t>
            </a:r>
            <a:r>
              <a:rPr lang="en-US" altLang="en-US" sz="2000" i="1">
                <a:solidFill>
                  <a:srgbClr val="FE000D"/>
                </a:solidFill>
                <a:latin typeface="Helvetica" charset="0"/>
              </a:rPr>
              <a:t> </a:t>
            </a:r>
            <a:r>
              <a:rPr lang="en-US" altLang="en-US" sz="2000">
                <a:latin typeface="Helvetica" charset="0"/>
              </a:rPr>
              <a:t>, 0).</a:t>
            </a:r>
            <a:endParaRPr lang="en-US" altLang="en-US" sz="1800">
              <a:latin typeface="Helvetica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nimBg="1"/>
      <p:bldP spid="22544" grpId="0" animBg="1"/>
      <p:bldP spid="22543" grpId="0" animBg="1"/>
      <p:bldP spid="22545" grpId="0" animBg="1"/>
      <p:bldP spid="22539" grpId="0" autoUpdateAnimBg="0"/>
      <p:bldP spid="22546" grpId="0" animBg="1"/>
      <p:bldP spid="22540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80" name="Picture 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84800" y="787400"/>
            <a:ext cx="3429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601" name="Rectangle 49"/>
          <p:cNvSpPr>
            <a:spLocks noChangeArrowheads="1"/>
          </p:cNvSpPr>
          <p:nvPr/>
        </p:nvSpPr>
        <p:spPr bwMode="auto">
          <a:xfrm>
            <a:off x="6096000" y="2755900"/>
            <a:ext cx="736600" cy="279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2" name="Rectangle 50"/>
          <p:cNvSpPr>
            <a:spLocks noChangeArrowheads="1"/>
          </p:cNvSpPr>
          <p:nvPr/>
        </p:nvSpPr>
        <p:spPr bwMode="auto">
          <a:xfrm>
            <a:off x="7823200" y="1676400"/>
            <a:ext cx="673100" cy="279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4" name="Rectangle 32"/>
          <p:cNvSpPr>
            <a:spLocks noChangeArrowheads="1"/>
          </p:cNvSpPr>
          <p:nvPr/>
        </p:nvSpPr>
        <p:spPr bwMode="auto">
          <a:xfrm>
            <a:off x="571500" y="4000500"/>
            <a:ext cx="4876800" cy="151130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sz="2000">
              <a:solidFill>
                <a:srgbClr val="CCECFF"/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69863" y="130175"/>
            <a:ext cx="5776912" cy="460375"/>
            <a:chOff x="1651" y="423"/>
            <a:chExt cx="3639" cy="290"/>
          </a:xfrm>
        </p:grpSpPr>
        <p:sp>
          <p:nvSpPr>
            <p:cNvPr id="12323" name="Text Box 7"/>
            <p:cNvSpPr txBox="1">
              <a:spLocks noChangeArrowheads="1"/>
            </p:cNvSpPr>
            <p:nvPr/>
          </p:nvSpPr>
          <p:spPr bwMode="auto">
            <a:xfrm>
              <a:off x="2518" y="446"/>
              <a:ext cx="27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en-US" sz="1800" b="1">
                  <a:latin typeface="Helvetica" charset="0"/>
                </a:rPr>
                <a:t>Graphing Horizontal and Vertical Lines</a:t>
              </a:r>
            </a:p>
          </p:txBody>
        </p:sp>
        <p:pic>
          <p:nvPicPr>
            <p:cNvPr id="12324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51" y="423"/>
              <a:ext cx="874" cy="2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295" name="Line 9"/>
          <p:cNvSpPr>
            <a:spLocks noChangeShapeType="1"/>
          </p:cNvSpPr>
          <p:nvPr/>
        </p:nvSpPr>
        <p:spPr bwMode="auto">
          <a:xfrm>
            <a:off x="1600200" y="528638"/>
            <a:ext cx="7175500" cy="0"/>
          </a:xfrm>
          <a:prstGeom prst="line">
            <a:avLst/>
          </a:prstGeom>
          <a:noFill/>
          <a:ln w="19050">
            <a:solidFill>
              <a:srgbClr val="FFCC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571500" y="788988"/>
            <a:ext cx="3149600" cy="4953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/>
          <a:lstStyle/>
          <a:p>
            <a:r>
              <a:rPr lang="en-US" altLang="en-US" sz="2200">
                <a:latin typeface="Helvetica" charset="0"/>
              </a:rPr>
              <a:t> Graph </a:t>
            </a:r>
            <a:r>
              <a:rPr lang="en-US" altLang="en-US" i="1"/>
              <a:t>y</a:t>
            </a:r>
            <a:r>
              <a:rPr lang="en-US" altLang="en-US"/>
              <a:t> = 3 and </a:t>
            </a:r>
            <a:r>
              <a:rPr lang="en-US" altLang="en-US" i="1"/>
              <a:t>x</a:t>
            </a:r>
            <a:r>
              <a:rPr lang="en-US" altLang="en-US"/>
              <a:t> = –2</a:t>
            </a:r>
            <a:endParaRPr lang="en-US" altLang="en-US">
              <a:sym typeface="Symbol" pitchFamily="18" charset="2"/>
            </a:endParaRPr>
          </a:p>
        </p:txBody>
      </p:sp>
      <p:sp>
        <p:nvSpPr>
          <p:cNvPr id="23581" name="Rectangle 29"/>
          <p:cNvSpPr>
            <a:spLocks noChangeArrowheads="1"/>
          </p:cNvSpPr>
          <p:nvPr/>
        </p:nvSpPr>
        <p:spPr bwMode="auto">
          <a:xfrm>
            <a:off x="571500" y="2286000"/>
            <a:ext cx="4711700" cy="151130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sz="2000">
              <a:solidFill>
                <a:srgbClr val="CCECFF"/>
              </a:solidFill>
            </a:endParaRPr>
          </a:p>
        </p:txBody>
      </p:sp>
      <p:sp>
        <p:nvSpPr>
          <p:cNvPr id="23582" name="Rectangle 30"/>
          <p:cNvSpPr>
            <a:spLocks noChangeArrowheads="1"/>
          </p:cNvSpPr>
          <p:nvPr/>
        </p:nvSpPr>
        <p:spPr bwMode="auto">
          <a:xfrm>
            <a:off x="355600" y="2108200"/>
            <a:ext cx="4965700" cy="1892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1" name="Rectangle 59"/>
          <p:cNvSpPr>
            <a:spLocks noChangeArrowheads="1"/>
          </p:cNvSpPr>
          <p:nvPr/>
        </p:nvSpPr>
        <p:spPr bwMode="auto">
          <a:xfrm>
            <a:off x="2209800" y="2362200"/>
            <a:ext cx="685800" cy="3556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33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23585" name="Rectangle 33"/>
          <p:cNvSpPr>
            <a:spLocks noChangeArrowheads="1"/>
          </p:cNvSpPr>
          <p:nvPr/>
        </p:nvSpPr>
        <p:spPr bwMode="auto">
          <a:xfrm>
            <a:off x="393700" y="3860800"/>
            <a:ext cx="5232400" cy="1892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2" name="Rectangle 60"/>
          <p:cNvSpPr>
            <a:spLocks noChangeArrowheads="1"/>
          </p:cNvSpPr>
          <p:nvPr/>
        </p:nvSpPr>
        <p:spPr bwMode="auto">
          <a:xfrm>
            <a:off x="2209800" y="4076700"/>
            <a:ext cx="787400" cy="3556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23576" name="Rectangle 24"/>
          <p:cNvSpPr>
            <a:spLocks noChangeArrowheads="1"/>
          </p:cNvSpPr>
          <p:nvPr/>
        </p:nvSpPr>
        <p:spPr bwMode="auto">
          <a:xfrm>
            <a:off x="571500" y="1473200"/>
            <a:ext cx="1676400" cy="45720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7" name="Text Box 25"/>
          <p:cNvSpPr txBox="1">
            <a:spLocks noChangeArrowheads="1"/>
          </p:cNvSpPr>
          <p:nvPr/>
        </p:nvSpPr>
        <p:spPr bwMode="auto">
          <a:xfrm>
            <a:off x="614363" y="1481138"/>
            <a:ext cx="1512887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altLang="en-US" sz="2200" b="1">
                <a:latin typeface="Helvetica" charset="0"/>
              </a:rPr>
              <a:t>S</a:t>
            </a:r>
            <a:r>
              <a:rPr lang="en-US" altLang="en-US" sz="2000" b="1">
                <a:latin typeface="Helvetica" charset="0"/>
              </a:rPr>
              <a:t>OLUTION</a:t>
            </a:r>
            <a:endParaRPr lang="en-US" altLang="en-US" sz="2000"/>
          </a:p>
        </p:txBody>
      </p:sp>
      <p:grpSp>
        <p:nvGrpSpPr>
          <p:cNvPr id="3" name="Group 54"/>
          <p:cNvGrpSpPr>
            <a:grpSpLocks/>
          </p:cNvGrpSpPr>
          <p:nvPr/>
        </p:nvGrpSpPr>
        <p:grpSpPr bwMode="auto">
          <a:xfrm>
            <a:off x="3970338" y="1649413"/>
            <a:ext cx="4546600" cy="1397000"/>
            <a:chOff x="2501" y="1039"/>
            <a:chExt cx="2864" cy="880"/>
          </a:xfrm>
        </p:grpSpPr>
        <p:sp>
          <p:nvSpPr>
            <p:cNvPr id="12321" name="Rectangle 46"/>
            <p:cNvSpPr>
              <a:spLocks noChangeArrowheads="1"/>
            </p:cNvSpPr>
            <p:nvPr/>
          </p:nvSpPr>
          <p:spPr bwMode="auto">
            <a:xfrm>
              <a:off x="2501" y="1687"/>
              <a:ext cx="557" cy="232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FF66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22" name="Rectangle 42"/>
            <p:cNvSpPr>
              <a:spLocks noChangeArrowheads="1"/>
            </p:cNvSpPr>
            <p:nvPr/>
          </p:nvSpPr>
          <p:spPr bwMode="auto">
            <a:xfrm>
              <a:off x="4917" y="1039"/>
              <a:ext cx="448" cy="232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FF66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 sz="2000">
                <a:solidFill>
                  <a:srgbClr val="FFFF66"/>
                </a:solidFill>
              </a:endParaRPr>
            </a:p>
          </p:txBody>
        </p:sp>
      </p:grpSp>
      <p:grpSp>
        <p:nvGrpSpPr>
          <p:cNvPr id="4" name="Group 53"/>
          <p:cNvGrpSpPr>
            <a:grpSpLocks/>
          </p:cNvGrpSpPr>
          <p:nvPr/>
        </p:nvGrpSpPr>
        <p:grpSpPr bwMode="auto">
          <a:xfrm>
            <a:off x="644525" y="1697038"/>
            <a:ext cx="7788275" cy="2038350"/>
            <a:chOff x="406" y="1069"/>
            <a:chExt cx="4906" cy="1284"/>
          </a:xfrm>
        </p:grpSpPr>
        <p:sp>
          <p:nvSpPr>
            <p:cNvPr id="12319" name="Text Box 12"/>
            <p:cNvSpPr txBox="1">
              <a:spLocks noChangeArrowheads="1"/>
            </p:cNvSpPr>
            <p:nvPr/>
          </p:nvSpPr>
          <p:spPr bwMode="auto">
            <a:xfrm>
              <a:off x="406" y="1451"/>
              <a:ext cx="2826" cy="9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altLang="en-US" sz="2200"/>
                <a:t>The graph of</a:t>
              </a:r>
              <a:r>
                <a:rPr lang="en-US" altLang="en-US" sz="800"/>
                <a:t> </a:t>
              </a:r>
              <a:r>
                <a:rPr lang="en-US" altLang="en-US" sz="2200"/>
                <a:t> </a:t>
              </a:r>
              <a:r>
                <a:rPr lang="en-US" altLang="en-US" sz="2200" b="1" i="1"/>
                <a:t>y</a:t>
              </a:r>
              <a:r>
                <a:rPr lang="en-US" altLang="en-US" sz="2200" i="1"/>
                <a:t> </a:t>
              </a:r>
              <a:r>
                <a:rPr lang="en-US" altLang="en-US" sz="2200" b="1"/>
                <a:t>= 3</a:t>
              </a:r>
              <a:r>
                <a:rPr lang="en-US" altLang="en-US" sz="2200"/>
                <a:t> </a:t>
              </a:r>
              <a:r>
                <a:rPr lang="en-US" altLang="en-US" sz="800"/>
                <a:t> </a:t>
              </a:r>
              <a:r>
                <a:rPr lang="en-US" altLang="en-US" sz="2200"/>
                <a:t>is a horizontal line that passes through the point  (</a:t>
              </a:r>
              <a:r>
                <a:rPr lang="en-US" altLang="en-US" sz="2200" b="1"/>
                <a:t>0</a:t>
              </a:r>
              <a:r>
                <a:rPr lang="en-US" altLang="en-US" sz="2200"/>
                <a:t>, </a:t>
              </a:r>
              <a:r>
                <a:rPr lang="en-US" altLang="en-US" sz="2200" b="1"/>
                <a:t>3</a:t>
              </a:r>
              <a:r>
                <a:rPr lang="en-US" altLang="en-US" sz="2200"/>
                <a:t>). Notice that every point on the line has a </a:t>
              </a:r>
              <a:r>
                <a:rPr lang="en-US" altLang="en-US" sz="2200" i="1"/>
                <a:t>y</a:t>
              </a:r>
              <a:r>
                <a:rPr lang="en-US" altLang="en-US" sz="2200"/>
                <a:t>-coordinate of 3.</a:t>
              </a:r>
            </a:p>
          </p:txBody>
        </p:sp>
        <p:sp>
          <p:nvSpPr>
            <p:cNvPr id="12320" name="Text Box 38"/>
            <p:cNvSpPr txBox="1">
              <a:spLocks noChangeArrowheads="1"/>
            </p:cNvSpPr>
            <p:nvPr/>
          </p:nvSpPr>
          <p:spPr bwMode="auto">
            <a:xfrm>
              <a:off x="4950" y="1069"/>
              <a:ext cx="362" cy="1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algn="l"/>
              <a:r>
                <a:rPr lang="en-US" altLang="en-US" sz="2200"/>
                <a:t>(</a:t>
              </a:r>
              <a:r>
                <a:rPr lang="en-US" altLang="en-US" sz="2200" b="1"/>
                <a:t>0</a:t>
              </a:r>
              <a:r>
                <a:rPr lang="en-US" altLang="en-US" sz="2200"/>
                <a:t>, </a:t>
              </a:r>
              <a:r>
                <a:rPr lang="en-US" altLang="en-US" sz="2200" b="1"/>
                <a:t>3</a:t>
              </a:r>
              <a:r>
                <a:rPr lang="en-US" altLang="en-US" sz="2200"/>
                <a:t>)</a:t>
              </a:r>
            </a:p>
          </p:txBody>
        </p:sp>
      </p:grpSp>
      <p:grpSp>
        <p:nvGrpSpPr>
          <p:cNvPr id="5" name="Group 57"/>
          <p:cNvGrpSpPr>
            <a:grpSpLocks/>
          </p:cNvGrpSpPr>
          <p:nvPr/>
        </p:nvGrpSpPr>
        <p:grpSpPr bwMode="auto">
          <a:xfrm>
            <a:off x="3543300" y="2705100"/>
            <a:ext cx="3314700" cy="2070100"/>
            <a:chOff x="2232" y="1704"/>
            <a:chExt cx="2088" cy="1304"/>
          </a:xfrm>
        </p:grpSpPr>
        <p:sp>
          <p:nvSpPr>
            <p:cNvPr id="12317" name="Rectangle 43"/>
            <p:cNvSpPr>
              <a:spLocks noChangeArrowheads="1"/>
            </p:cNvSpPr>
            <p:nvPr/>
          </p:nvSpPr>
          <p:spPr bwMode="auto">
            <a:xfrm>
              <a:off x="2232" y="2776"/>
              <a:ext cx="605" cy="232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FF66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8" name="Rectangle 41"/>
            <p:cNvSpPr>
              <a:spLocks noChangeArrowheads="1"/>
            </p:cNvSpPr>
            <p:nvPr/>
          </p:nvSpPr>
          <p:spPr bwMode="auto">
            <a:xfrm>
              <a:off x="3840" y="1704"/>
              <a:ext cx="480" cy="232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FF66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55"/>
          <p:cNvGrpSpPr>
            <a:grpSpLocks/>
          </p:cNvGrpSpPr>
          <p:nvPr/>
        </p:nvGrpSpPr>
        <p:grpSpPr bwMode="auto">
          <a:xfrm>
            <a:off x="644525" y="2763838"/>
            <a:ext cx="6022975" cy="2698750"/>
            <a:chOff x="406" y="1741"/>
            <a:chExt cx="3794" cy="1700"/>
          </a:xfrm>
        </p:grpSpPr>
        <p:sp>
          <p:nvSpPr>
            <p:cNvPr id="12315" name="Text Box 13"/>
            <p:cNvSpPr txBox="1">
              <a:spLocks noChangeArrowheads="1"/>
            </p:cNvSpPr>
            <p:nvPr/>
          </p:nvSpPr>
          <p:spPr bwMode="auto">
            <a:xfrm>
              <a:off x="406" y="2539"/>
              <a:ext cx="3101" cy="9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altLang="en-US" sz="2200"/>
                <a:t>The graph of </a:t>
              </a:r>
              <a:r>
                <a:rPr lang="en-US" altLang="en-US" sz="2200" b="1" i="1"/>
                <a:t>x</a:t>
              </a:r>
              <a:r>
                <a:rPr lang="en-US" altLang="en-US" sz="2200" b="1"/>
                <a:t> = –2</a:t>
              </a:r>
              <a:r>
                <a:rPr lang="en-US" altLang="en-US" sz="2200"/>
                <a:t> is a vertical line that passes through the point  (</a:t>
              </a:r>
              <a:r>
                <a:rPr lang="en-US" altLang="en-US" sz="2200" b="1"/>
                <a:t>– 2</a:t>
              </a:r>
              <a:r>
                <a:rPr lang="en-US" altLang="en-US" sz="2200"/>
                <a:t>, </a:t>
              </a:r>
              <a:r>
                <a:rPr lang="en-US" altLang="en-US" sz="2200" b="1"/>
                <a:t>0</a:t>
              </a:r>
              <a:r>
                <a:rPr lang="en-US" altLang="en-US" sz="2200"/>
                <a:t>).  Notice that every point on the line has an </a:t>
              </a:r>
              <a:br>
                <a:rPr lang="en-US" altLang="en-US" sz="2200"/>
              </a:br>
              <a:r>
                <a:rPr lang="en-US" altLang="en-US" sz="2200" i="1"/>
                <a:t>x</a:t>
              </a:r>
              <a:r>
                <a:rPr lang="en-US" altLang="en-US" sz="2200"/>
                <a:t>-coordinate of –2.</a:t>
              </a:r>
            </a:p>
          </p:txBody>
        </p:sp>
        <p:sp>
          <p:nvSpPr>
            <p:cNvPr id="12316" name="Text Box 39"/>
            <p:cNvSpPr txBox="1">
              <a:spLocks noChangeArrowheads="1"/>
            </p:cNvSpPr>
            <p:nvPr/>
          </p:nvSpPr>
          <p:spPr bwMode="auto">
            <a:xfrm>
              <a:off x="3838" y="1741"/>
              <a:ext cx="362" cy="1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algn="l"/>
              <a:r>
                <a:rPr lang="en-US" altLang="en-US" sz="2200"/>
                <a:t>(</a:t>
              </a:r>
              <a:r>
                <a:rPr lang="en-US" altLang="en-US" sz="2200" b="1"/>
                <a:t>–2</a:t>
              </a:r>
              <a:r>
                <a:rPr lang="en-US" altLang="en-US" sz="2200"/>
                <a:t>, </a:t>
              </a:r>
              <a:r>
                <a:rPr lang="en-US" altLang="en-US" sz="2200" b="1"/>
                <a:t>0</a:t>
              </a:r>
              <a:r>
                <a:rPr lang="en-US" altLang="en-US" sz="2200"/>
                <a:t>)</a:t>
              </a:r>
            </a:p>
          </p:txBody>
        </p:sp>
      </p:grpSp>
      <p:sp>
        <p:nvSpPr>
          <p:cNvPr id="23597" name="Line 45"/>
          <p:cNvSpPr>
            <a:spLocks noChangeShapeType="1"/>
          </p:cNvSpPr>
          <p:nvPr/>
        </p:nvSpPr>
        <p:spPr bwMode="auto">
          <a:xfrm>
            <a:off x="5600700" y="1536700"/>
            <a:ext cx="3124200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9" name="Text Box 47"/>
          <p:cNvSpPr txBox="1">
            <a:spLocks noChangeArrowheads="1"/>
          </p:cNvSpPr>
          <p:nvPr/>
        </p:nvSpPr>
        <p:spPr bwMode="auto">
          <a:xfrm>
            <a:off x="5800725" y="1103313"/>
            <a:ext cx="739775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/>
          <a:lstStyle/>
          <a:p>
            <a:pPr algn="l"/>
            <a:r>
              <a:rPr lang="en-US" altLang="en-US" sz="2000" i="1">
                <a:solidFill>
                  <a:srgbClr val="FF3300"/>
                </a:solidFill>
                <a:latin typeface="Helvetica" charset="0"/>
              </a:rPr>
              <a:t>y</a:t>
            </a:r>
            <a:r>
              <a:rPr lang="en-US" altLang="en-US" sz="2000">
                <a:solidFill>
                  <a:srgbClr val="FF3300"/>
                </a:solidFill>
                <a:latin typeface="Helvetica" charset="0"/>
              </a:rPr>
              <a:t> = 3</a:t>
            </a:r>
            <a:endParaRPr lang="en-US" altLang="en-US" sz="2000">
              <a:solidFill>
                <a:srgbClr val="FF3300"/>
              </a:solidFill>
            </a:endParaRPr>
          </a:p>
        </p:txBody>
      </p:sp>
      <p:grpSp>
        <p:nvGrpSpPr>
          <p:cNvPr id="7" name="Group 61"/>
          <p:cNvGrpSpPr>
            <a:grpSpLocks/>
          </p:cNvGrpSpPr>
          <p:nvPr/>
        </p:nvGrpSpPr>
        <p:grpSpPr bwMode="auto">
          <a:xfrm>
            <a:off x="6042025" y="889000"/>
            <a:ext cx="942975" cy="2374900"/>
            <a:chOff x="3806" y="560"/>
            <a:chExt cx="594" cy="1496"/>
          </a:xfrm>
        </p:grpSpPr>
        <p:sp>
          <p:nvSpPr>
            <p:cNvPr id="12313" name="Line 44"/>
            <p:cNvSpPr>
              <a:spLocks noChangeShapeType="1"/>
            </p:cNvSpPr>
            <p:nvPr/>
          </p:nvSpPr>
          <p:spPr bwMode="auto">
            <a:xfrm flipV="1">
              <a:off x="4400" y="560"/>
              <a:ext cx="0" cy="1496"/>
            </a:xfrm>
            <a:prstGeom prst="line">
              <a:avLst/>
            </a:prstGeom>
            <a:noFill/>
            <a:ln w="31750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4" name="Text Box 48"/>
            <p:cNvSpPr txBox="1">
              <a:spLocks noChangeArrowheads="1"/>
            </p:cNvSpPr>
            <p:nvPr/>
          </p:nvSpPr>
          <p:spPr bwMode="auto">
            <a:xfrm>
              <a:off x="3806" y="1407"/>
              <a:ext cx="555" cy="1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/>
            <a:lstStyle/>
            <a:p>
              <a:pPr algn="l"/>
              <a:r>
                <a:rPr lang="en-US" altLang="en-US" sz="2000" i="1">
                  <a:solidFill>
                    <a:schemeClr val="accent2"/>
                  </a:solidFill>
                  <a:latin typeface="Helvetica" charset="0"/>
                </a:rPr>
                <a:t>x = </a:t>
              </a:r>
              <a:r>
                <a:rPr lang="en-US" altLang="en-US" sz="2000">
                  <a:solidFill>
                    <a:schemeClr val="accent2"/>
                  </a:solidFill>
                  <a:latin typeface="Helvetica" charset="0"/>
                </a:rPr>
                <a:t>–2</a:t>
              </a:r>
              <a:endParaRPr lang="en-US" altLang="en-US" sz="2000">
                <a:solidFill>
                  <a:schemeClr val="accent2"/>
                </a:solidFill>
              </a:endParaRPr>
            </a:p>
          </p:txBody>
        </p:sp>
      </p:grpSp>
      <p:sp>
        <p:nvSpPr>
          <p:cNvPr id="23608" name="Oval 56"/>
          <p:cNvSpPr>
            <a:spLocks noChangeArrowheads="1"/>
          </p:cNvSpPr>
          <p:nvPr/>
        </p:nvSpPr>
        <p:spPr bwMode="auto">
          <a:xfrm>
            <a:off x="7650163" y="1466850"/>
            <a:ext cx="111125" cy="115888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23589" name="Oval 37"/>
          <p:cNvSpPr>
            <a:spLocks noChangeArrowheads="1"/>
          </p:cNvSpPr>
          <p:nvPr/>
        </p:nvSpPr>
        <p:spPr bwMode="auto">
          <a:xfrm>
            <a:off x="6938963" y="2546350"/>
            <a:ext cx="111125" cy="115888"/>
          </a:xfrm>
          <a:prstGeom prst="ellipse">
            <a:avLst/>
          </a:pr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3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3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3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3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3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3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3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3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3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3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3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23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01" grpId="0" animBg="1"/>
      <p:bldP spid="23602" grpId="0" animBg="1"/>
      <p:bldP spid="23584" grpId="0" animBg="1" autoUpdateAnimBg="0"/>
      <p:bldP spid="23562" grpId="0" animBg="1" autoUpdateAnimBg="0"/>
      <p:bldP spid="23581" grpId="0" animBg="1" autoUpdateAnimBg="0"/>
      <p:bldP spid="23582" grpId="0" animBg="1"/>
      <p:bldP spid="23611" grpId="0" animBg="1" autoUpdateAnimBg="0"/>
      <p:bldP spid="23585" grpId="0" animBg="1"/>
      <p:bldP spid="23612" grpId="0" animBg="1" autoUpdateAnimBg="0"/>
      <p:bldP spid="23576" grpId="0" animBg="1"/>
      <p:bldP spid="23577" grpId="0" autoUpdateAnimBg="0"/>
      <p:bldP spid="23597" grpId="0" animBg="1"/>
      <p:bldP spid="23599" grpId="0" animBg="1" autoUpdateAnimBg="0"/>
      <p:bldP spid="23608" grpId="0" animBg="1" autoUpdateAnimBg="0"/>
      <p:bldP spid="23589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1219200"/>
            <a:ext cx="4191000" cy="464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100" dirty="0" smtClean="0"/>
              <a:t>If </a:t>
            </a:r>
            <a:r>
              <a:rPr lang="en-US" altLang="en-US" sz="3200" dirty="0" smtClean="0"/>
              <a:t>an equation is </a:t>
            </a:r>
            <a:r>
              <a:rPr lang="en-US" altLang="en-US" sz="3200" i="1" u="sng" dirty="0" smtClean="0"/>
              <a:t>linear</a:t>
            </a:r>
            <a:r>
              <a:rPr lang="en-US" altLang="en-US" sz="3200" dirty="0" smtClean="0"/>
              <a:t>, a constant change in the x-value produces a constant change in the y-value.</a:t>
            </a:r>
            <a:br>
              <a:rPr lang="en-US" altLang="en-US" sz="3200" dirty="0" smtClean="0"/>
            </a:br>
            <a:r>
              <a:rPr lang="en-US" altLang="en-US" sz="3200" dirty="0" smtClean="0"/>
              <a:t/>
            </a:r>
            <a:br>
              <a:rPr lang="en-US" altLang="en-US" sz="3200" dirty="0" smtClean="0"/>
            </a:br>
            <a:r>
              <a:rPr lang="en-US" altLang="en-US" sz="3200" dirty="0" smtClean="0"/>
              <a:t>The graph to the right shows an example where each time the x-value increases by 2, the </a:t>
            </a:r>
            <a:br>
              <a:rPr lang="en-US" altLang="en-US" sz="3200" dirty="0" smtClean="0"/>
            </a:br>
            <a:r>
              <a:rPr lang="en-US" altLang="en-US" sz="3200" dirty="0" smtClean="0"/>
              <a:t>y-value increases by 3.</a:t>
            </a:r>
          </a:p>
        </p:txBody>
      </p:sp>
      <p:pic>
        <p:nvPicPr>
          <p:cNvPr id="14339" name="Picture 6" descr="slope1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1985963"/>
            <a:ext cx="3886200" cy="3643312"/>
          </a:xfr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82872" y="2743200"/>
            <a:ext cx="5965728" cy="3505200"/>
          </a:xfrm>
          <a:prstGeom prst="rect">
            <a:avLst/>
          </a:prstGeom>
        </p:spPr>
        <p:txBody>
          <a:bodyPr wrap="none">
            <a:prstTxWarp prst="textButtonPour">
              <a:avLst/>
            </a:prstTxWarp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Thank You</a:t>
            </a:r>
            <a:endParaRPr lang="en-US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1424</TotalTime>
  <Words>854</Words>
  <Application>Microsoft Office PowerPoint</Application>
  <PresentationFormat>On-screen Show (4:3)</PresentationFormat>
  <Paragraphs>135</Paragraphs>
  <Slides>24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Flow</vt:lpstr>
      <vt:lpstr>Equation</vt:lpstr>
      <vt:lpstr>Slide 1</vt:lpstr>
      <vt:lpstr>Today’s Objectives</vt:lpstr>
      <vt:lpstr>Slide 3</vt:lpstr>
      <vt:lpstr>Slide 4</vt:lpstr>
      <vt:lpstr>What is a Linear Equation?</vt:lpstr>
      <vt:lpstr>Slide 6</vt:lpstr>
      <vt:lpstr>Slide 7</vt:lpstr>
      <vt:lpstr>Slide 8</vt:lpstr>
      <vt:lpstr>Linear Equation in One Variable</vt:lpstr>
      <vt:lpstr>Example: Solution</vt:lpstr>
      <vt:lpstr>Forms of Linear Equations</vt:lpstr>
      <vt:lpstr>Standard form of a linear equations in one variable</vt:lpstr>
      <vt:lpstr> If the “y” is not all by itself, then we must first use the rules of algebra to isolate the “y” term. For example in the equation: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If an equation is linear, a constant change in the x-value produces a constant change in the y-value.  The graph to the right shows an example where each time the x-value increases by 2, the  y-value increases by 3.</vt:lpstr>
      <vt:lpstr>ASSIGNMENT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Mathematics</dc:title>
  <dc:creator>dell</dc:creator>
  <cp:lastModifiedBy>NTS</cp:lastModifiedBy>
  <cp:revision>434</cp:revision>
  <dcterms:created xsi:type="dcterms:W3CDTF">2014-04-26T07:09:13Z</dcterms:created>
  <dcterms:modified xsi:type="dcterms:W3CDTF">2014-06-15T07:44:40Z</dcterms:modified>
</cp:coreProperties>
</file>