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0"/>
  </p:notesMasterIdLst>
  <p:sldIdLst>
    <p:sldId id="256" r:id="rId2"/>
    <p:sldId id="311" r:id="rId3"/>
    <p:sldId id="380" r:id="rId4"/>
    <p:sldId id="345" r:id="rId5"/>
    <p:sldId id="371" r:id="rId6"/>
    <p:sldId id="375" r:id="rId7"/>
    <p:sldId id="377" r:id="rId8"/>
    <p:sldId id="378" r:id="rId9"/>
    <p:sldId id="376" r:id="rId10"/>
    <p:sldId id="348" r:id="rId11"/>
    <p:sldId id="356" r:id="rId12"/>
    <p:sldId id="370" r:id="rId13"/>
    <p:sldId id="379" r:id="rId14"/>
    <p:sldId id="351" r:id="rId15"/>
    <p:sldId id="349" r:id="rId16"/>
    <p:sldId id="350" r:id="rId17"/>
    <p:sldId id="364" r:id="rId18"/>
    <p:sldId id="362" r:id="rId19"/>
    <p:sldId id="363" r:id="rId20"/>
    <p:sldId id="372" r:id="rId21"/>
    <p:sldId id="373" r:id="rId22"/>
    <p:sldId id="374" r:id="rId23"/>
    <p:sldId id="352" r:id="rId24"/>
    <p:sldId id="366" r:id="rId25"/>
    <p:sldId id="367" r:id="rId26"/>
    <p:sldId id="368" r:id="rId27"/>
    <p:sldId id="369" r:id="rId28"/>
    <p:sldId id="30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  <a:srgbClr val="C52211"/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>
        <p:scale>
          <a:sx n="66" d="100"/>
          <a:sy n="66" d="100"/>
        </p:scale>
        <p:origin x="-14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>
              <a:latin typeface="Comic Sans MS" pitchFamily="1" charset="0"/>
            </a:rPr>
            <a:t>To understand the Cartesian Coordinate System.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2F7F6062-BE09-4FE7-9E88-3F262DD07B73}">
      <dgm:prSet/>
      <dgm:spPr/>
      <dgm:t>
        <a:bodyPr/>
        <a:lstStyle/>
        <a:p>
          <a:pPr rtl="0"/>
          <a:r>
            <a:rPr lang="en-US" dirty="0" smtClean="0">
              <a:latin typeface="Comic Sans MS" pitchFamily="1" charset="0"/>
            </a:rPr>
            <a:t>To plot ordered pairs (points) on the Cartesian Coordinate System.</a:t>
          </a:r>
          <a:endParaRPr lang="en-US" dirty="0"/>
        </a:p>
      </dgm:t>
    </dgm:pt>
    <dgm:pt modelId="{2906ECAA-8C02-4B76-B408-78851C1104B8}" type="parTrans" cxnId="{C3CD0B03-AA95-47E2-9CA8-82566E728FFD}">
      <dgm:prSet/>
      <dgm:spPr/>
      <dgm:t>
        <a:bodyPr/>
        <a:lstStyle/>
        <a:p>
          <a:endParaRPr lang="en-US"/>
        </a:p>
      </dgm:t>
    </dgm:pt>
    <dgm:pt modelId="{79AF491F-8FFA-40BF-81A1-4B76E848E0C5}" type="sibTrans" cxnId="{C3CD0B03-AA95-47E2-9CA8-82566E728FFD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7894163F-FDAD-4FB1-968D-D990CA4539AA}" type="presOf" srcId="{2F7F6062-BE09-4FE7-9E88-3F262DD07B73}" destId="{5385EDCF-D356-4B6A-9D2E-B578239DCE61}" srcOrd="0" destOrd="1" presId="urn:microsoft.com/office/officeart/2005/8/layout/vList5"/>
    <dgm:cxn modelId="{C3CD0B03-AA95-47E2-9CA8-82566E728FFD}" srcId="{1E2C499F-276F-4965-8EF3-F224D0293B1A}" destId="{2F7F6062-BE09-4FE7-9E88-3F262DD07B73}" srcOrd="1" destOrd="0" parTransId="{2906ECAA-8C02-4B76-B408-78851C1104B8}" sibTransId="{79AF491F-8FFA-40BF-81A1-4B76E848E0C5}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55C1E9-5A9A-4B27-BCBE-537FB23EC40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75D9D0E-93C9-4070-8BBD-22707476F6E6}">
      <dgm:prSet/>
      <dgm:spPr/>
      <dgm:t>
        <a:bodyPr/>
        <a:lstStyle/>
        <a:p>
          <a:pPr rtl="0"/>
          <a:r>
            <a:rPr lang="en-US" dirty="0" smtClean="0"/>
            <a:t>The Cartesian coordinate system was developed by a French mathematician, Rene Descartes.</a:t>
          </a:r>
          <a:endParaRPr lang="en-US" dirty="0"/>
        </a:p>
      </dgm:t>
    </dgm:pt>
    <dgm:pt modelId="{8AA448CF-1E3E-465F-9304-F3875F32D647}" type="parTrans" cxnId="{D8302971-B14B-42E8-8A41-9E89F49F1D34}">
      <dgm:prSet/>
      <dgm:spPr/>
      <dgm:t>
        <a:bodyPr/>
        <a:lstStyle/>
        <a:p>
          <a:endParaRPr lang="en-US"/>
        </a:p>
      </dgm:t>
    </dgm:pt>
    <dgm:pt modelId="{5A33AACD-1BA4-4622-92DD-A722E1C5ADCD}" type="sibTrans" cxnId="{D8302971-B14B-42E8-8A41-9E89F49F1D34}">
      <dgm:prSet/>
      <dgm:spPr/>
      <dgm:t>
        <a:bodyPr/>
        <a:lstStyle/>
        <a:p>
          <a:endParaRPr lang="en-US"/>
        </a:p>
      </dgm:t>
    </dgm:pt>
    <dgm:pt modelId="{AAA745F9-420B-474F-959F-17B91948CF0E}" type="pres">
      <dgm:prSet presAssocID="{5955C1E9-5A9A-4B27-BCBE-537FB23EC40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95B027-46DB-4B14-A4D7-7A73F419BBDD}" type="pres">
      <dgm:prSet presAssocID="{175D9D0E-93C9-4070-8BBD-22707476F6E6}" presName="circle1" presStyleLbl="node1" presStyleIdx="0" presStyleCnt="1"/>
      <dgm:spPr/>
    </dgm:pt>
    <dgm:pt modelId="{A7C339D8-D2A4-46F8-A736-5166E99EF8DD}" type="pres">
      <dgm:prSet presAssocID="{175D9D0E-93C9-4070-8BBD-22707476F6E6}" presName="space" presStyleCnt="0"/>
      <dgm:spPr/>
    </dgm:pt>
    <dgm:pt modelId="{2D052A15-D052-4244-846B-C6CAED63034F}" type="pres">
      <dgm:prSet presAssocID="{175D9D0E-93C9-4070-8BBD-22707476F6E6}" presName="rect1" presStyleLbl="alignAcc1" presStyleIdx="0" presStyleCnt="1"/>
      <dgm:spPr/>
      <dgm:t>
        <a:bodyPr/>
        <a:lstStyle/>
        <a:p>
          <a:endParaRPr lang="en-US"/>
        </a:p>
      </dgm:t>
    </dgm:pt>
    <dgm:pt modelId="{88C838DA-7078-4C18-9B01-9A8013A6C05D}" type="pres">
      <dgm:prSet presAssocID="{175D9D0E-93C9-4070-8BBD-22707476F6E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DDF3FA-91E0-4F1A-B88E-87D05ED4D7D4}" type="presOf" srcId="{175D9D0E-93C9-4070-8BBD-22707476F6E6}" destId="{88C838DA-7078-4C18-9B01-9A8013A6C05D}" srcOrd="1" destOrd="0" presId="urn:microsoft.com/office/officeart/2005/8/layout/target3"/>
    <dgm:cxn modelId="{61F8A512-327F-4479-AE92-EA9B75332D91}" type="presOf" srcId="{175D9D0E-93C9-4070-8BBD-22707476F6E6}" destId="{2D052A15-D052-4244-846B-C6CAED63034F}" srcOrd="0" destOrd="0" presId="urn:microsoft.com/office/officeart/2005/8/layout/target3"/>
    <dgm:cxn modelId="{D8302971-B14B-42E8-8A41-9E89F49F1D34}" srcId="{5955C1E9-5A9A-4B27-BCBE-537FB23EC405}" destId="{175D9D0E-93C9-4070-8BBD-22707476F6E6}" srcOrd="0" destOrd="0" parTransId="{8AA448CF-1E3E-465F-9304-F3875F32D647}" sibTransId="{5A33AACD-1BA4-4622-92DD-A722E1C5ADCD}"/>
    <dgm:cxn modelId="{9793E405-15FC-4CF9-B44C-93A5EE0BA4E0}" type="presOf" srcId="{5955C1E9-5A9A-4B27-BCBE-537FB23EC405}" destId="{AAA745F9-420B-474F-959F-17B91948CF0E}" srcOrd="0" destOrd="0" presId="urn:microsoft.com/office/officeart/2005/8/layout/target3"/>
    <dgm:cxn modelId="{437FCC83-DA02-459E-884A-3F5071577282}" type="presParOf" srcId="{AAA745F9-420B-474F-959F-17B91948CF0E}" destId="{4D95B027-46DB-4B14-A4D7-7A73F419BBDD}" srcOrd="0" destOrd="0" presId="urn:microsoft.com/office/officeart/2005/8/layout/target3"/>
    <dgm:cxn modelId="{5F1A767C-AA24-4BB2-A5F9-5C7CAF3571A6}" type="presParOf" srcId="{AAA745F9-420B-474F-959F-17B91948CF0E}" destId="{A7C339D8-D2A4-46F8-A736-5166E99EF8DD}" srcOrd="1" destOrd="0" presId="urn:microsoft.com/office/officeart/2005/8/layout/target3"/>
    <dgm:cxn modelId="{409944AB-0823-4F1C-89FA-D531EADD82FA}" type="presParOf" srcId="{AAA745F9-420B-474F-959F-17B91948CF0E}" destId="{2D052A15-D052-4244-846B-C6CAED63034F}" srcOrd="2" destOrd="0" presId="urn:microsoft.com/office/officeart/2005/8/layout/target3"/>
    <dgm:cxn modelId="{FA2F4111-4978-427B-A57A-E601A424AC19}" type="presParOf" srcId="{AAA745F9-420B-474F-959F-17B91948CF0E}" destId="{88C838DA-7078-4C18-9B01-9A8013A6C05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315883-3527-45CE-8998-265C80FB8FB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9054BA-069A-4309-830A-8426C64DAD7C}">
      <dgm:prSet/>
      <dgm:spPr/>
      <dgm:t>
        <a:bodyPr/>
        <a:lstStyle/>
        <a:p>
          <a:pPr algn="l" rtl="0"/>
          <a:r>
            <a:rPr lang="en-US" dirty="0" smtClean="0"/>
            <a:t>Descartes lay in bed sick and saw a fly buzzing around on the ceiling.  He realized that he could describe the position of the fly using the square ceiling tiles.  After this experience he developed the coordinate plane. </a:t>
          </a:r>
          <a:endParaRPr lang="en-US" dirty="0"/>
        </a:p>
      </dgm:t>
    </dgm:pt>
    <dgm:pt modelId="{ADB03171-9BC8-4DF8-853A-A3226DF4FC2B}" type="parTrans" cxnId="{A321C20A-9679-4EEC-A3EB-C73C63D26118}">
      <dgm:prSet/>
      <dgm:spPr/>
      <dgm:t>
        <a:bodyPr/>
        <a:lstStyle/>
        <a:p>
          <a:endParaRPr lang="en-US"/>
        </a:p>
      </dgm:t>
    </dgm:pt>
    <dgm:pt modelId="{3EC72B9D-6A4C-416C-B131-0532648E0190}" type="sibTrans" cxnId="{A321C20A-9679-4EEC-A3EB-C73C63D26118}">
      <dgm:prSet/>
      <dgm:spPr/>
      <dgm:t>
        <a:bodyPr/>
        <a:lstStyle/>
        <a:p>
          <a:endParaRPr lang="en-US"/>
        </a:p>
      </dgm:t>
    </dgm:pt>
    <dgm:pt modelId="{CB59D341-2E1D-4ED1-900B-5D47CD20D1F2}" type="pres">
      <dgm:prSet presAssocID="{6C315883-3527-45CE-8998-265C80FB8FB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1AFAA5-E27C-47CA-8A5C-BCA9ABE6DB4E}" type="pres">
      <dgm:prSet presAssocID="{9A9054BA-069A-4309-830A-8426C64DAD7C}" presName="circle1" presStyleLbl="node1" presStyleIdx="0" presStyleCnt="1"/>
      <dgm:spPr/>
    </dgm:pt>
    <dgm:pt modelId="{C8D62471-28F9-4C75-B75E-E20169EBA68F}" type="pres">
      <dgm:prSet presAssocID="{9A9054BA-069A-4309-830A-8426C64DAD7C}" presName="space" presStyleCnt="0"/>
      <dgm:spPr/>
    </dgm:pt>
    <dgm:pt modelId="{042FCE6B-B881-4D80-9D40-67D3C51C117F}" type="pres">
      <dgm:prSet presAssocID="{9A9054BA-069A-4309-830A-8426C64DAD7C}" presName="rect1" presStyleLbl="alignAcc1" presStyleIdx="0" presStyleCnt="1"/>
      <dgm:spPr/>
      <dgm:t>
        <a:bodyPr/>
        <a:lstStyle/>
        <a:p>
          <a:endParaRPr lang="en-US"/>
        </a:p>
      </dgm:t>
    </dgm:pt>
    <dgm:pt modelId="{774C1AA7-694E-4FED-8C0E-CFC561DA840D}" type="pres">
      <dgm:prSet presAssocID="{9A9054BA-069A-4309-830A-8426C64DAD7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21C20A-9679-4EEC-A3EB-C73C63D26118}" srcId="{6C315883-3527-45CE-8998-265C80FB8FBF}" destId="{9A9054BA-069A-4309-830A-8426C64DAD7C}" srcOrd="0" destOrd="0" parTransId="{ADB03171-9BC8-4DF8-853A-A3226DF4FC2B}" sibTransId="{3EC72B9D-6A4C-416C-B131-0532648E0190}"/>
    <dgm:cxn modelId="{BC490D53-FC84-4031-9C13-CFF3822AC9DE}" type="presOf" srcId="{6C315883-3527-45CE-8998-265C80FB8FBF}" destId="{CB59D341-2E1D-4ED1-900B-5D47CD20D1F2}" srcOrd="0" destOrd="0" presId="urn:microsoft.com/office/officeart/2005/8/layout/target3"/>
    <dgm:cxn modelId="{1D7F621E-B51E-4A6D-8CE1-4B4CE91FBD07}" type="presOf" srcId="{9A9054BA-069A-4309-830A-8426C64DAD7C}" destId="{774C1AA7-694E-4FED-8C0E-CFC561DA840D}" srcOrd="1" destOrd="0" presId="urn:microsoft.com/office/officeart/2005/8/layout/target3"/>
    <dgm:cxn modelId="{C8F6F267-0EE1-4EA7-A4F3-487B87BF8F2F}" type="presOf" srcId="{9A9054BA-069A-4309-830A-8426C64DAD7C}" destId="{042FCE6B-B881-4D80-9D40-67D3C51C117F}" srcOrd="0" destOrd="0" presId="urn:microsoft.com/office/officeart/2005/8/layout/target3"/>
    <dgm:cxn modelId="{1346862B-FB05-4F1D-A947-691A17696FDF}" type="presParOf" srcId="{CB59D341-2E1D-4ED1-900B-5D47CD20D1F2}" destId="{281AFAA5-E27C-47CA-8A5C-BCA9ABE6DB4E}" srcOrd="0" destOrd="0" presId="urn:microsoft.com/office/officeart/2005/8/layout/target3"/>
    <dgm:cxn modelId="{ED0B6609-6709-439E-97BD-60EB3C85CE80}" type="presParOf" srcId="{CB59D341-2E1D-4ED1-900B-5D47CD20D1F2}" destId="{C8D62471-28F9-4C75-B75E-E20169EBA68F}" srcOrd="1" destOrd="0" presId="urn:microsoft.com/office/officeart/2005/8/layout/target3"/>
    <dgm:cxn modelId="{BC787D82-B8AC-4757-A10A-BE860E4682B3}" type="presParOf" srcId="{CB59D341-2E1D-4ED1-900B-5D47CD20D1F2}" destId="{042FCE6B-B881-4D80-9D40-67D3C51C117F}" srcOrd="2" destOrd="0" presId="urn:microsoft.com/office/officeart/2005/8/layout/target3"/>
    <dgm:cxn modelId="{D1EA4E2E-DE89-4931-8082-E312855655A3}" type="presParOf" srcId="{CB59D341-2E1D-4ED1-900B-5D47CD20D1F2}" destId="{774C1AA7-694E-4FED-8C0E-CFC561DA840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EED723-AD38-4DA0-A17C-830064445CF7}" type="doc">
      <dgm:prSet loTypeId="urn:microsoft.com/office/officeart/2005/8/layout/pyramid1" loCatId="pyramid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6E745CF-A3DD-4540-AD92-70B22F0031D2}">
      <dgm:prSet/>
      <dgm:spPr/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 explain Descartes method, first think of using a map.  If you are trying to find a specific location you use reference points around the outside of the map and trace down and across to find your location. 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2C7BC4-7DF9-4D13-9D5D-C71C828DFBA4}" type="parTrans" cxnId="{8F5FECCC-798A-4F26-A997-A6DAF4C43546}">
      <dgm:prSet/>
      <dgm:spPr/>
      <dgm:t>
        <a:bodyPr/>
        <a:lstStyle/>
        <a:p>
          <a:endParaRPr lang="en-US"/>
        </a:p>
      </dgm:t>
    </dgm:pt>
    <dgm:pt modelId="{038FD86E-210D-4465-B6EE-149217A51649}" type="sibTrans" cxnId="{8F5FECCC-798A-4F26-A997-A6DAF4C43546}">
      <dgm:prSet/>
      <dgm:spPr/>
      <dgm:t>
        <a:bodyPr/>
        <a:lstStyle/>
        <a:p>
          <a:endParaRPr lang="en-US"/>
        </a:p>
      </dgm:t>
    </dgm:pt>
    <dgm:pt modelId="{DD79CE77-2793-4491-AD28-1E29149C6EBF}" type="pres">
      <dgm:prSet presAssocID="{70EED723-AD38-4DA0-A17C-830064445C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BF3309-E754-4B9B-8EA4-EEBE2ADA03B8}" type="pres">
      <dgm:prSet presAssocID="{B6E745CF-A3DD-4540-AD92-70B22F0031D2}" presName="Name8" presStyleCnt="0"/>
      <dgm:spPr/>
    </dgm:pt>
    <dgm:pt modelId="{F7B0D9F9-A767-4EE8-8B8D-B5B61E73541E}" type="pres">
      <dgm:prSet presAssocID="{B6E745CF-A3DD-4540-AD92-70B22F0031D2}" presName="level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149C55-DE50-4F03-A6F5-4F5AB30F468D}" type="pres">
      <dgm:prSet presAssocID="{B6E745CF-A3DD-4540-AD92-70B22F0031D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685437-4B2F-4EC9-B1AE-6D4A2A07C1D2}" type="presOf" srcId="{B6E745CF-A3DD-4540-AD92-70B22F0031D2}" destId="{89149C55-DE50-4F03-A6F5-4F5AB30F468D}" srcOrd="1" destOrd="0" presId="urn:microsoft.com/office/officeart/2005/8/layout/pyramid1"/>
    <dgm:cxn modelId="{8F5FECCC-798A-4F26-A997-A6DAF4C43546}" srcId="{70EED723-AD38-4DA0-A17C-830064445CF7}" destId="{B6E745CF-A3DD-4540-AD92-70B22F0031D2}" srcOrd="0" destOrd="0" parTransId="{7C2C7BC4-7DF9-4D13-9D5D-C71C828DFBA4}" sibTransId="{038FD86E-210D-4465-B6EE-149217A51649}"/>
    <dgm:cxn modelId="{7A1AFABE-E7B5-45D5-BA53-CE4B802DFF36}" type="presOf" srcId="{70EED723-AD38-4DA0-A17C-830064445CF7}" destId="{DD79CE77-2793-4491-AD28-1E29149C6EBF}" srcOrd="0" destOrd="0" presId="urn:microsoft.com/office/officeart/2005/8/layout/pyramid1"/>
    <dgm:cxn modelId="{84460DF9-E8C6-4F00-B381-AF32DD382ECE}" type="presOf" srcId="{B6E745CF-A3DD-4540-AD92-70B22F0031D2}" destId="{F7B0D9F9-A767-4EE8-8B8D-B5B61E73541E}" srcOrd="0" destOrd="0" presId="urn:microsoft.com/office/officeart/2005/8/layout/pyramid1"/>
    <dgm:cxn modelId="{43518A42-E62A-4CCF-9BE8-42E992DFA4EC}" type="presParOf" srcId="{DD79CE77-2793-4491-AD28-1E29149C6EBF}" destId="{F7BF3309-E754-4B9B-8EA4-EEBE2ADA03B8}" srcOrd="0" destOrd="0" presId="urn:microsoft.com/office/officeart/2005/8/layout/pyramid1"/>
    <dgm:cxn modelId="{C4D7432B-CA82-4294-80E5-C9F7FBBC5524}" type="presParOf" srcId="{F7BF3309-E754-4B9B-8EA4-EEBE2ADA03B8}" destId="{F7B0D9F9-A767-4EE8-8B8D-B5B61E73541E}" srcOrd="0" destOrd="0" presId="urn:microsoft.com/office/officeart/2005/8/layout/pyramid1"/>
    <dgm:cxn modelId="{1E635C4F-1F9B-40C9-8179-D5748CCB52C5}" type="presParOf" srcId="{F7BF3309-E754-4B9B-8EA4-EEBE2ADA03B8}" destId="{89149C55-DE50-4F03-A6F5-4F5AB30F468D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60A5651-2E45-4026-95DC-6C963FCCE5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5810A79-8BD6-4F0F-A36B-F70227332E7C}">
      <dgm:prSet custT="1"/>
      <dgm:spPr/>
      <dgm:t>
        <a:bodyPr/>
        <a:lstStyle/>
        <a:p>
          <a:pPr algn="ctr" rtl="0"/>
          <a:r>
            <a:rPr lang="en-US" sz="2400" b="1" dirty="0" smtClean="0"/>
            <a:t>Cartography, the science of map making, is an application of graphing on a coordinate plane.  Cartographers map a region of the surface of the earth onto part of a plane.</a:t>
          </a:r>
          <a:endParaRPr lang="en-US" sz="2400" b="1" dirty="0"/>
        </a:p>
      </dgm:t>
    </dgm:pt>
    <dgm:pt modelId="{3EC3F34C-8951-40C5-8656-783851EF09C2}" type="parTrans" cxnId="{EE1E7FA8-612B-4A9E-B2B5-738BC2E45960}">
      <dgm:prSet/>
      <dgm:spPr/>
      <dgm:t>
        <a:bodyPr/>
        <a:lstStyle/>
        <a:p>
          <a:endParaRPr lang="en-US"/>
        </a:p>
      </dgm:t>
    </dgm:pt>
    <dgm:pt modelId="{FA6944EE-75A5-4A05-A0D6-116033ACB7CB}" type="sibTrans" cxnId="{EE1E7FA8-612B-4A9E-B2B5-738BC2E45960}">
      <dgm:prSet/>
      <dgm:spPr/>
      <dgm:t>
        <a:bodyPr/>
        <a:lstStyle/>
        <a:p>
          <a:endParaRPr lang="en-US"/>
        </a:p>
      </dgm:t>
    </dgm:pt>
    <dgm:pt modelId="{2BA3E2B9-F2B7-4D2B-95AD-5EBACF10762B}" type="pres">
      <dgm:prSet presAssocID="{360A5651-2E45-4026-95DC-6C963FCCE5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BD3E60-081C-43B5-AC4C-9DC92C4E05AF}" type="pres">
      <dgm:prSet presAssocID="{C5810A79-8BD6-4F0F-A36B-F70227332E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1E7FA8-612B-4A9E-B2B5-738BC2E45960}" srcId="{360A5651-2E45-4026-95DC-6C963FCCE58B}" destId="{C5810A79-8BD6-4F0F-A36B-F70227332E7C}" srcOrd="0" destOrd="0" parTransId="{3EC3F34C-8951-40C5-8656-783851EF09C2}" sibTransId="{FA6944EE-75A5-4A05-A0D6-116033ACB7CB}"/>
    <dgm:cxn modelId="{8EBE27F1-9A05-42A4-AE8A-FECA03409BB5}" type="presOf" srcId="{360A5651-2E45-4026-95DC-6C963FCCE58B}" destId="{2BA3E2B9-F2B7-4D2B-95AD-5EBACF10762B}" srcOrd="0" destOrd="0" presId="urn:microsoft.com/office/officeart/2005/8/layout/vList2"/>
    <dgm:cxn modelId="{AB8BD1D9-45E4-4355-9A2B-258C12E9BADB}" type="presOf" srcId="{C5810A79-8BD6-4F0F-A36B-F70227332E7C}" destId="{1CBD3E60-081C-43B5-AC4C-9DC92C4E05AF}" srcOrd="0" destOrd="0" presId="urn:microsoft.com/office/officeart/2005/8/layout/vList2"/>
    <dgm:cxn modelId="{CEAEF1E3-7F48-4862-955E-FFC4CBEC34A4}" type="presParOf" srcId="{2BA3E2B9-F2B7-4D2B-95AD-5EBACF10762B}" destId="{1CBD3E60-081C-43B5-AC4C-9DC92C4E05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3E7464-0AD7-4B98-8C1E-A1F5CB525C5A}" type="doc">
      <dgm:prSet loTypeId="urn:microsoft.com/office/officeart/2005/8/layout/target3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CCA69E91-F0FA-4EDF-9E42-F79D95613475}">
      <dgm:prSet custT="1"/>
      <dgm:spPr/>
      <dgm:t>
        <a:bodyPr/>
        <a:lstStyle/>
        <a:p>
          <a:pPr rtl="0"/>
          <a:r>
            <a:rPr lang="en-US" sz="2400" dirty="0" smtClean="0"/>
            <a:t>The two axes divide the plane into four sections called “quadrants”.  The quadrants are labeled with Roman Numerals, starting in the upper right corner and going counterclockwise.</a:t>
          </a:r>
          <a:endParaRPr lang="en-US" sz="2400" dirty="0"/>
        </a:p>
      </dgm:t>
    </dgm:pt>
    <dgm:pt modelId="{CDA2BD0B-269B-4246-A0C6-9A6082DB4FE7}" type="parTrans" cxnId="{616F8FEA-C8CE-47D8-BB4C-1FD0BA7D440D}">
      <dgm:prSet/>
      <dgm:spPr/>
      <dgm:t>
        <a:bodyPr/>
        <a:lstStyle/>
        <a:p>
          <a:endParaRPr lang="en-US"/>
        </a:p>
      </dgm:t>
    </dgm:pt>
    <dgm:pt modelId="{306B5A54-2C8F-4EF4-A8B5-80A0FF6A77BE}" type="sibTrans" cxnId="{616F8FEA-C8CE-47D8-BB4C-1FD0BA7D440D}">
      <dgm:prSet/>
      <dgm:spPr/>
      <dgm:t>
        <a:bodyPr/>
        <a:lstStyle/>
        <a:p>
          <a:endParaRPr lang="en-US"/>
        </a:p>
      </dgm:t>
    </dgm:pt>
    <dgm:pt modelId="{61FF2E32-1976-48F7-BD23-5E6E302B8A45}" type="pres">
      <dgm:prSet presAssocID="{873E7464-0AD7-4B98-8C1E-A1F5CB525C5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3C6372-82AD-4E5F-8A6A-B38D025871A4}" type="pres">
      <dgm:prSet presAssocID="{CCA69E91-F0FA-4EDF-9E42-F79D95613475}" presName="circle1" presStyleLbl="node1" presStyleIdx="0" presStyleCnt="1" custScaleY="97849" custLinFactNeighborY="-1011"/>
      <dgm:spPr/>
    </dgm:pt>
    <dgm:pt modelId="{041A6792-7A26-4A28-8965-F3C8031AAC07}" type="pres">
      <dgm:prSet presAssocID="{CCA69E91-F0FA-4EDF-9E42-F79D95613475}" presName="space" presStyleCnt="0"/>
      <dgm:spPr/>
    </dgm:pt>
    <dgm:pt modelId="{F5AEFC24-526F-4F52-A33A-12900CA814C9}" type="pres">
      <dgm:prSet presAssocID="{CCA69E91-F0FA-4EDF-9E42-F79D95613475}" presName="rect1" presStyleLbl="alignAcc1" presStyleIdx="0" presStyleCnt="1" custScaleX="119048" custScaleY="102778" custLinFactNeighborX="-4762" custLinFactNeighborY="-2778"/>
      <dgm:spPr/>
      <dgm:t>
        <a:bodyPr/>
        <a:lstStyle/>
        <a:p>
          <a:endParaRPr lang="en-US"/>
        </a:p>
      </dgm:t>
    </dgm:pt>
    <dgm:pt modelId="{0B07A354-8EA8-45C6-B00B-0162D37BE267}" type="pres">
      <dgm:prSet presAssocID="{CCA69E91-F0FA-4EDF-9E42-F79D9561347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26FBDA-DA24-4510-8558-066A7BF467FA}" type="presOf" srcId="{CCA69E91-F0FA-4EDF-9E42-F79D95613475}" destId="{0B07A354-8EA8-45C6-B00B-0162D37BE267}" srcOrd="1" destOrd="0" presId="urn:microsoft.com/office/officeart/2005/8/layout/target3"/>
    <dgm:cxn modelId="{616F8FEA-C8CE-47D8-BB4C-1FD0BA7D440D}" srcId="{873E7464-0AD7-4B98-8C1E-A1F5CB525C5A}" destId="{CCA69E91-F0FA-4EDF-9E42-F79D95613475}" srcOrd="0" destOrd="0" parTransId="{CDA2BD0B-269B-4246-A0C6-9A6082DB4FE7}" sibTransId="{306B5A54-2C8F-4EF4-A8B5-80A0FF6A77BE}"/>
    <dgm:cxn modelId="{AF37301C-BD17-4D49-BCF0-C24A0775E9A0}" type="presOf" srcId="{873E7464-0AD7-4B98-8C1E-A1F5CB525C5A}" destId="{61FF2E32-1976-48F7-BD23-5E6E302B8A45}" srcOrd="0" destOrd="0" presId="urn:microsoft.com/office/officeart/2005/8/layout/target3"/>
    <dgm:cxn modelId="{3CF5FC0C-7832-4288-8F07-CCD3EE517C36}" type="presOf" srcId="{CCA69E91-F0FA-4EDF-9E42-F79D95613475}" destId="{F5AEFC24-526F-4F52-A33A-12900CA814C9}" srcOrd="0" destOrd="0" presId="urn:microsoft.com/office/officeart/2005/8/layout/target3"/>
    <dgm:cxn modelId="{B6185C3A-F674-471E-A28C-26024845DDDA}" type="presParOf" srcId="{61FF2E32-1976-48F7-BD23-5E6E302B8A45}" destId="{6C3C6372-82AD-4E5F-8A6A-B38D025871A4}" srcOrd="0" destOrd="0" presId="urn:microsoft.com/office/officeart/2005/8/layout/target3"/>
    <dgm:cxn modelId="{09254179-B437-4BBC-A96E-2E8A0A47AA15}" type="presParOf" srcId="{61FF2E32-1976-48F7-BD23-5E6E302B8A45}" destId="{041A6792-7A26-4A28-8965-F3C8031AAC07}" srcOrd="1" destOrd="0" presId="urn:microsoft.com/office/officeart/2005/8/layout/target3"/>
    <dgm:cxn modelId="{D09E03B2-D733-4199-97F2-2CCDA6C773BA}" type="presParOf" srcId="{61FF2E32-1976-48F7-BD23-5E6E302B8A45}" destId="{F5AEFC24-526F-4F52-A33A-12900CA814C9}" srcOrd="2" destOrd="0" presId="urn:microsoft.com/office/officeart/2005/8/layout/target3"/>
    <dgm:cxn modelId="{3FE8D731-AA9B-4501-BDED-C186654C155B}" type="presParOf" srcId="{61FF2E32-1976-48F7-BD23-5E6E302B8A45}" destId="{0B07A354-8EA8-45C6-B00B-0162D37BE26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202692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latin typeface="Comic Sans MS" pitchFamily="1" charset="0"/>
            </a:rPr>
            <a:t>To understand the Cartesian Coordinate System.</a:t>
          </a:r>
          <a:endParaRPr lang="en-US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latin typeface="Comic Sans MS" pitchFamily="1" charset="0"/>
            </a:rPr>
            <a:t>To plot ordered pairs (points) on the Cartesian Coordinate System.</a:t>
          </a:r>
          <a:endParaRPr lang="en-US" sz="3200" kern="1200" dirty="0"/>
        </a:p>
      </dsp:txBody>
      <dsp:txXfrm rot="5400000">
        <a:off x="3813048" y="-202692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95B027-46DB-4B14-A4D7-7A73F419BBDD}">
      <dsp:nvSpPr>
        <dsp:cNvPr id="0" name=""/>
        <dsp:cNvSpPr/>
      </dsp:nvSpPr>
      <dsp:spPr>
        <a:xfrm>
          <a:off x="0" y="0"/>
          <a:ext cx="1295400" cy="12954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52A15-D052-4244-846B-C6CAED63034F}">
      <dsp:nvSpPr>
        <dsp:cNvPr id="0" name=""/>
        <dsp:cNvSpPr/>
      </dsp:nvSpPr>
      <dsp:spPr>
        <a:xfrm>
          <a:off x="647700" y="0"/>
          <a:ext cx="3514725" cy="1295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The Cartesian coordinate system was developed by a French mathematician, Rene Descartes.</a:t>
          </a:r>
          <a:endParaRPr lang="en-US" sz="2000" kern="1200" dirty="0"/>
        </a:p>
      </dsp:txBody>
      <dsp:txXfrm>
        <a:off x="647700" y="0"/>
        <a:ext cx="3514725" cy="12954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1AFAA5-E27C-47CA-8A5C-BCA9ABE6DB4E}">
      <dsp:nvSpPr>
        <dsp:cNvPr id="0" name=""/>
        <dsp:cNvSpPr/>
      </dsp:nvSpPr>
      <dsp:spPr>
        <a:xfrm>
          <a:off x="0" y="194309"/>
          <a:ext cx="2697480" cy="269748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2FCE6B-B881-4D80-9D40-67D3C51C117F}">
      <dsp:nvSpPr>
        <dsp:cNvPr id="0" name=""/>
        <dsp:cNvSpPr/>
      </dsp:nvSpPr>
      <dsp:spPr>
        <a:xfrm>
          <a:off x="1348740" y="194309"/>
          <a:ext cx="3147059" cy="26974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Descartes lay in bed sick and saw a fly buzzing around on the ceiling.  He realized that he could describe the position of the fly using the square ceiling tiles.  After this experience he developed the coordinate plane. </a:t>
          </a:r>
          <a:endParaRPr lang="en-US" sz="2000" kern="1200" dirty="0"/>
        </a:p>
      </dsp:txBody>
      <dsp:txXfrm>
        <a:off x="1348740" y="194309"/>
        <a:ext cx="3147059" cy="26974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B0D9F9-A767-4EE8-8B8D-B5B61E73541E}">
      <dsp:nvSpPr>
        <dsp:cNvPr id="0" name=""/>
        <dsp:cNvSpPr/>
      </dsp:nvSpPr>
      <dsp:spPr>
        <a:xfrm>
          <a:off x="0" y="0"/>
          <a:ext cx="8077200" cy="1676400"/>
        </a:xfrm>
        <a:prstGeom prst="trapezoid">
          <a:avLst>
            <a:gd name="adj" fmla="val 240909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 explain Descartes method, first think of using a map.  If you are trying to find a specific location you use reference points around the outside of the map and trace down and across to find your location.  </a:t>
          </a:r>
          <a:endParaRPr lang="en-US" sz="2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8077200" cy="16764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BD3E60-081C-43B5-AC4C-9DC92C4E05AF}">
      <dsp:nvSpPr>
        <dsp:cNvPr id="0" name=""/>
        <dsp:cNvSpPr/>
      </dsp:nvSpPr>
      <dsp:spPr>
        <a:xfrm>
          <a:off x="0" y="336"/>
          <a:ext cx="8915400" cy="11423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Cartography, the science of map making, is an application of graphing on a coordinate plane.  Cartographers map a region of the surface of the earth onto part of a plane.</a:t>
          </a:r>
          <a:endParaRPr lang="en-US" sz="2400" b="1" kern="1200" dirty="0"/>
        </a:p>
      </dsp:txBody>
      <dsp:txXfrm>
        <a:off x="0" y="336"/>
        <a:ext cx="8915400" cy="114232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3C6372-82AD-4E5F-8A6A-B38D025871A4}">
      <dsp:nvSpPr>
        <dsp:cNvPr id="0" name=""/>
        <dsp:cNvSpPr/>
      </dsp:nvSpPr>
      <dsp:spPr>
        <a:xfrm>
          <a:off x="-157483" y="420921"/>
          <a:ext cx="2834640" cy="2773666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EFC24-526F-4F52-A33A-12900CA814C9}">
      <dsp:nvSpPr>
        <dsp:cNvPr id="0" name=""/>
        <dsp:cNvSpPr/>
      </dsp:nvSpPr>
      <dsp:spPr>
        <a:xfrm>
          <a:off x="787387" y="331460"/>
          <a:ext cx="3937012" cy="29133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The two axes divide the plane into four sections called “quadrants”.  The quadrants are labeled with Roman Numerals, starting in the upper right corner and going counterclockwise.</a:t>
          </a:r>
          <a:endParaRPr lang="en-US" sz="2400" kern="1200" dirty="0"/>
        </a:p>
      </dsp:txBody>
      <dsp:txXfrm>
        <a:off x="787387" y="331460"/>
        <a:ext cx="3937012" cy="2913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0346FD-05CA-447F-887C-F6662898C5FE}" type="slidenum">
              <a:rPr lang="en-US"/>
              <a:pPr/>
              <a:t>10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A04A1-EF5A-43AB-8746-D9D11DC232B1}" type="slidenum">
              <a:rPr lang="en-US"/>
              <a:pPr/>
              <a:t>14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AAB16D-437B-4175-8C42-BAD04E86CBD9}" type="slidenum">
              <a:rPr lang="en-US"/>
              <a:pPr/>
              <a:t>15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C6A949-EED6-4E6F-9880-A81B73C8FAEE}" type="slidenum">
              <a:rPr lang="en-US"/>
              <a:pPr/>
              <a:t>16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9B3968-F27B-4AC9-A48E-E70DCAA0C05E}" type="slidenum">
              <a:rPr lang="en-US"/>
              <a:pPr/>
              <a:t>23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Spring 2007</a:t>
            </a:r>
            <a:endParaRPr lang="en-US"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Mrs. Bubello</a:t>
            </a:r>
            <a:endParaRPr lang="en-US"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6A8F14-07DE-446F-A5BF-6F4FFF754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Spring 2007</a:t>
            </a:r>
            <a:endParaRPr lang="en-US"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Mrs. Bubello</a:t>
            </a:r>
            <a:endParaRPr lang="en-US"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961EA7-97ED-4251-BF44-1E9E6DC5F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6/11/2014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diagramDrawing" Target="../diagrams/drawing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11" Type="http://schemas.openxmlformats.org/officeDocument/2006/relationships/diagramQuickStyle" Target="../diagrams/quickStyle3.xml"/><Relationship Id="rId5" Type="http://schemas.openxmlformats.org/officeDocument/2006/relationships/diagramQuickStyle" Target="../diagrams/quickStyle2.xml"/><Relationship Id="rId10" Type="http://schemas.openxmlformats.org/officeDocument/2006/relationships/diagramLayout" Target="../diagrams/layout3.xml"/><Relationship Id="rId4" Type="http://schemas.openxmlformats.org/officeDocument/2006/relationships/diagramLayout" Target="../diagrams/layout2.xml"/><Relationship Id="rId9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" y="2209800"/>
            <a:ext cx="8686800" cy="45720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2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11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Variables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and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Coordinates</a:t>
            </a:r>
            <a:endParaRPr kumimoji="0" 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229600" cy="1143000"/>
          </a:xfrm>
        </p:spPr>
        <p:txBody>
          <a:bodyPr/>
          <a:lstStyle/>
          <a:p>
            <a:pPr algn="just"/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Sitting Arrangement of a class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0856" y="1415142"/>
            <a:ext cx="880872" cy="914400"/>
          </a:xfrm>
          <a:prstGeom prst="rect">
            <a:avLst/>
          </a:prstGeom>
          <a:noFill/>
        </p:spPr>
      </p:pic>
      <p:pic>
        <p:nvPicPr>
          <p:cNvPr id="13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447800"/>
            <a:ext cx="880872" cy="914400"/>
          </a:xfrm>
          <a:prstGeom prst="rect">
            <a:avLst/>
          </a:prstGeom>
          <a:noFill/>
        </p:spPr>
      </p:pic>
      <p:grpSp>
        <p:nvGrpSpPr>
          <p:cNvPr id="17" name="Group 16"/>
          <p:cNvGrpSpPr/>
          <p:nvPr/>
        </p:nvGrpSpPr>
        <p:grpSpPr>
          <a:xfrm>
            <a:off x="1143000" y="1415142"/>
            <a:ext cx="880872" cy="914400"/>
            <a:chOff x="1295400" y="2177142"/>
            <a:chExt cx="880872" cy="914400"/>
          </a:xfrm>
        </p:grpSpPr>
        <p:pic>
          <p:nvPicPr>
            <p:cNvPr id="1030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95400" y="2177142"/>
              <a:ext cx="880872" cy="914400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/>
          </p:nvSpPr>
          <p:spPr>
            <a:xfrm>
              <a:off x="1583436" y="2403510"/>
              <a:ext cx="304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FFFF00"/>
                  </a:solidFill>
                </a:rPr>
                <a:t>2</a:t>
              </a:r>
              <a:endParaRPr lang="en-US" sz="8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548128" y="1415142"/>
            <a:ext cx="880872" cy="914400"/>
            <a:chOff x="2700528" y="2177142"/>
            <a:chExt cx="880872" cy="914400"/>
          </a:xfrm>
        </p:grpSpPr>
        <p:pic>
          <p:nvPicPr>
            <p:cNvPr id="10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00528" y="2177142"/>
              <a:ext cx="880872" cy="914400"/>
            </a:xfrm>
            <a:prstGeom prst="rect">
              <a:avLst/>
            </a:prstGeom>
            <a:noFill/>
          </p:spPr>
        </p:pic>
        <p:sp>
          <p:nvSpPr>
            <p:cNvPr id="34" name="TextBox 33"/>
            <p:cNvSpPr txBox="1"/>
            <p:nvPr/>
          </p:nvSpPr>
          <p:spPr>
            <a:xfrm>
              <a:off x="2988564" y="2403510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FF00"/>
                  </a:solidFill>
                </a:rPr>
                <a:t>4</a:t>
              </a:r>
              <a:endParaRPr lang="en-US" sz="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148328" y="1709058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</a:t>
            </a:r>
            <a:endParaRPr lang="en-US" sz="800" b="1" dirty="0">
              <a:solidFill>
                <a:srgbClr val="FFFF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986528" y="1415142"/>
            <a:ext cx="880872" cy="914400"/>
            <a:chOff x="5138928" y="2177142"/>
            <a:chExt cx="880872" cy="914400"/>
          </a:xfrm>
        </p:grpSpPr>
        <p:pic>
          <p:nvPicPr>
            <p:cNvPr id="12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38928" y="2177142"/>
              <a:ext cx="880872" cy="9144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5441712" y="2491998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FF00"/>
                  </a:solidFill>
                </a:rPr>
                <a:t>8</a:t>
              </a:r>
              <a:endParaRPr lang="en-US" sz="8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272528" y="1415142"/>
            <a:ext cx="880872" cy="914400"/>
            <a:chOff x="7424928" y="2177142"/>
            <a:chExt cx="880872" cy="914400"/>
          </a:xfrm>
        </p:grpSpPr>
        <p:pic>
          <p:nvPicPr>
            <p:cNvPr id="14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24928" y="2177142"/>
              <a:ext cx="880872" cy="914400"/>
            </a:xfrm>
            <a:prstGeom prst="rect">
              <a:avLst/>
            </a:prstGeom>
            <a:noFill/>
          </p:spPr>
        </p:pic>
        <p:sp>
          <p:nvSpPr>
            <p:cNvPr id="38" name="TextBox 37"/>
            <p:cNvSpPr txBox="1"/>
            <p:nvPr/>
          </p:nvSpPr>
          <p:spPr>
            <a:xfrm>
              <a:off x="7620000" y="2438400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FFFF00"/>
                  </a:solidFill>
                </a:rPr>
                <a:t>12</a:t>
              </a:r>
              <a:endParaRPr lang="en-US" sz="9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5" name="Title 1"/>
          <p:cNvSpPr txBox="1">
            <a:spLocks/>
          </p:cNvSpPr>
          <p:nvPr/>
        </p:nvSpPr>
        <p:spPr>
          <a:xfrm>
            <a:off x="0" y="457200"/>
            <a:ext cx="9144000" cy="9144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Knowledge Test</a:t>
            </a:r>
            <a:endParaRPr lang="en-US" sz="5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12340" y="1723104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6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00800" y="1676400"/>
            <a:ext cx="522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10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0" y="457200"/>
            <a:ext cx="9144000" cy="9144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Ordered Pair</a:t>
            </a:r>
            <a:endParaRPr lang="en-US" sz="5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Point Star 1"/>
          <p:cNvSpPr/>
          <p:nvPr/>
        </p:nvSpPr>
        <p:spPr>
          <a:xfrm>
            <a:off x="152400" y="152400"/>
            <a:ext cx="304800" cy="228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1219200" y="19050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51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133600" y="19050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52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048000" y="19050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038600" y="19050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54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105400" y="19050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6096000" y="19050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086600" y="1905000"/>
            <a:ext cx="762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57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533400"/>
            <a:ext cx="9144000" cy="9144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lvl="0" algn="ctr">
              <a:spcBef>
                <a:spcPct val="0"/>
              </a:spcBef>
            </a:pPr>
            <a:endParaRPr lang="en-US" sz="5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Point Star 1"/>
          <p:cNvSpPr/>
          <p:nvPr/>
        </p:nvSpPr>
        <p:spPr>
          <a:xfrm>
            <a:off x="8610600" y="152400"/>
            <a:ext cx="304800" cy="228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Coordinate Graphs</a:t>
            </a:r>
          </a:p>
        </p:txBody>
      </p:sp>
      <p:graphicFrame>
        <p:nvGraphicFramePr>
          <p:cNvPr id="9" name="Diagram 8"/>
          <p:cNvGraphicFramePr/>
          <p:nvPr/>
        </p:nvGraphicFramePr>
        <p:xfrm>
          <a:off x="409575" y="1600200"/>
          <a:ext cx="4162425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415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print"/>
          <a:srcRect/>
          <a:stretch>
            <a:fillRect/>
          </a:stretch>
        </p:blipFill>
        <p:spPr>
          <a:xfrm>
            <a:off x="5029200" y="1676400"/>
            <a:ext cx="3352800" cy="411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0" name="Diagram 9"/>
          <p:cNvGraphicFramePr/>
          <p:nvPr/>
        </p:nvGraphicFramePr>
        <p:xfrm>
          <a:off x="304800" y="3074988"/>
          <a:ext cx="4495800" cy="3086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685800" y="838200"/>
          <a:ext cx="80772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7" name="Picture 6" descr="hurricane tracking map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1600200" y="2590800"/>
            <a:ext cx="6172200" cy="4058433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" y="685800"/>
          <a:ext cx="8915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459" name="Picture 6" descr="250px-Fern%C3%A3o_Vaz_Dourado_1571-1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1433052" y="1869332"/>
            <a:ext cx="6548244" cy="4880512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856488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Coordinate Graphs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1676400"/>
            <a:ext cx="8520112" cy="424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4000" dirty="0" smtClean="0">
                <a:solidFill>
                  <a:prstClr val="black"/>
                </a:solidFill>
                <a:latin typeface="Bookman Old Style" pitchFamily="18" charset="0"/>
              </a:rPr>
              <a:t>Every point in the plane can be described by an ordered pair of values called coordinates.</a:t>
            </a:r>
          </a:p>
          <a:p>
            <a:pPr lvl="0">
              <a:spcBef>
                <a:spcPct val="20000"/>
              </a:spcBef>
              <a:buClr>
                <a:srgbClr val="0BD0D9"/>
              </a:buClr>
              <a:buSzPct val="95000"/>
            </a:pPr>
            <a:endParaRPr lang="en-US" dirty="0" smtClean="0">
              <a:solidFill>
                <a:prstClr val="black"/>
              </a:solidFill>
              <a:latin typeface="Bookman Old Style" pitchFamily="18" charset="0"/>
            </a:endParaRPr>
          </a:p>
          <a:p>
            <a:pPr marL="0" lvl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4000" dirty="0" smtClean="0">
                <a:solidFill>
                  <a:prstClr val="black"/>
                </a:solidFill>
                <a:latin typeface="Bookman Old Style" pitchFamily="18" charset="0"/>
              </a:rPr>
              <a:t>We refer to these ordered pairs as (x, y), (x-coordinate, y-coordinate).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153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Coordinate Graphs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905000"/>
            <a:ext cx="3810000" cy="4495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sz="2400" dirty="0" smtClean="0"/>
              <a:t>	</a:t>
            </a:r>
            <a:r>
              <a:rPr lang="en-US" sz="3200" dirty="0" smtClean="0"/>
              <a:t>A coordinate graph is made up of two perpendicular number lines, called “</a:t>
            </a:r>
            <a:r>
              <a:rPr lang="en-US" sz="3200" b="1" dirty="0" smtClean="0">
                <a:solidFill>
                  <a:srgbClr val="7030A0"/>
                </a:solidFill>
              </a:rPr>
              <a:t>axes</a:t>
            </a:r>
            <a:r>
              <a:rPr lang="en-US" sz="3200" dirty="0" smtClean="0"/>
              <a:t>”.  The horizontal number line is the </a:t>
            </a:r>
            <a:r>
              <a:rPr lang="en-US" sz="3200" b="1" dirty="0" smtClean="0">
                <a:solidFill>
                  <a:srgbClr val="7030A0"/>
                </a:solidFill>
              </a:rPr>
              <a:t>x-axis</a:t>
            </a:r>
            <a:r>
              <a:rPr lang="en-US" sz="3200" dirty="0" smtClean="0"/>
              <a:t> and the vertical number line is the </a:t>
            </a:r>
            <a:r>
              <a:rPr lang="en-US" sz="3200" b="1" dirty="0" smtClean="0">
                <a:solidFill>
                  <a:srgbClr val="7030A0"/>
                </a:solidFill>
              </a:rPr>
              <a:t>y-axis.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pPr eaLnBrk="1" hangingPunct="1"/>
            <a:endParaRPr lang="en-US" sz="2800" dirty="0" smtClean="0"/>
          </a:p>
        </p:txBody>
      </p:sp>
      <p:pic>
        <p:nvPicPr>
          <p:cNvPr id="18439" name="Picture 12" descr="cartesian plane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92786" y="1600200"/>
            <a:ext cx="4936414" cy="52161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Coordinate Graphs</a:t>
            </a:r>
          </a:p>
        </p:txBody>
      </p:sp>
      <p:graphicFrame>
        <p:nvGraphicFramePr>
          <p:cNvPr id="9" name="Diagram 8"/>
          <p:cNvGraphicFramePr/>
          <p:nvPr/>
        </p:nvGraphicFramePr>
        <p:xfrm>
          <a:off x="304800" y="1981200"/>
          <a:ext cx="4724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463" name="Picture 5" descr="the quadrants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8" cstate="print"/>
          <a:srcRect/>
          <a:stretch>
            <a:fillRect/>
          </a:stretch>
        </p:blipFill>
        <p:spPr>
          <a:xfrm>
            <a:off x="5105400" y="1752600"/>
            <a:ext cx="3810000" cy="38512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024" t="6024" r="7082" b="7229"/>
          <a:stretch>
            <a:fillRect/>
          </a:stretch>
        </p:blipFill>
        <p:spPr>
          <a:xfrm>
            <a:off x="-10584" y="609600"/>
            <a:ext cx="6258984" cy="62484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905500"/>
            <a:ext cx="8915400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ORDER PAIRS</a:t>
            </a:r>
            <a:r>
              <a:rPr lang="en-US" sz="3200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+mj-ea"/>
                <a:cs typeface="+mj-cs"/>
              </a:rPr>
              <a:t>– a pair of numbers used to locate a point on a coordinate plane.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+mj-ea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COORDINATE PLANE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+mj-ea"/>
                <a:cs typeface="+mj-cs"/>
              </a:rPr>
              <a:t>– a plane formed by the intersection of a horizontal number line called the x-axis and a vertical line called the y-axis.</a:t>
            </a:r>
            <a:endParaRPr lang="en-US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</a:endParaRPr>
          </a:p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X-AXIS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+mj-ea"/>
                <a:cs typeface="+mj-cs"/>
              </a:rPr>
              <a:t>– the horizontal axis on a coordinate plane.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+mj-ea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Y-AXIS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j-ea"/>
                <a:cs typeface="+mj-cs"/>
              </a:rPr>
              <a:t>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+mj-ea"/>
                <a:cs typeface="+mj-cs"/>
              </a:rPr>
              <a:t>– the vertical axis on a coordinate plane.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+mj-ea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X-COORDINATE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+mj-ea"/>
                <a:cs typeface="+mj-cs"/>
              </a:rPr>
              <a:t>– the first number in an ordered pair; it tells the units to move right or left from the origin.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+mj-ea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Y-COORDINATE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+mj-ea"/>
                <a:cs typeface="+mj-cs"/>
              </a:rPr>
              <a:t>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ea typeface="+mj-ea"/>
                <a:cs typeface="+mj-cs"/>
              </a:rPr>
              <a:t>– the second number in an ordered pair; it tells the units to move up or down from the origin</a:t>
            </a:r>
          </a:p>
        </p:txBody>
      </p:sp>
      <p:sp>
        <p:nvSpPr>
          <p:cNvPr id="6" name="Right Arrow 5"/>
          <p:cNvSpPr/>
          <p:nvPr/>
        </p:nvSpPr>
        <p:spPr>
          <a:xfrm rot="2364940">
            <a:off x="8458200" y="64770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762000"/>
            <a:ext cx="83058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Origin </a:t>
            </a:r>
            <a:r>
              <a:rPr lang="en-US" sz="2400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– 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okman Old Style" pitchFamily="18" charset="0"/>
                <a:ea typeface="+mj-ea"/>
                <a:cs typeface="+mj-cs"/>
              </a:rPr>
              <a:t>the point where the x-axis and the y-axis intersect on the coordinate plane.</a:t>
            </a:r>
          </a:p>
          <a:p>
            <a:pPr lvl="0">
              <a:spcBef>
                <a:spcPts val="1200"/>
              </a:spcBef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Graph of an Equation 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okman Old Style" pitchFamily="18" charset="0"/>
                <a:ea typeface="+mj-ea"/>
                <a:cs typeface="+mj-cs"/>
              </a:rPr>
              <a:t>– the set of all ordered pairs that are solutions of the equation.</a:t>
            </a:r>
            <a:endParaRPr lang="en-US" sz="2400" dirty="0" smtClean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  <a:p>
            <a:pPr lvl="0">
              <a:spcBef>
                <a:spcPts val="1200"/>
              </a:spcBef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Dependent Variable</a:t>
            </a:r>
            <a:r>
              <a:rPr lang="en-US" sz="2400" b="1" u="sng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 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okman Old Style" pitchFamily="18" charset="0"/>
                <a:ea typeface="+mj-ea"/>
                <a:cs typeface="+mj-cs"/>
              </a:rPr>
              <a:t>– the y-coordinate of an equation, which depends on what the x-value will be. (in the equation y = 2x, the y-value depends on what the value of x is.)</a:t>
            </a:r>
            <a:endParaRPr lang="en-US" sz="2400" dirty="0" smtClean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  <a:p>
            <a:pPr lvl="0">
              <a:spcBef>
                <a:spcPts val="1200"/>
              </a:spcBef>
            </a:pPr>
            <a:r>
              <a:rPr lang="en-US" sz="3200" b="1" dirty="0" smtClean="0">
                <a:solidFill>
                  <a:srgbClr val="660066"/>
                </a:solidFill>
                <a:latin typeface="Calibri"/>
                <a:ea typeface="+mj-ea"/>
                <a:cs typeface="+mj-cs"/>
              </a:rPr>
              <a:t>Independent Variable 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Bookman Old Style" pitchFamily="18" charset="0"/>
                <a:ea typeface="+mj-ea"/>
                <a:cs typeface="+mj-cs"/>
              </a:rPr>
              <a:t>– the x-coordinate of an equation,  which when substituted will determine what the y-value will be. (in the equation y = 2x, the value of x will determine what the value of y equals)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024" t="6024" r="7082" b="7229"/>
          <a:stretch>
            <a:fillRect/>
          </a:stretch>
        </p:blipFill>
        <p:spPr>
          <a:xfrm>
            <a:off x="65616" y="533400"/>
            <a:ext cx="6258984" cy="6248400"/>
          </a:xfrm>
        </p:spPr>
      </p:pic>
      <p:sp>
        <p:nvSpPr>
          <p:cNvPr id="3" name="Oval 2"/>
          <p:cNvSpPr/>
          <p:nvPr/>
        </p:nvSpPr>
        <p:spPr>
          <a:xfrm>
            <a:off x="0" y="609600"/>
            <a:ext cx="304800" cy="2286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024" t="6024" r="7082" b="7229"/>
          <a:stretch>
            <a:fillRect/>
          </a:stretch>
        </p:blipFill>
        <p:spPr>
          <a:xfrm>
            <a:off x="65616" y="533400"/>
            <a:ext cx="6258984" cy="6248400"/>
          </a:xfrm>
        </p:spPr>
      </p:pic>
      <p:sp>
        <p:nvSpPr>
          <p:cNvPr id="3" name="Oval 2"/>
          <p:cNvSpPr/>
          <p:nvPr/>
        </p:nvSpPr>
        <p:spPr>
          <a:xfrm>
            <a:off x="0" y="609600"/>
            <a:ext cx="3048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024" t="6024" r="7082" b="7229"/>
          <a:stretch>
            <a:fillRect/>
          </a:stretch>
        </p:blipFill>
        <p:spPr>
          <a:xfrm>
            <a:off x="-10584" y="609600"/>
            <a:ext cx="6258984" cy="6248400"/>
          </a:xfrm>
        </p:spPr>
      </p:pic>
      <p:sp>
        <p:nvSpPr>
          <p:cNvPr id="3" name="Oval 2"/>
          <p:cNvSpPr/>
          <p:nvPr/>
        </p:nvSpPr>
        <p:spPr>
          <a:xfrm>
            <a:off x="0" y="609600"/>
            <a:ext cx="3048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57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i="1" dirty="0" smtClean="0">
                <a:solidFill>
                  <a:srgbClr val="7030A0"/>
                </a:solidFill>
              </a:rPr>
              <a:t>Rules for Plotting Ordered Pairs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609600" y="762000"/>
            <a:ext cx="81819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Coordinate Graphs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209800"/>
            <a:ext cx="80010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0" lvl="0" indent="-508000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solidFill>
                  <a:prstClr val="black"/>
                </a:solidFill>
                <a:latin typeface="Comic Sans MS" pitchFamily="1" charset="0"/>
              </a:rPr>
              <a:t>Always begin at the origin, the intersection of the two axes. </a:t>
            </a:r>
          </a:p>
          <a:p>
            <a:pPr marL="508000" lvl="0" indent="-508000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solidFill>
                <a:prstClr val="black"/>
              </a:solidFill>
              <a:latin typeface="Comic Sans MS" pitchFamily="1" charset="0"/>
            </a:endParaRPr>
          </a:p>
          <a:p>
            <a:pPr marL="508000" indent="-508000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Comic Sans MS" pitchFamily="1" charset="0"/>
              </a:rPr>
              <a:t>The </a:t>
            </a:r>
            <a:r>
              <a:rPr lang="en-US" sz="2400" i="1" dirty="0" smtClean="0">
                <a:latin typeface="Comic Sans MS" pitchFamily="1" charset="0"/>
              </a:rPr>
              <a:t>x</a:t>
            </a:r>
            <a:r>
              <a:rPr lang="en-US" sz="2400" dirty="0" smtClean="0">
                <a:latin typeface="Comic Sans MS" pitchFamily="1" charset="0"/>
              </a:rPr>
              <a:t>-coordinate, is the first number of the pair and gives the direction of left or right along the x-axis or the horizontal number line.</a:t>
            </a:r>
          </a:p>
          <a:p>
            <a:pPr marL="508000" indent="-508000">
              <a:buClr>
                <a:srgbClr val="FF0000"/>
              </a:buClr>
              <a:buFont typeface="Wingdings" pitchFamily="2" charset="2"/>
              <a:buChar char="v"/>
            </a:pPr>
            <a:endParaRPr lang="en-US" sz="2400" dirty="0" smtClean="0">
              <a:latin typeface="Comic Sans MS" pitchFamily="1" charset="0"/>
            </a:endParaRPr>
          </a:p>
          <a:p>
            <a:pPr marL="508000" indent="-508000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Comic Sans MS" pitchFamily="1" charset="0"/>
              </a:rPr>
              <a:t>The y-coordinate, is the second number of the pair and gives the direction of up or down along the y-axis or the vertical number line.</a:t>
            </a:r>
          </a:p>
          <a:p>
            <a:pPr>
              <a:buFont typeface="Wingdings" pitchFamily="2" charset="2"/>
              <a:buChar char="v"/>
            </a:pPr>
            <a:endParaRPr lang="en-US" dirty="0" smtClean="0">
              <a:latin typeface="Comic Sans MS" pitchFamily="1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12" descr="graph03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2819400"/>
            <a:ext cx="2776537" cy="3134251"/>
          </a:xfrm>
        </p:spPr>
      </p:pic>
      <p:pic>
        <p:nvPicPr>
          <p:cNvPr id="16388" name="Picture 13" descr="graph04b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590800"/>
            <a:ext cx="3124200" cy="3273416"/>
          </a:xfrm>
        </p:spPr>
      </p:pic>
      <p:sp>
        <p:nvSpPr>
          <p:cNvPr id="5" name="Rectangle 4"/>
          <p:cNvSpPr/>
          <p:nvPr/>
        </p:nvSpPr>
        <p:spPr>
          <a:xfrm>
            <a:off x="152400" y="762000"/>
            <a:ext cx="8915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2800" dirty="0" smtClean="0">
                <a:solidFill>
                  <a:srgbClr val="0000CC"/>
                </a:solidFill>
                <a:latin typeface="Calibri"/>
                <a:ea typeface="+mj-ea"/>
                <a:cs typeface="+mj-cs"/>
              </a:rPr>
              <a:t>The good, the bad and the ugly.</a:t>
            </a:r>
            <a:endParaRPr lang="en-US" sz="2800" dirty="0" smtClean="0">
              <a:solidFill>
                <a:srgbClr val="04617B"/>
              </a:solidFill>
              <a:latin typeface="Calibri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en-US" sz="2800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When graphing you always use graph paper and draw neatly.</a:t>
            </a:r>
            <a:br>
              <a:rPr lang="en-US" sz="2800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</a:br>
            <a:r>
              <a:rPr lang="en-US" sz="2400" b="1" dirty="0" smtClean="0">
                <a:solidFill>
                  <a:srgbClr val="FF3300"/>
                </a:solidFill>
                <a:latin typeface="Calibri"/>
                <a:ea typeface="+mj-ea"/>
                <a:cs typeface="+mj-cs"/>
              </a:rPr>
              <a:t>NO HAND DRAWN GRAPHS</a:t>
            </a:r>
            <a:endParaRPr lang="en-US" sz="2800" b="1" dirty="0" smtClean="0">
              <a:solidFill>
                <a:srgbClr val="FF3300"/>
              </a:solidFill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7"/>
          <p:cNvGraphicFramePr>
            <a:graphicFrameLocks noChangeAspect="1"/>
          </p:cNvGraphicFramePr>
          <p:nvPr>
            <p:ph idx="1"/>
          </p:nvPr>
        </p:nvGraphicFramePr>
        <p:xfrm>
          <a:off x="1304924" y="2298289"/>
          <a:ext cx="6619876" cy="3416711"/>
        </p:xfrm>
        <a:graphic>
          <a:graphicData uri="http://schemas.openxmlformats.org/presentationml/2006/ole">
            <p:oleObj spid="_x0000_s1026" name="Document" r:id="rId3" imgW="3697288" imgH="1908572" progId="Word.Document.8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76200" y="1231490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2400" b="1" dirty="0" smtClean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Complete the table of values to determine the ordered pairs.  Graph the equation on a coordinate plane.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428172"/>
            <a:ext cx="81819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Assignment – 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8" descr="graph10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371600"/>
            <a:ext cx="5486400" cy="5486400"/>
          </a:xfrm>
        </p:spPr>
      </p:pic>
      <p:sp>
        <p:nvSpPr>
          <p:cNvPr id="5" name="Rectangle 4"/>
          <p:cNvSpPr/>
          <p:nvPr/>
        </p:nvSpPr>
        <p:spPr>
          <a:xfrm>
            <a:off x="533400" y="1295400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2400" b="1" dirty="0" smtClean="0">
                <a:solidFill>
                  <a:srgbClr val="0000CC"/>
                </a:solidFill>
                <a:latin typeface="Calibri"/>
                <a:ea typeface="+mj-ea"/>
                <a:cs typeface="+mj-cs"/>
              </a:rPr>
              <a:t>Graph of the equation y = 2x + 3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457200"/>
            <a:ext cx="81819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Assignment – II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7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000" t="6667" r="6667" b="6666"/>
          <a:stretch>
            <a:fillRect/>
          </a:stretch>
        </p:blipFill>
        <p:spPr>
          <a:xfrm>
            <a:off x="838200" y="2590800"/>
            <a:ext cx="4267200" cy="4186687"/>
          </a:xfrm>
        </p:spPr>
      </p:pic>
      <p:sp>
        <p:nvSpPr>
          <p:cNvPr id="4" name="Rectangle 3"/>
          <p:cNvSpPr/>
          <p:nvPr/>
        </p:nvSpPr>
        <p:spPr>
          <a:xfrm>
            <a:off x="304800" y="1097340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2400" b="1" dirty="0" smtClean="0">
                <a:solidFill>
                  <a:srgbClr val="0000CC"/>
                </a:solidFill>
                <a:latin typeface="Calibri"/>
                <a:ea typeface="+mj-ea"/>
                <a:cs typeface="+mj-cs"/>
              </a:rPr>
              <a:t>Make a table of values for the following equations and graph each on the coordinate graph.</a:t>
            </a:r>
            <a:br>
              <a:rPr lang="en-US" sz="2400" b="1" dirty="0" smtClean="0">
                <a:solidFill>
                  <a:srgbClr val="0000CC"/>
                </a:solidFill>
                <a:latin typeface="Calibri"/>
                <a:ea typeface="+mj-ea"/>
                <a:cs typeface="+mj-cs"/>
              </a:rPr>
            </a:br>
            <a:r>
              <a:rPr lang="en-US" sz="2400" b="1" dirty="0" smtClean="0">
                <a:solidFill>
                  <a:srgbClr val="0000CC"/>
                </a:solidFill>
                <a:latin typeface="Calibri"/>
                <a:ea typeface="+mj-ea"/>
                <a:cs typeface="+mj-cs"/>
              </a:rPr>
              <a:t/>
            </a:r>
            <a:br>
              <a:rPr lang="en-US" sz="2400" b="1" dirty="0" smtClean="0">
                <a:solidFill>
                  <a:srgbClr val="0000CC"/>
                </a:solidFill>
                <a:latin typeface="Calibri"/>
                <a:ea typeface="+mj-ea"/>
                <a:cs typeface="+mj-cs"/>
              </a:rPr>
            </a:br>
            <a:r>
              <a:rPr lang="en-US" sz="2400" b="1" dirty="0" smtClean="0">
                <a:solidFill>
                  <a:srgbClr val="FF3300"/>
                </a:solidFill>
                <a:latin typeface="Calibri"/>
                <a:ea typeface="+mj-ea"/>
                <a:cs typeface="+mj-cs"/>
              </a:rPr>
              <a:t>y = x + 1		y = 3x		y = 2x - 1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381000"/>
            <a:ext cx="818197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Assignment – III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1315</TotalTime>
  <Words>641</Words>
  <Application>Microsoft Office PowerPoint</Application>
  <PresentationFormat>On-screen Show (4:3)</PresentationFormat>
  <Paragraphs>71</Paragraphs>
  <Slides>28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Flow</vt:lpstr>
      <vt:lpstr>Document</vt:lpstr>
      <vt:lpstr>Slide 1</vt:lpstr>
      <vt:lpstr>Today’s Objectives</vt:lpstr>
      <vt:lpstr>Example</vt:lpstr>
      <vt:lpstr>Slide 4</vt:lpstr>
      <vt:lpstr>Slide 5</vt:lpstr>
      <vt:lpstr>Slide 6</vt:lpstr>
      <vt:lpstr>Slide 7</vt:lpstr>
      <vt:lpstr>Slide 8</vt:lpstr>
      <vt:lpstr>Slide 9</vt:lpstr>
      <vt:lpstr>Coordinate Graphs</vt:lpstr>
      <vt:lpstr>Slide 11</vt:lpstr>
      <vt:lpstr>Slide 12</vt:lpstr>
      <vt:lpstr>Example</vt:lpstr>
      <vt:lpstr>Coordinate Graphs</vt:lpstr>
      <vt:lpstr>Coordinate Graphs</vt:lpstr>
      <vt:lpstr>Coordinate Graphs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406</cp:revision>
  <dcterms:created xsi:type="dcterms:W3CDTF">2014-04-26T07:09:13Z</dcterms:created>
  <dcterms:modified xsi:type="dcterms:W3CDTF">2014-06-11T15:10:02Z</dcterms:modified>
</cp:coreProperties>
</file>