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256" r:id="rId2"/>
    <p:sldId id="257" r:id="rId3"/>
    <p:sldId id="258" r:id="rId4"/>
    <p:sldId id="260" r:id="rId5"/>
    <p:sldId id="259" r:id="rId6"/>
    <p:sldId id="264" r:id="rId7"/>
    <p:sldId id="261" r:id="rId8"/>
    <p:sldId id="262" r:id="rId9"/>
    <p:sldId id="269" r:id="rId10"/>
    <p:sldId id="284" r:id="rId11"/>
    <p:sldId id="286" r:id="rId12"/>
    <p:sldId id="285" r:id="rId13"/>
    <p:sldId id="270" r:id="rId14"/>
    <p:sldId id="288" r:id="rId15"/>
    <p:sldId id="287" r:id="rId16"/>
    <p:sldId id="271" r:id="rId17"/>
    <p:sldId id="272" r:id="rId18"/>
    <p:sldId id="275" r:id="rId19"/>
    <p:sldId id="276" r:id="rId20"/>
    <p:sldId id="277" r:id="rId21"/>
    <p:sldId id="278" r:id="rId22"/>
    <p:sldId id="279" r:id="rId23"/>
    <p:sldId id="280" r:id="rId24"/>
    <p:sldId id="290" r:id="rId25"/>
    <p:sldId id="292" r:id="rId26"/>
    <p:sldId id="293" r:id="rId27"/>
    <p:sldId id="294" r:id="rId28"/>
    <p:sldId id="295" r:id="rId29"/>
    <p:sldId id="273" r:id="rId30"/>
    <p:sldId id="274" r:id="rId31"/>
    <p:sldId id="281" r:id="rId32"/>
    <p:sldId id="282" r:id="rId33"/>
    <p:sldId id="283" r:id="rId34"/>
    <p:sldId id="289" r:id="rId35"/>
    <p:sldId id="291" r:id="rId36"/>
    <p:sldId id="265" r:id="rId37"/>
    <p:sldId id="266" r:id="rId38"/>
    <p:sldId id="267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1" d="100"/>
          <a:sy n="71" d="100"/>
        </p:scale>
        <p:origin x="-125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86A279-F8D5-4527-BBD0-EA0210A9E176}" type="datetimeFigureOut">
              <a:rPr lang="en-US" smtClean="0"/>
              <a:pPr/>
              <a:t>5/22/2014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91BA04-43B6-4E08-A6AC-4165A72168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94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defTabSz="966788" eaLnBrk="0" hangingPunct="0"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defTabSz="966788" eaLnBrk="0" hangingPunct="0"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defTabSz="966788" eaLnBrk="0" hangingPunct="0"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defTabSz="966788" eaLnBrk="0" hangingPunct="0"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r>
              <a:rPr lang="en-US" sz="1300" smtClean="0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defTabSz="966788" eaLnBrk="0" hangingPunct="0"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defTabSz="966788" eaLnBrk="0" hangingPunct="0"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defTabSz="966788" eaLnBrk="0" hangingPunct="0"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defTabSz="966788" eaLnBrk="0" hangingPunct="0"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fld id="{77E59206-5BCC-4B04-B25D-93101C008F24}" type="datetime3">
              <a:rPr lang="en-US" sz="1300" smtClean="0">
                <a:latin typeface="Times New Roman" panose="02020603050405020304" pitchFamily="18" charset="0"/>
              </a:rPr>
              <a:pPr/>
              <a:t>22 May 2014</a:t>
            </a:fld>
            <a:endParaRPr lang="en-US" sz="1300" smtClean="0">
              <a:latin typeface="Times New Roman" panose="02020603050405020304" pitchFamily="18" charset="0"/>
            </a:endParaRPr>
          </a:p>
        </p:txBody>
      </p:sp>
      <p:sp>
        <p:nvSpPr>
          <p:cNvPr id="14643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defTabSz="966788" eaLnBrk="0" hangingPunct="0"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defTabSz="966788" eaLnBrk="0" hangingPunct="0"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defTabSz="966788" eaLnBrk="0" hangingPunct="0"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defTabSz="966788" eaLnBrk="0" hangingPunct="0"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r>
              <a:rPr lang="en-US" sz="1300" smtClean="0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464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defTabSz="966788" eaLnBrk="0" hangingPunct="0"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defTabSz="966788" eaLnBrk="0" hangingPunct="0"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defTabSz="966788" eaLnBrk="0" hangingPunct="0"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defTabSz="966788" eaLnBrk="0" hangingPunct="0"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fld id="{E0893EFC-EE3B-486D-8C31-9EBA90819E7D}" type="slidenum">
              <a:rPr lang="en-US" sz="1300">
                <a:latin typeface="Times New Roman" panose="02020603050405020304" pitchFamily="18" charset="0"/>
              </a:rPr>
              <a:pPr/>
              <a:t>15</a:t>
            </a:fld>
            <a:endParaRPr lang="en-US" sz="1300">
              <a:latin typeface="Times New Roman" panose="02020603050405020304" pitchFamily="18" charset="0"/>
            </a:endParaRPr>
          </a:p>
        </p:txBody>
      </p:sp>
      <p:sp>
        <p:nvSpPr>
          <p:cNvPr id="1464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AU" smtClean="0"/>
          </a:p>
        </p:txBody>
      </p:sp>
    </p:spTree>
    <p:extLst>
      <p:ext uri="{BB962C8B-B14F-4D97-AF65-F5344CB8AC3E}">
        <p14:creationId xmlns:p14="http://schemas.microsoft.com/office/powerpoint/2010/main" xmlns="" val="3962768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 b="0" cap="none" spc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03452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 b="0" cap="none" spc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931944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 b="0" i="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18409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53327"/>
            <a:ext cx="7886700" cy="2852737"/>
          </a:xfrm>
        </p:spPr>
        <p:txBody>
          <a:bodyPr anchor="b"/>
          <a:lstStyle>
            <a:lvl1pPr>
              <a:defRPr sz="6000" b="0" cap="none" spc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613528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92553" y="4518115"/>
            <a:ext cx="795528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00214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0611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006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616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463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758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9423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0546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926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FEC44-1E6E-46BD-81D4-5256D6704EE8}" type="datetimeFigureOut">
              <a:rPr lang="en-US" smtClean="0"/>
              <a:pPr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Networks &amp; Security Issues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ADE100- Computer Literacy</a:t>
            </a:r>
          </a:p>
          <a:p>
            <a:r>
              <a:rPr lang="en-US" dirty="0" smtClean="0"/>
              <a:t>Lecture 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866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Knowledge test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purpose of search engines?</a:t>
            </a:r>
          </a:p>
          <a:p>
            <a:r>
              <a:rPr lang="en-US" dirty="0" smtClean="0"/>
              <a:t>List few URLs of websites you know.</a:t>
            </a:r>
          </a:p>
          <a:p>
            <a:r>
              <a:rPr lang="en-US" dirty="0" smtClean="0"/>
              <a:t>Which Boolean operators are used in the web search?</a:t>
            </a:r>
          </a:p>
          <a:p>
            <a:r>
              <a:rPr lang="en-US" dirty="0" smtClean="0"/>
              <a:t>What is the purpose of NEAR operator?</a:t>
            </a:r>
          </a:p>
          <a:p>
            <a:r>
              <a:rPr lang="en-US" dirty="0" smtClean="0"/>
              <a:t>What is the purpose of advanced search?</a:t>
            </a:r>
          </a:p>
          <a:p>
            <a:r>
              <a:rPr lang="en-US" dirty="0" smtClean="0"/>
              <a:t>What are sponsored listings?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838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Introduction to LAN, WAN</a:t>
            </a:r>
            <a:r>
              <a:rPr lang="en-US" sz="3200" dirty="0"/>
              <a:t> </a:t>
            </a:r>
            <a:r>
              <a:rPr lang="en-US" sz="3200" dirty="0" smtClean="0"/>
              <a:t>and Wireless networks</a:t>
            </a:r>
          </a:p>
          <a:p>
            <a:r>
              <a:rPr lang="en-US" sz="3200" dirty="0" smtClean="0"/>
              <a:t>Sharing on networks and network-related security issues</a:t>
            </a:r>
          </a:p>
          <a:p>
            <a:r>
              <a:rPr lang="en-US" sz="3200" dirty="0" smtClean="0"/>
              <a:t>Firewalls</a:t>
            </a:r>
          </a:p>
          <a:p>
            <a:r>
              <a:rPr lang="en-US" sz="3200" dirty="0" smtClean="0"/>
              <a:t>Security</a:t>
            </a:r>
          </a:p>
          <a:p>
            <a:pPr lvl="1"/>
            <a:r>
              <a:rPr lang="en-US" sz="2800" dirty="0" smtClean="0"/>
              <a:t>Protection against virus and spam emails</a:t>
            </a:r>
          </a:p>
          <a:p>
            <a:pPr lvl="1"/>
            <a:r>
              <a:rPr lang="en-US" sz="2800" dirty="0" smtClean="0"/>
              <a:t>What is hacking and protecting against it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45357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Computer Networks</a:t>
            </a:r>
          </a:p>
          <a:p>
            <a:pPr lvl="1"/>
            <a:r>
              <a:rPr lang="en-US" dirty="0" smtClean="0"/>
              <a:t>Set </a:t>
            </a:r>
            <a:r>
              <a:rPr lang="en-US" dirty="0"/>
              <a:t>of technologies that connects </a:t>
            </a:r>
            <a:r>
              <a:rPr lang="en-US" dirty="0" smtClean="0"/>
              <a:t>computers to share information</a:t>
            </a:r>
            <a:endParaRPr lang="en-US" dirty="0"/>
          </a:p>
          <a:p>
            <a:pPr lvl="1"/>
            <a:r>
              <a:rPr lang="en-US" dirty="0"/>
              <a:t>Allows communication and collaboration between </a:t>
            </a:r>
            <a:r>
              <a:rPr lang="en-US" dirty="0" smtClean="0"/>
              <a:t>users</a:t>
            </a:r>
          </a:p>
          <a:p>
            <a:pPr lvl="1"/>
            <a:r>
              <a:rPr lang="en-US" dirty="0" smtClean="0"/>
              <a:t>Network computers are also called clients, nodes, workstations or servers.</a:t>
            </a:r>
          </a:p>
          <a:p>
            <a:pPr lvl="1"/>
            <a:r>
              <a:rPr lang="en-US" dirty="0" smtClean="0"/>
              <a:t>Share files, resources (printers, disk, modems) and programs</a:t>
            </a:r>
          </a:p>
          <a:p>
            <a:r>
              <a:rPr lang="en-US" dirty="0" smtClean="0"/>
              <a:t>Example: </a:t>
            </a:r>
            <a:r>
              <a:rPr lang="en-US" b="1" i="1" dirty="0" smtClean="0"/>
              <a:t>Internet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813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</a:t>
            </a:r>
            <a:r>
              <a:rPr lang="en-US" dirty="0"/>
              <a:t>A</a:t>
            </a:r>
            <a:r>
              <a:rPr lang="en-US" dirty="0" smtClean="0"/>
              <a:t>rea Network- 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Local Area Network (LAN)</a:t>
            </a:r>
          </a:p>
          <a:p>
            <a:pPr lvl="1"/>
            <a:r>
              <a:rPr lang="en-US" dirty="0"/>
              <a:t>Contains printers, servers and computers</a:t>
            </a:r>
          </a:p>
          <a:p>
            <a:pPr lvl="1"/>
            <a:r>
              <a:rPr lang="en-US" dirty="0"/>
              <a:t>Systems are close to each other</a:t>
            </a:r>
          </a:p>
          <a:p>
            <a:pPr lvl="1"/>
            <a:r>
              <a:rPr lang="en-US" dirty="0"/>
              <a:t>Contained in one office or building</a:t>
            </a:r>
          </a:p>
          <a:p>
            <a:pPr lvl="1"/>
            <a:r>
              <a:rPr lang="en-US" dirty="0"/>
              <a:t>Organizations often have several </a:t>
            </a:r>
            <a:r>
              <a:rPr lang="en-US" dirty="0" smtClean="0"/>
              <a:t>LANS</a:t>
            </a:r>
          </a:p>
          <a:p>
            <a:r>
              <a:rPr lang="en-US" dirty="0" smtClean="0"/>
              <a:t>Examples</a:t>
            </a:r>
          </a:p>
          <a:p>
            <a:pPr lvl="1"/>
            <a:r>
              <a:rPr lang="en-US" dirty="0" smtClean="0"/>
              <a:t>A network inside home</a:t>
            </a:r>
          </a:p>
          <a:p>
            <a:pPr lvl="1"/>
            <a:r>
              <a:rPr lang="en-US" dirty="0" smtClean="0"/>
              <a:t>Computer Lab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46366" y="4127500"/>
            <a:ext cx="3247975" cy="251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112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 on a LAN</a:t>
            </a:r>
            <a:endParaRPr lang="en-US" dirty="0"/>
          </a:p>
        </p:txBody>
      </p:sp>
      <p:pic>
        <p:nvPicPr>
          <p:cNvPr id="4" name="Picture 4" descr="D:\My Documents\!books\norton im\chapter 9\fileSharing.t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608" y="1696450"/>
            <a:ext cx="8671202" cy="4271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628147" y="2390276"/>
            <a:ext cx="3505200" cy="707886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File server contains documents used by other computers.</a:t>
            </a:r>
          </a:p>
        </p:txBody>
      </p:sp>
    </p:spTree>
    <p:extLst>
      <p:ext uri="{BB962C8B-B14F-4D97-AF65-F5344CB8AC3E}">
        <p14:creationId xmlns:p14="http://schemas.microsoft.com/office/powerpoint/2010/main" xmlns="" val="172026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Wide Area Networks- WAN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Wide Area Networks (WAN)</a:t>
            </a:r>
          </a:p>
          <a:p>
            <a:pPr lvl="1"/>
            <a:r>
              <a:rPr lang="en-US" dirty="0"/>
              <a:t>Two or more LANs connected</a:t>
            </a:r>
          </a:p>
          <a:p>
            <a:pPr lvl="1"/>
            <a:r>
              <a:rPr lang="en-US" dirty="0"/>
              <a:t>Over a large geographic area</a:t>
            </a:r>
          </a:p>
          <a:p>
            <a:pPr lvl="1"/>
            <a:r>
              <a:rPr lang="en-US" dirty="0"/>
              <a:t>Typically use public or leased lines</a:t>
            </a:r>
          </a:p>
          <a:p>
            <a:pPr lvl="2"/>
            <a:r>
              <a:rPr lang="en-US" b="1" dirty="0"/>
              <a:t>Phone lines</a:t>
            </a:r>
          </a:p>
          <a:p>
            <a:pPr lvl="2"/>
            <a:r>
              <a:rPr lang="en-US" b="1" dirty="0"/>
              <a:t>Satellite</a:t>
            </a:r>
          </a:p>
          <a:p>
            <a:r>
              <a:rPr lang="en-US" dirty="0" smtClean="0"/>
              <a:t>Examples </a:t>
            </a:r>
          </a:p>
          <a:p>
            <a:pPr lvl="1"/>
            <a:r>
              <a:rPr lang="en-US" dirty="0" smtClean="0"/>
              <a:t>PTCL</a:t>
            </a:r>
          </a:p>
          <a:p>
            <a:pPr lvl="1"/>
            <a:r>
              <a:rPr lang="en-US" dirty="0" smtClean="0"/>
              <a:t>Internet</a:t>
            </a:r>
          </a:p>
          <a:p>
            <a:pPr lvl="1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60901" y="3700051"/>
            <a:ext cx="4178099" cy="294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872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Wireless Networks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transmitted through the air</a:t>
            </a:r>
          </a:p>
          <a:p>
            <a:r>
              <a:rPr lang="en-US" dirty="0"/>
              <a:t>LANs use radio waves</a:t>
            </a:r>
          </a:p>
          <a:p>
            <a:r>
              <a:rPr lang="en-US" dirty="0"/>
              <a:t>WANs use microwave signals</a:t>
            </a:r>
          </a:p>
          <a:p>
            <a:r>
              <a:rPr lang="en-US" dirty="0"/>
              <a:t>Easy to setup</a:t>
            </a:r>
          </a:p>
          <a:p>
            <a:r>
              <a:rPr lang="en-US" dirty="0"/>
              <a:t>Difficult to </a:t>
            </a:r>
            <a:r>
              <a:rPr lang="en-US" dirty="0" smtClean="0"/>
              <a:t>secure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64059" y="3581400"/>
            <a:ext cx="3574941" cy="30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069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 on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networks we can Share various software and hardware resources.</a:t>
            </a:r>
          </a:p>
          <a:p>
            <a:pPr lvl="1"/>
            <a:r>
              <a:rPr lang="en-US" dirty="0" smtClean="0"/>
              <a:t>Files and folders</a:t>
            </a:r>
          </a:p>
          <a:p>
            <a:pPr lvl="1"/>
            <a:r>
              <a:rPr lang="en-US" dirty="0" smtClean="0"/>
              <a:t>Disk drives</a:t>
            </a:r>
          </a:p>
          <a:p>
            <a:pPr lvl="1"/>
            <a:r>
              <a:rPr lang="en-US" dirty="0" smtClean="0"/>
              <a:t>CD/DVD drives</a:t>
            </a:r>
          </a:p>
          <a:p>
            <a:pPr lvl="1"/>
            <a:r>
              <a:rPr lang="en-US" dirty="0" smtClean="0"/>
              <a:t>Application programs</a:t>
            </a:r>
          </a:p>
          <a:p>
            <a:pPr lvl="1"/>
            <a:r>
              <a:rPr lang="en-US" dirty="0" smtClean="0"/>
              <a:t>Printers</a:t>
            </a:r>
          </a:p>
          <a:p>
            <a:pPr lvl="1"/>
            <a:r>
              <a:rPr lang="en-US" dirty="0" smtClean="0"/>
              <a:t>Fax machine, etc.</a:t>
            </a:r>
          </a:p>
        </p:txBody>
      </p:sp>
    </p:spTree>
    <p:extLst>
      <p:ext uri="{BB962C8B-B14F-4D97-AF65-F5344CB8AC3E}">
        <p14:creationId xmlns:p14="http://schemas.microsoft.com/office/powerpoint/2010/main" xmlns="" val="91024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Sharing a Folder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Select and right click a Folder</a:t>
            </a:r>
          </a:p>
          <a:p>
            <a:r>
              <a:rPr lang="en-US"/>
              <a:t>Make it available for sharing</a:t>
            </a:r>
          </a:p>
          <a:p>
            <a:r>
              <a:rPr lang="en-US"/>
              <a:t>Give permission for the selected users or everyone to access the folder</a:t>
            </a:r>
          </a:p>
        </p:txBody>
      </p:sp>
    </p:spTree>
    <p:extLst>
      <p:ext uri="{BB962C8B-B14F-4D97-AF65-F5344CB8AC3E}">
        <p14:creationId xmlns:p14="http://schemas.microsoft.com/office/powerpoint/2010/main" xmlns="" val="33329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 a folder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1251284" y="1720516"/>
            <a:ext cx="7120020" cy="4981074"/>
            <a:chOff x="508000" y="381000"/>
            <a:chExt cx="8128000" cy="6096000"/>
          </a:xfrm>
        </p:grpSpPr>
        <p:pic>
          <p:nvPicPr>
            <p:cNvPr id="15363" name="Picture 3" descr="C:\Publish CyberU\CompCourses\Screen Images\Sharing a Folder 2\Network0133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000" y="381000"/>
              <a:ext cx="8128000" cy="60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364" name="Oval 4"/>
            <p:cNvSpPr>
              <a:spLocks noChangeArrowheads="1"/>
            </p:cNvSpPr>
            <p:nvPr/>
          </p:nvSpPr>
          <p:spPr bwMode="auto">
            <a:xfrm>
              <a:off x="5638800" y="2895600"/>
              <a:ext cx="2514600" cy="762000"/>
            </a:xfrm>
            <a:prstGeom prst="ellips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58551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Shared Folder Indication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087302" y="1792705"/>
            <a:ext cx="6908036" cy="4903125"/>
            <a:chOff x="628650" y="1447799"/>
            <a:chExt cx="7350197" cy="5168107"/>
          </a:xfrm>
        </p:grpSpPr>
        <p:pic>
          <p:nvPicPr>
            <p:cNvPr id="49155" name="Picture 3" descr="C:\Publish CyberU\CompCourses\Screen Images\Sharing a Folder 2\Network0150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6250"/>
            <a:stretch/>
          </p:blipFill>
          <p:spPr bwMode="auto">
            <a:xfrm>
              <a:off x="628650" y="1447799"/>
              <a:ext cx="7350197" cy="51681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156" name="Oval 4"/>
            <p:cNvSpPr>
              <a:spLocks noChangeArrowheads="1"/>
            </p:cNvSpPr>
            <p:nvPr/>
          </p:nvSpPr>
          <p:spPr bwMode="auto">
            <a:xfrm>
              <a:off x="5829300" y="4991100"/>
              <a:ext cx="1295400" cy="1066800"/>
            </a:xfrm>
            <a:prstGeom prst="ellips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54437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Popular network security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731918" cy="4931944"/>
          </a:xfrm>
        </p:spPr>
        <p:txBody>
          <a:bodyPr>
            <a:noAutofit/>
          </a:bodyPr>
          <a:lstStyle/>
          <a:p>
            <a:r>
              <a:rPr lang="en-US" i="1" dirty="0" smtClean="0"/>
              <a:t>Finding </a:t>
            </a:r>
            <a:r>
              <a:rPr lang="en-US" i="1" dirty="0"/>
              <a:t>a way into the network</a:t>
            </a:r>
          </a:p>
          <a:p>
            <a:pPr lvl="1"/>
            <a:r>
              <a:rPr lang="en-US" dirty="0" smtClean="0"/>
              <a:t>Unauthorized access to a network server</a:t>
            </a:r>
          </a:p>
          <a:p>
            <a:pPr lvl="1"/>
            <a:r>
              <a:rPr lang="en-US" dirty="0" smtClean="0"/>
              <a:t>Implement firewalls to prevent it</a:t>
            </a:r>
            <a:endParaRPr lang="en-US" dirty="0"/>
          </a:p>
          <a:p>
            <a:r>
              <a:rPr lang="en-US" i="1" dirty="0" smtClean="0"/>
              <a:t>TCP attacks</a:t>
            </a:r>
          </a:p>
          <a:p>
            <a:pPr lvl="1"/>
            <a:r>
              <a:rPr lang="en-US" dirty="0"/>
              <a:t>If an attacker learns the associated TCP state for the connection, then the connection can be </a:t>
            </a:r>
            <a:r>
              <a:rPr lang="en-US" b="1" i="1" dirty="0" smtClean="0"/>
              <a:t>hijacked</a:t>
            </a:r>
            <a:endParaRPr lang="en-US" i="1" dirty="0"/>
          </a:p>
          <a:p>
            <a:pPr lvl="1"/>
            <a:r>
              <a:rPr lang="en-US" dirty="0"/>
              <a:t>Attacker can insert malicious data </a:t>
            </a:r>
            <a:r>
              <a:rPr lang="en-US" dirty="0" smtClean="0"/>
              <a:t>and </a:t>
            </a:r>
            <a:r>
              <a:rPr lang="en-US" dirty="0"/>
              <a:t>the recipient will believe it came from the original source</a:t>
            </a:r>
          </a:p>
          <a:p>
            <a:pPr lvl="1"/>
            <a:r>
              <a:rPr lang="en-US" dirty="0" smtClean="0"/>
              <a:t>E.g. instead </a:t>
            </a:r>
            <a:r>
              <a:rPr lang="en-US" dirty="0"/>
              <a:t>of downloading and running new program, you download a virus and execute </a:t>
            </a:r>
            <a:r>
              <a:rPr lang="en-US" dirty="0" smtClean="0"/>
              <a:t>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0368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Popular Network Security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500" i="1" dirty="0"/>
              <a:t>Denial of Service</a:t>
            </a:r>
          </a:p>
          <a:p>
            <a:pPr lvl="1"/>
            <a:r>
              <a:rPr lang="en-US" sz="3000" dirty="0"/>
              <a:t>Makes a network service unusable </a:t>
            </a:r>
          </a:p>
          <a:p>
            <a:pPr lvl="1"/>
            <a:r>
              <a:rPr lang="en-US" sz="3000" dirty="0"/>
              <a:t>usually by overloading the server or </a:t>
            </a:r>
            <a:r>
              <a:rPr lang="en-US" sz="3000" dirty="0" smtClean="0"/>
              <a:t>network</a:t>
            </a:r>
            <a:endParaRPr lang="en-US" sz="3500" dirty="0" smtClean="0"/>
          </a:p>
          <a:p>
            <a:r>
              <a:rPr lang="en-US" dirty="0" smtClean="0"/>
              <a:t>Social issues</a:t>
            </a:r>
          </a:p>
          <a:p>
            <a:pPr lvl="1"/>
            <a:r>
              <a:rPr lang="en-US" dirty="0"/>
              <a:t>People can be just as dangerous as unprotected computer systems</a:t>
            </a:r>
          </a:p>
          <a:p>
            <a:pPr lvl="1"/>
            <a:r>
              <a:rPr lang="en-US" dirty="0"/>
              <a:t>People can be </a:t>
            </a:r>
            <a:r>
              <a:rPr lang="en-US" dirty="0" smtClean="0"/>
              <a:t>threatened</a:t>
            </a:r>
            <a:r>
              <a:rPr lang="en-US" dirty="0"/>
              <a:t>, harmed, tortured, etc. to give up valuable information</a:t>
            </a:r>
          </a:p>
          <a:p>
            <a:r>
              <a:rPr lang="en-US" dirty="0" smtClean="0"/>
              <a:t>Examples </a:t>
            </a:r>
          </a:p>
          <a:p>
            <a:pPr lvl="1"/>
            <a:r>
              <a:rPr lang="en-US" dirty="0" smtClean="0"/>
              <a:t>Using someone’s credit card illegally</a:t>
            </a:r>
          </a:p>
          <a:p>
            <a:pPr lvl="1"/>
            <a:r>
              <a:rPr lang="en-US" dirty="0" smtClean="0"/>
              <a:t>Installing money-stealing worm on the company systems from inside the company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4200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Firewall</a:t>
            </a:r>
            <a:endParaRPr lang="en-AU" dirty="0" smtClean="0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640" y="1654846"/>
            <a:ext cx="8627227" cy="5111750"/>
          </a:xfrm>
        </p:spPr>
        <p:txBody>
          <a:bodyPr>
            <a:noAutofit/>
          </a:bodyPr>
          <a:lstStyle/>
          <a:p>
            <a:r>
              <a:rPr lang="en-US" dirty="0" smtClean="0"/>
              <a:t>A firewall is a system that </a:t>
            </a:r>
          </a:p>
          <a:p>
            <a:pPr lvl="1"/>
            <a:r>
              <a:rPr lang="en-US" dirty="0" smtClean="0"/>
              <a:t>Sits at some point of connectivity between a site it protects and the rest of the network. </a:t>
            </a:r>
          </a:p>
          <a:p>
            <a:pPr lvl="1"/>
            <a:r>
              <a:rPr lang="en-US" dirty="0" smtClean="0"/>
              <a:t>Implemented as an “appliance” or part of a router</a:t>
            </a:r>
          </a:p>
          <a:p>
            <a:pPr lvl="1"/>
            <a:r>
              <a:rPr lang="en-US" b="1" i="1" dirty="0" smtClean="0"/>
              <a:t>“Personal Firewall”</a:t>
            </a:r>
            <a:r>
              <a:rPr lang="en-US" dirty="0" smtClean="0"/>
              <a:t> may be implemented on an end user machine</a:t>
            </a:r>
          </a:p>
          <a:p>
            <a:r>
              <a:rPr lang="en-US" dirty="0" smtClean="0"/>
              <a:t>Firewall-based security depends on the </a:t>
            </a:r>
          </a:p>
          <a:p>
            <a:pPr lvl="1"/>
            <a:r>
              <a:rPr lang="en-US" dirty="0" smtClean="0"/>
              <a:t>Firewall being the only connectivity to the site from outside</a:t>
            </a:r>
          </a:p>
          <a:p>
            <a:pPr lvl="2"/>
            <a:r>
              <a:rPr lang="en-US" dirty="0" smtClean="0"/>
              <a:t>There should be no way to bypass the firewall via other gateways, wireless connections, or dial-up connections.</a:t>
            </a:r>
          </a:p>
        </p:txBody>
      </p:sp>
    </p:spTree>
    <p:extLst>
      <p:ext uri="{BB962C8B-B14F-4D97-AF65-F5344CB8AC3E}">
        <p14:creationId xmlns:p14="http://schemas.microsoft.com/office/powerpoint/2010/main" xmlns="" val="394353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Firewall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6545" y="1682750"/>
            <a:ext cx="782955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620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</a:t>
            </a:r>
            <a:r>
              <a:rPr lang="en-US" dirty="0"/>
              <a:t>s</a:t>
            </a:r>
            <a:r>
              <a:rPr lang="en-US" dirty="0" smtClean="0"/>
              <a:t>ecurity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Computer security</a:t>
            </a:r>
          </a:p>
          <a:p>
            <a:pPr lvl="1"/>
            <a:r>
              <a:rPr lang="en-US" dirty="0" smtClean="0"/>
              <a:t>Protection of computers and its data from any loss or illegal access</a:t>
            </a:r>
          </a:p>
          <a:p>
            <a:pPr lvl="1"/>
            <a:r>
              <a:rPr lang="en-US" b="1" i="1" dirty="0" smtClean="0"/>
              <a:t>For example</a:t>
            </a:r>
            <a:r>
              <a:rPr lang="en-US" i="1" dirty="0" smtClean="0"/>
              <a:t>,</a:t>
            </a:r>
            <a:r>
              <a:rPr lang="en-US" dirty="0" smtClean="0"/>
              <a:t> an online business must ensure that credit card &amp; customer information remain secure and confidential</a:t>
            </a:r>
          </a:p>
          <a:p>
            <a:r>
              <a:rPr lang="en-US" dirty="0" smtClean="0"/>
              <a:t>Computer crime</a:t>
            </a:r>
          </a:p>
          <a:p>
            <a:pPr lvl="1"/>
            <a:r>
              <a:rPr lang="en-US" dirty="0" smtClean="0"/>
              <a:t>Any illegal access or misuse of computers &amp; its data</a:t>
            </a:r>
          </a:p>
          <a:p>
            <a:pPr lvl="1"/>
            <a:r>
              <a:rPr lang="en-US" dirty="0" smtClean="0"/>
              <a:t>If it occurs over the Internet then called </a:t>
            </a:r>
            <a:r>
              <a:rPr lang="en-US" b="1" i="1" dirty="0" smtClean="0"/>
              <a:t>cybercrime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xmlns="" val="198676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viruses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Computer virus</a:t>
            </a:r>
          </a:p>
          <a:p>
            <a:pPr lvl="1"/>
            <a:r>
              <a:rPr lang="en-US" dirty="0" smtClean="0"/>
              <a:t>A computer program that negatively effects the working of a computer</a:t>
            </a:r>
          </a:p>
          <a:p>
            <a:pPr lvl="1"/>
            <a:r>
              <a:rPr lang="en-US" dirty="0" smtClean="0"/>
              <a:t>Alters computers data without the permission of its actual users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Types of Computer Viruses</a:t>
            </a:r>
          </a:p>
          <a:p>
            <a:r>
              <a:rPr lang="en-US" i="1" dirty="0" smtClean="0"/>
              <a:t>Polymorphic virus</a:t>
            </a:r>
          </a:p>
          <a:p>
            <a:pPr lvl="1"/>
            <a:r>
              <a:rPr lang="en-US" dirty="0" smtClean="0"/>
              <a:t>Modifies itself each time it affects other program or files</a:t>
            </a:r>
          </a:p>
          <a:p>
            <a:pPr lvl="1"/>
            <a:r>
              <a:rPr lang="en-US" dirty="0" smtClean="0"/>
              <a:t>Changes its code pattern each time so called polymorphic</a:t>
            </a:r>
          </a:p>
          <a:p>
            <a:r>
              <a:rPr lang="en-US" i="1" dirty="0"/>
              <a:t>Stealth virus</a:t>
            </a:r>
          </a:p>
          <a:p>
            <a:pPr lvl="1"/>
            <a:r>
              <a:rPr lang="en-US" dirty="0"/>
              <a:t>Infects a file or a program but size and date of creation of file is not changed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89472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computer viruses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Boot sector virus</a:t>
            </a:r>
          </a:p>
          <a:p>
            <a:pPr lvl="1"/>
            <a:r>
              <a:rPr lang="en-US" dirty="0" smtClean="0"/>
              <a:t>Activates whenever a computer system boots up</a:t>
            </a:r>
          </a:p>
          <a:p>
            <a:r>
              <a:rPr lang="en-US" dirty="0" smtClean="0"/>
              <a:t>File virus</a:t>
            </a:r>
          </a:p>
          <a:p>
            <a:pPr lvl="1"/>
            <a:r>
              <a:rPr lang="en-US" dirty="0" smtClean="0"/>
              <a:t>Attaches with the program files and activates when these program files are run</a:t>
            </a:r>
          </a:p>
          <a:p>
            <a:r>
              <a:rPr lang="en-US" dirty="0" smtClean="0"/>
              <a:t>Macro virus</a:t>
            </a:r>
          </a:p>
          <a:p>
            <a:pPr lvl="1"/>
            <a:r>
              <a:rPr lang="en-US" dirty="0" smtClean="0"/>
              <a:t>Attached with the file of an application program like word, excel</a:t>
            </a:r>
          </a:p>
          <a:p>
            <a:pPr lvl="1"/>
            <a:r>
              <a:rPr lang="en-US" dirty="0" smtClean="0"/>
              <a:t>Uses macro language of that application</a:t>
            </a:r>
          </a:p>
          <a:p>
            <a:pPr lvl="1"/>
            <a:r>
              <a:rPr lang="en-US" dirty="0" smtClean="0"/>
              <a:t>When you open a document that contains an infected macro, the virus loads into the memory</a:t>
            </a:r>
          </a:p>
        </p:txBody>
      </p:sp>
    </p:spTree>
    <p:extLst>
      <p:ext uri="{BB962C8B-B14F-4D97-AF65-F5344CB8AC3E}">
        <p14:creationId xmlns:p14="http://schemas.microsoft.com/office/powerpoint/2010/main" xmlns="" val="164676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computer viruses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Worm</a:t>
            </a:r>
          </a:p>
          <a:p>
            <a:pPr lvl="1"/>
            <a:r>
              <a:rPr lang="en-US" dirty="0"/>
              <a:t>Copies itself repeatedly in memory or hard disk until memory become full</a:t>
            </a:r>
          </a:p>
          <a:p>
            <a:pPr lvl="1"/>
            <a:r>
              <a:rPr lang="en-US" dirty="0"/>
              <a:t>Computer stops working and needs restart again and again</a:t>
            </a:r>
          </a:p>
          <a:p>
            <a:r>
              <a:rPr lang="en-US" dirty="0"/>
              <a:t>Trojan horse</a:t>
            </a:r>
          </a:p>
          <a:p>
            <a:pPr lvl="1"/>
            <a:r>
              <a:rPr lang="en-US" dirty="0"/>
              <a:t>Hides itself with common computer files like zip files</a:t>
            </a:r>
          </a:p>
          <a:p>
            <a:pPr lvl="1"/>
            <a:r>
              <a:rPr lang="en-US" dirty="0"/>
              <a:t>When the infected files are opened the virus activates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394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popular security techniques are:</a:t>
            </a:r>
          </a:p>
          <a:p>
            <a:r>
              <a:rPr lang="en-US" dirty="0" smtClean="0"/>
              <a:t>Antivirus </a:t>
            </a:r>
          </a:p>
          <a:p>
            <a:pPr lvl="1"/>
            <a:r>
              <a:rPr lang="en-US" dirty="0" smtClean="0"/>
              <a:t>A computer program which finds out viruses</a:t>
            </a:r>
          </a:p>
          <a:p>
            <a:pPr lvl="1"/>
            <a:r>
              <a:rPr lang="en-US" dirty="0" smtClean="0"/>
              <a:t>Removes or repairs the infected files</a:t>
            </a:r>
          </a:p>
          <a:p>
            <a:pPr lvl="1"/>
            <a:r>
              <a:rPr lang="en-US" dirty="0" smtClean="0"/>
              <a:t>Several antivirus programs are available</a:t>
            </a:r>
          </a:p>
          <a:p>
            <a:pPr lvl="1"/>
            <a:r>
              <a:rPr lang="en-US" dirty="0" smtClean="0"/>
              <a:t>Norton, MacAfee, </a:t>
            </a:r>
            <a:r>
              <a:rPr lang="en-US" dirty="0" err="1" smtClean="0"/>
              <a:t>Avast</a:t>
            </a:r>
            <a:r>
              <a:rPr lang="en-US" dirty="0" smtClean="0"/>
              <a:t>, AVG, Panda, etc.</a:t>
            </a:r>
          </a:p>
          <a:p>
            <a:r>
              <a:rPr lang="en-US" dirty="0" smtClean="0"/>
              <a:t>Quarantine</a:t>
            </a:r>
          </a:p>
          <a:p>
            <a:pPr lvl="1"/>
            <a:r>
              <a:rPr lang="en-US" dirty="0" smtClean="0"/>
              <a:t>Separate area on hard disk that contains infected files that cannot be deleted due to some reason</a:t>
            </a:r>
          </a:p>
          <a:p>
            <a:pPr lvl="1"/>
            <a:r>
              <a:rPr lang="en-US" dirty="0" smtClean="0"/>
              <a:t>Quarantined files do not damage other files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6097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Unauthorized access</a:t>
            </a:r>
          </a:p>
          <a:p>
            <a:pPr lvl="1"/>
            <a:r>
              <a:rPr lang="en-US" dirty="0" smtClean="0"/>
              <a:t>Means accessing a computer system without the permission of its actual user</a:t>
            </a:r>
          </a:p>
          <a:p>
            <a:pPr lvl="1"/>
            <a:r>
              <a:rPr lang="en-US" dirty="0" smtClean="0"/>
              <a:t>Usernames and passwords should be used</a:t>
            </a:r>
          </a:p>
          <a:p>
            <a:r>
              <a:rPr lang="en-US" dirty="0" smtClean="0"/>
              <a:t>Firewalls</a:t>
            </a:r>
          </a:p>
          <a:p>
            <a:pPr lvl="1"/>
            <a:r>
              <a:rPr lang="en-US" dirty="0" smtClean="0"/>
              <a:t>Consist of hardware and/or software to prevent unauthorized access of a network or computer</a:t>
            </a:r>
          </a:p>
          <a:p>
            <a:pPr lvl="1"/>
            <a:r>
              <a:rPr lang="en-US" b="1" i="1" dirty="0" smtClean="0"/>
              <a:t>Proxy server</a:t>
            </a:r>
            <a:r>
              <a:rPr lang="en-US" dirty="0" smtClean="0"/>
              <a:t> is used to implement firewalls on the networks</a:t>
            </a:r>
          </a:p>
          <a:p>
            <a:pPr lvl="1"/>
            <a:r>
              <a:rPr lang="en-US" i="1" dirty="0" smtClean="0"/>
              <a:t>Personal firewall</a:t>
            </a:r>
            <a:r>
              <a:rPr lang="en-US" dirty="0" smtClean="0"/>
              <a:t> is a program installed on your PC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810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Biometric devices</a:t>
            </a:r>
          </a:p>
          <a:p>
            <a:pPr lvl="1"/>
            <a:r>
              <a:rPr lang="en-US" dirty="0" smtClean="0"/>
              <a:t>Read personal characteristics like fingerprints, hand structure, facial features and voice, etc.</a:t>
            </a:r>
          </a:p>
          <a:p>
            <a:pPr lvl="1"/>
            <a:r>
              <a:rPr lang="en-US" dirty="0" smtClean="0"/>
              <a:t>Authenticate users to access computers</a:t>
            </a:r>
          </a:p>
          <a:p>
            <a:pPr lvl="1"/>
            <a:r>
              <a:rPr lang="en-US" dirty="0" smtClean="0"/>
              <a:t>Translate personal characteristics into digital data that is matched to already stored user data</a:t>
            </a:r>
          </a:p>
          <a:p>
            <a:pPr lvl="1"/>
            <a:r>
              <a:rPr lang="en-US" dirty="0" smtClean="0"/>
              <a:t>If record is matched then gives access otherwise access is denied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7969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Email spam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i="1" dirty="0"/>
              <a:t>Unsolicited Commercial Email</a:t>
            </a:r>
            <a:r>
              <a:rPr lang="en-US" sz="2800" dirty="0"/>
              <a:t> (UCE), also known as "spam" or "junk email" </a:t>
            </a:r>
          </a:p>
          <a:p>
            <a:pPr lvl="1"/>
            <a:r>
              <a:rPr lang="en-US" dirty="0"/>
              <a:t>Email that is “unwanted, “inappropriate” and no longer wanted…”</a:t>
            </a:r>
          </a:p>
        </p:txBody>
      </p:sp>
      <p:pic>
        <p:nvPicPr>
          <p:cNvPr id="4" name="Picture 3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28574" y="4145807"/>
            <a:ext cx="2985837" cy="24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WordArt 7"/>
          <p:cNvSpPr>
            <a:spLocks noChangeArrowheads="1" noChangeShapeType="1" noTextEdit="1"/>
          </p:cNvSpPr>
          <p:nvPr/>
        </p:nvSpPr>
        <p:spPr bwMode="auto">
          <a:xfrm>
            <a:off x="7294142" y="4631619"/>
            <a:ext cx="1600200" cy="1524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en-US" sz="4000" kern="1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NO!!</a:t>
            </a:r>
          </a:p>
        </p:txBody>
      </p:sp>
    </p:spTree>
    <p:extLst>
      <p:ext uri="{BB962C8B-B14F-4D97-AF65-F5344CB8AC3E}">
        <p14:creationId xmlns:p14="http://schemas.microsoft.com/office/powerpoint/2010/main" xmlns="" val="197423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Protection from email spam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Spammers </a:t>
            </a:r>
            <a:endParaRPr lang="en-US" dirty="0" smtClean="0"/>
          </a:p>
          <a:p>
            <a:pPr lvl="1"/>
            <a:r>
              <a:rPr lang="en-US" dirty="0" smtClean="0"/>
              <a:t>Collect your </a:t>
            </a:r>
            <a:r>
              <a:rPr lang="en-US" dirty="0"/>
              <a:t>email </a:t>
            </a:r>
            <a:r>
              <a:rPr lang="en-US" dirty="0" smtClean="0"/>
              <a:t>address</a:t>
            </a:r>
          </a:p>
          <a:p>
            <a:pPr lvl="1"/>
            <a:r>
              <a:rPr lang="en-US" dirty="0" smtClean="0"/>
              <a:t>Verify </a:t>
            </a:r>
            <a:r>
              <a:rPr lang="en-US" dirty="0"/>
              <a:t>that it is a valid address before they start sending spam emails to you. </a:t>
            </a:r>
            <a:endParaRPr lang="en-US" dirty="0" smtClean="0"/>
          </a:p>
          <a:p>
            <a:r>
              <a:rPr lang="en-US" dirty="0" smtClean="0"/>
              <a:t>To </a:t>
            </a:r>
            <a:r>
              <a:rPr lang="en-US" dirty="0"/>
              <a:t>reduce the possibility of receiving spam emails, </a:t>
            </a:r>
            <a:endParaRPr lang="en-US" dirty="0" smtClean="0"/>
          </a:p>
          <a:p>
            <a:pPr lvl="1"/>
            <a:r>
              <a:rPr lang="en-US" dirty="0" smtClean="0"/>
              <a:t>you </a:t>
            </a:r>
            <a:r>
              <a:rPr lang="en-US" dirty="0"/>
              <a:t>must </a:t>
            </a:r>
            <a:r>
              <a:rPr lang="en-US" b="1" i="1" dirty="0"/>
              <a:t>protect your email address/account</a:t>
            </a:r>
            <a:r>
              <a:rPr lang="en-US" i="1" dirty="0"/>
              <a:t> and your computer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Some important tips to avoid spam emails</a:t>
            </a:r>
          </a:p>
          <a:p>
            <a:pPr lvl="1"/>
            <a:r>
              <a:rPr lang="en-US" dirty="0" smtClean="0"/>
              <a:t>Be careful in disclosing your email address or personal information.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4884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Protection from email spam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Do not disclose your personal information </a:t>
            </a:r>
            <a:endParaRPr lang="en-US" dirty="0" smtClean="0"/>
          </a:p>
          <a:p>
            <a:pPr lvl="1"/>
            <a:r>
              <a:rPr lang="en-US" dirty="0" smtClean="0"/>
              <a:t>Too </a:t>
            </a:r>
            <a:r>
              <a:rPr lang="en-US" dirty="0"/>
              <a:t>readily, including your email </a:t>
            </a:r>
            <a:r>
              <a:rPr lang="en-US" dirty="0" smtClean="0"/>
              <a:t>addresses</a:t>
            </a:r>
            <a:endParaRPr lang="en-US" dirty="0"/>
          </a:p>
          <a:p>
            <a:pPr lvl="0"/>
            <a:r>
              <a:rPr lang="en-US" dirty="0" smtClean="0"/>
              <a:t>Check </a:t>
            </a:r>
            <a:r>
              <a:rPr lang="en-US" dirty="0"/>
              <a:t>the privacy policy of websites </a:t>
            </a:r>
            <a:r>
              <a:rPr lang="en-US" dirty="0" smtClean="0"/>
              <a:t>when </a:t>
            </a:r>
            <a:r>
              <a:rPr lang="en-US" dirty="0"/>
              <a:t>filling out web registration forms, online </a:t>
            </a:r>
            <a:r>
              <a:rPr lang="en-US" dirty="0" smtClean="0"/>
              <a:t>surveys</a:t>
            </a:r>
          </a:p>
          <a:p>
            <a:pPr lvl="1"/>
            <a:r>
              <a:rPr lang="en-US" dirty="0" smtClean="0"/>
              <a:t>Look </a:t>
            </a:r>
            <a:r>
              <a:rPr lang="en-US" dirty="0"/>
              <a:t>for options that allow you to unsubscribe from receiving emails on </a:t>
            </a:r>
            <a:r>
              <a:rPr lang="en-US" dirty="0" smtClean="0"/>
              <a:t>offers</a:t>
            </a:r>
            <a:endParaRPr lang="en-US" dirty="0"/>
          </a:p>
          <a:p>
            <a:pPr lvl="0"/>
            <a:r>
              <a:rPr lang="en-US" dirty="0" smtClean="0"/>
              <a:t>Do </a:t>
            </a:r>
            <a:r>
              <a:rPr lang="en-US" dirty="0"/>
              <a:t>not publish your email address on </a:t>
            </a:r>
            <a:endParaRPr lang="en-US" dirty="0" smtClean="0"/>
          </a:p>
          <a:p>
            <a:pPr lvl="1"/>
            <a:r>
              <a:rPr lang="en-US" dirty="0" smtClean="0"/>
              <a:t>Public websites</a:t>
            </a:r>
            <a:r>
              <a:rPr lang="en-US" dirty="0"/>
              <a:t>, contact directories, membership directories, or chat rooms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41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Protection from spam emails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When checking your emails:</a:t>
            </a:r>
          </a:p>
          <a:p>
            <a:pPr lvl="1"/>
            <a:r>
              <a:rPr lang="en-US" dirty="0"/>
              <a:t>Don't be caught by the spammers' </a:t>
            </a:r>
            <a:r>
              <a:rPr lang="en-US" dirty="0" smtClean="0"/>
              <a:t>favorite </a:t>
            </a:r>
            <a:r>
              <a:rPr lang="en-US" dirty="0"/>
              <a:t>tricks, such as the use of subject headings like </a:t>
            </a:r>
            <a:r>
              <a:rPr lang="en-US" b="1" dirty="0"/>
              <a:t>"Remember me</a:t>
            </a:r>
            <a:r>
              <a:rPr lang="en-US" b="1" dirty="0" smtClean="0"/>
              <a:t>?“</a:t>
            </a:r>
          </a:p>
          <a:p>
            <a:pPr lvl="1"/>
            <a:r>
              <a:rPr lang="en-US" dirty="0" smtClean="0"/>
              <a:t>Simply </a:t>
            </a:r>
            <a:r>
              <a:rPr lang="en-US" dirty="0"/>
              <a:t>delete emails from unknown senders or </a:t>
            </a:r>
            <a:r>
              <a:rPr lang="en-US" dirty="0" smtClean="0"/>
              <a:t>doubtful sources</a:t>
            </a:r>
            <a:endParaRPr lang="en-US" dirty="0"/>
          </a:p>
          <a:p>
            <a:pPr lvl="1"/>
            <a:r>
              <a:rPr lang="en-US" dirty="0" smtClean="0"/>
              <a:t>Check </a:t>
            </a:r>
            <a:r>
              <a:rPr lang="en-US" dirty="0"/>
              <a:t>the </a:t>
            </a:r>
            <a:r>
              <a:rPr lang="en-US" b="1" dirty="0"/>
              <a:t>"sent"</a:t>
            </a:r>
            <a:r>
              <a:rPr lang="en-US" dirty="0"/>
              <a:t> folder or outgoing mailbox of your email </a:t>
            </a:r>
            <a:r>
              <a:rPr lang="en-US" dirty="0" smtClean="0"/>
              <a:t>program </a:t>
            </a:r>
            <a:r>
              <a:rPr lang="en-US" dirty="0"/>
              <a:t>(or webmail account) to see if there are any outgoing messages that were not sent by you. </a:t>
            </a:r>
            <a:endParaRPr lang="en-US" dirty="0" smtClean="0"/>
          </a:p>
          <a:p>
            <a:pPr lvl="1"/>
            <a:r>
              <a:rPr lang="en-US" dirty="0" smtClean="0"/>
              <a:t>If </a:t>
            </a:r>
            <a:r>
              <a:rPr lang="en-US" dirty="0"/>
              <a:t>there are such messages, your computer may have been hacked and used by spammers to send emails from your computer. </a:t>
            </a:r>
            <a:endParaRPr lang="en-US" dirty="0" smtClean="0"/>
          </a:p>
          <a:p>
            <a:pPr lvl="2"/>
            <a:r>
              <a:rPr lang="en-US" dirty="0" smtClean="0"/>
              <a:t>You </a:t>
            </a:r>
            <a:r>
              <a:rPr lang="en-US" dirty="0"/>
              <a:t>should disconnect from the Internet immediately and scan your computer with anti-virus or anti-spyware </a:t>
            </a:r>
            <a:r>
              <a:rPr lang="en-US" dirty="0" smtClean="0"/>
              <a:t>software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1448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security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Tips for protecting your computer:</a:t>
            </a:r>
          </a:p>
          <a:p>
            <a:pPr lvl="1"/>
            <a:r>
              <a:rPr lang="en-US" dirty="0"/>
              <a:t>Use anti-spam solutions offered by </a:t>
            </a:r>
            <a:r>
              <a:rPr lang="en-US" dirty="0" smtClean="0"/>
              <a:t>ISPs or</a:t>
            </a:r>
          </a:p>
          <a:p>
            <a:pPr lvl="1"/>
            <a:r>
              <a:rPr lang="en-US" dirty="0" smtClean="0"/>
              <a:t>Install email </a:t>
            </a:r>
            <a:r>
              <a:rPr lang="en-US" dirty="0"/>
              <a:t>filters to reduce the amount of spam emails you </a:t>
            </a:r>
            <a:r>
              <a:rPr lang="en-US" dirty="0" smtClean="0"/>
              <a:t>receive</a:t>
            </a:r>
            <a:endParaRPr lang="en-US" dirty="0"/>
          </a:p>
          <a:p>
            <a:pPr lvl="1"/>
            <a:r>
              <a:rPr lang="en-US" dirty="0"/>
              <a:t>Install and enable anti-virus </a:t>
            </a:r>
            <a:r>
              <a:rPr lang="en-US" dirty="0" smtClean="0"/>
              <a:t>software </a:t>
            </a:r>
            <a:r>
              <a:rPr lang="en-US" dirty="0"/>
              <a:t>and keep it up to </a:t>
            </a:r>
            <a:r>
              <a:rPr lang="en-US" dirty="0" smtClean="0"/>
              <a:t>date </a:t>
            </a:r>
          </a:p>
          <a:p>
            <a:pPr lvl="1"/>
            <a:r>
              <a:rPr lang="en-US" dirty="0" smtClean="0"/>
              <a:t>Enable </a:t>
            </a:r>
            <a:r>
              <a:rPr lang="en-US" dirty="0"/>
              <a:t>real-time detection to scan for </a:t>
            </a:r>
            <a:r>
              <a:rPr lang="en-US" dirty="0" smtClean="0"/>
              <a:t>viruses</a:t>
            </a:r>
          </a:p>
          <a:p>
            <a:pPr lvl="1"/>
            <a:r>
              <a:rPr lang="en-US" dirty="0" smtClean="0"/>
              <a:t>Schedule </a:t>
            </a:r>
            <a:r>
              <a:rPr lang="en-US" dirty="0"/>
              <a:t>a full system scan to run regularly, based on operational </a:t>
            </a:r>
            <a:r>
              <a:rPr lang="en-US" dirty="0" smtClean="0"/>
              <a:t>needs</a:t>
            </a:r>
            <a:endParaRPr lang="en-US" dirty="0"/>
          </a:p>
          <a:p>
            <a:pPr lvl="1"/>
            <a:r>
              <a:rPr lang="en-US" dirty="0"/>
              <a:t>Install and enable personal firewall </a:t>
            </a:r>
            <a:r>
              <a:rPr lang="en-US" dirty="0" smtClean="0"/>
              <a:t>software</a:t>
            </a:r>
            <a:endParaRPr lang="en-US" dirty="0"/>
          </a:p>
          <a:p>
            <a:pPr lvl="1"/>
            <a:r>
              <a:rPr lang="en-US" dirty="0"/>
              <a:t>Apply the latest security patches/hot-fixes released by product vendors to the operating systems and/or applications installed in your computer.</a:t>
            </a:r>
          </a:p>
        </p:txBody>
      </p:sp>
    </p:spTree>
    <p:extLst>
      <p:ext uri="{BB962C8B-B14F-4D97-AF65-F5344CB8AC3E}">
        <p14:creationId xmlns:p14="http://schemas.microsoft.com/office/powerpoint/2010/main" xmlns="" val="6467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Antivirus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84300" y="1683902"/>
            <a:ext cx="6464300" cy="5058572"/>
          </a:xfrm>
        </p:spPr>
      </p:pic>
    </p:spTree>
    <p:extLst>
      <p:ext uri="{BB962C8B-B14F-4D97-AF65-F5344CB8AC3E}">
        <p14:creationId xmlns:p14="http://schemas.microsoft.com/office/powerpoint/2010/main" xmlns="" val="38925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Hacking </a:t>
            </a:r>
          </a:p>
          <a:p>
            <a:pPr lvl="1"/>
            <a:r>
              <a:rPr lang="en-US" dirty="0" smtClean="0"/>
              <a:t>A disadvantage of internet</a:t>
            </a:r>
          </a:p>
          <a:p>
            <a:pPr lvl="1"/>
            <a:r>
              <a:rPr lang="en-US" dirty="0" smtClean="0"/>
              <a:t>Accessing </a:t>
            </a:r>
            <a:r>
              <a:rPr lang="en-US" dirty="0"/>
              <a:t>the </a:t>
            </a:r>
            <a:r>
              <a:rPr lang="en-US" dirty="0" smtClean="0"/>
              <a:t>data </a:t>
            </a:r>
            <a:r>
              <a:rPr lang="en-US" dirty="0"/>
              <a:t>stored on the computers across the </a:t>
            </a:r>
            <a:r>
              <a:rPr lang="en-US" dirty="0" smtClean="0"/>
              <a:t>Internet by illegal means</a:t>
            </a:r>
            <a:endParaRPr lang="en-US" dirty="0"/>
          </a:p>
          <a:p>
            <a:r>
              <a:rPr lang="en-US" dirty="0" smtClean="0"/>
              <a:t>Hackers, crackers </a:t>
            </a:r>
          </a:p>
          <a:p>
            <a:pPr lvl="1"/>
            <a:r>
              <a:rPr lang="en-US" dirty="0" smtClean="0"/>
              <a:t>Malicious(evil) hackers sometimes called </a:t>
            </a:r>
            <a:r>
              <a:rPr lang="en-US" b="1" i="1" dirty="0" smtClean="0"/>
              <a:t>crackers</a:t>
            </a:r>
          </a:p>
          <a:p>
            <a:pPr lvl="1"/>
            <a:r>
              <a:rPr lang="en-US" dirty="0" smtClean="0"/>
              <a:t>Damage websites and delete their contents</a:t>
            </a:r>
          </a:p>
          <a:p>
            <a:pPr lvl="1"/>
            <a:r>
              <a:rPr lang="en-US" dirty="0" smtClean="0"/>
              <a:t>Retrieve critical data of different organizations and governments</a:t>
            </a:r>
          </a:p>
        </p:txBody>
      </p:sp>
    </p:spTree>
    <p:extLst>
      <p:ext uri="{BB962C8B-B14F-4D97-AF65-F5344CB8AC3E}">
        <p14:creationId xmlns:p14="http://schemas.microsoft.com/office/powerpoint/2010/main" xmlns="" val="217920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Hacking process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Hackers</a:t>
            </a:r>
          </a:p>
          <a:p>
            <a:pPr lvl="1"/>
            <a:r>
              <a:rPr lang="en-US" dirty="0" smtClean="0"/>
              <a:t>Ping your computer to know that it is turned ON and connected to the internet</a:t>
            </a:r>
          </a:p>
          <a:p>
            <a:pPr lvl="1"/>
            <a:r>
              <a:rPr lang="en-US" dirty="0" smtClean="0"/>
              <a:t>In </a:t>
            </a:r>
            <a:r>
              <a:rPr lang="en-US" b="1" i="1" dirty="0" smtClean="0"/>
              <a:t>Pinging</a:t>
            </a:r>
            <a:r>
              <a:rPr lang="en-US" dirty="0" smtClean="0"/>
              <a:t> they send a message to a system, if it responds , the sender knows that your computer is active and connected to the network</a:t>
            </a:r>
          </a:p>
          <a:p>
            <a:pPr lvl="1"/>
            <a:r>
              <a:rPr lang="en-US" dirty="0" smtClean="0"/>
              <a:t>Experts say a typical PC gets </a:t>
            </a:r>
            <a:r>
              <a:rPr lang="en-US" i="1" dirty="0" smtClean="0"/>
              <a:t>pinged</a:t>
            </a:r>
            <a:r>
              <a:rPr lang="en-US" dirty="0" smtClean="0"/>
              <a:t> several times weekly</a:t>
            </a:r>
          </a:p>
          <a:p>
            <a:pPr lvl="1"/>
            <a:r>
              <a:rPr lang="en-US" dirty="0" smtClean="0"/>
              <a:t>Once an invader (cracker) finds way to access your system then there is no limit to the damage</a:t>
            </a:r>
          </a:p>
          <a:p>
            <a:pPr lvl="1"/>
            <a:r>
              <a:rPr lang="en-US" dirty="0" smtClean="0"/>
              <a:t>Files containing important data can be moved, copied, renamed or deleted.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4480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Protecting against hacking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You can take few basic steps to prevent hacking your system.</a:t>
            </a:r>
          </a:p>
          <a:p>
            <a:pPr lvl="1"/>
            <a:r>
              <a:rPr lang="en-US" sz="3200" dirty="0" smtClean="0"/>
              <a:t>Plug windows’ security holes</a:t>
            </a:r>
          </a:p>
          <a:p>
            <a:pPr lvl="2"/>
            <a:r>
              <a:rPr lang="en-US" sz="2800" dirty="0" smtClean="0"/>
              <a:t>Means turn OFF file and printer sharing</a:t>
            </a:r>
          </a:p>
          <a:p>
            <a:pPr lvl="1"/>
            <a:r>
              <a:rPr lang="en-US" sz="3200" dirty="0" smtClean="0"/>
              <a:t>Get a personal firewall</a:t>
            </a:r>
          </a:p>
          <a:p>
            <a:pPr lvl="2"/>
            <a:r>
              <a:rPr lang="en-US" sz="2800" dirty="0" smtClean="0"/>
              <a:t>Hardware or software tool that enable to restrict unauthorized access</a:t>
            </a:r>
          </a:p>
          <a:p>
            <a:pPr lvl="1"/>
            <a:r>
              <a:rPr lang="en-US" sz="3200" dirty="0" smtClean="0"/>
              <a:t>Ask </a:t>
            </a:r>
            <a:r>
              <a:rPr lang="en-US" sz="3200" dirty="0" smtClean="0"/>
              <a:t>your </a:t>
            </a:r>
            <a:r>
              <a:rPr lang="en-US" sz="3200" dirty="0" smtClean="0"/>
              <a:t>ISP for help</a:t>
            </a:r>
          </a:p>
          <a:p>
            <a:pPr lvl="2"/>
            <a:r>
              <a:rPr lang="en-US" sz="2800" dirty="0" smtClean="0"/>
              <a:t>Check your ISP’s security related information</a:t>
            </a:r>
          </a:p>
          <a:p>
            <a:pPr lvl="2"/>
            <a:r>
              <a:rPr lang="en-US" sz="2800" dirty="0" smtClean="0"/>
              <a:t>If still you are not clear then call them</a:t>
            </a:r>
          </a:p>
        </p:txBody>
      </p:sp>
    </p:spTree>
    <p:extLst>
      <p:ext uri="{BB962C8B-B14F-4D97-AF65-F5344CB8AC3E}">
        <p14:creationId xmlns:p14="http://schemas.microsoft.com/office/powerpoint/2010/main" xmlns="" val="203364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Protecting against hacking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</a:t>
            </a:r>
            <a:r>
              <a:rPr lang="en-US" dirty="0"/>
              <a:t>passwords and manage them effectively</a:t>
            </a:r>
          </a:p>
          <a:p>
            <a:pPr lvl="1"/>
            <a:r>
              <a:rPr lang="en-US" dirty="0"/>
              <a:t>Windows enable you to manage password-protect a variety of resources</a:t>
            </a:r>
          </a:p>
          <a:p>
            <a:pPr lvl="1"/>
            <a:r>
              <a:rPr lang="en-US" dirty="0"/>
              <a:t>If you use any network features then you should password-protect </a:t>
            </a:r>
            <a:r>
              <a:rPr lang="en-US" dirty="0" smtClean="0"/>
              <a:t>them</a:t>
            </a:r>
          </a:p>
          <a:p>
            <a:pPr lvl="1"/>
            <a:r>
              <a:rPr lang="en-US" dirty="0" smtClean="0"/>
              <a:t>change </a:t>
            </a:r>
            <a:r>
              <a:rPr lang="en-US" dirty="0"/>
              <a:t>your passwords frequently.</a:t>
            </a:r>
          </a:p>
          <a:p>
            <a:pPr lvl="1"/>
            <a:r>
              <a:rPr lang="en-US" dirty="0"/>
              <a:t>Use passwords that cannot be easily </a:t>
            </a:r>
            <a:r>
              <a:rPr lang="en-US" dirty="0" smtClean="0"/>
              <a:t>guessed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717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 </a:t>
            </a:r>
            <a:r>
              <a:rPr lang="en-US" sz="3200" dirty="0" smtClean="0"/>
              <a:t>(15 minutes)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View and explore your computer’s network settings.</a:t>
            </a:r>
          </a:p>
          <a:p>
            <a:r>
              <a:rPr lang="en-US" dirty="0" smtClean="0"/>
              <a:t>View and explore your system firewall settings.</a:t>
            </a:r>
          </a:p>
          <a:p>
            <a:r>
              <a:rPr lang="en-US" dirty="0" smtClean="0"/>
              <a:t>View, explore and use different options of your </a:t>
            </a:r>
            <a:r>
              <a:rPr lang="en-US" b="1" i="1" dirty="0"/>
              <a:t>a</a:t>
            </a:r>
            <a:r>
              <a:rPr lang="en-US" b="1" i="1" dirty="0" smtClean="0"/>
              <a:t>ntivirus</a:t>
            </a:r>
            <a:r>
              <a:rPr lang="en-US" dirty="0" smtClean="0"/>
              <a:t> program. </a:t>
            </a:r>
          </a:p>
        </p:txBody>
      </p:sp>
    </p:spTree>
    <p:extLst>
      <p:ext uri="{BB962C8B-B14F-4D97-AF65-F5344CB8AC3E}">
        <p14:creationId xmlns:p14="http://schemas.microsoft.com/office/powerpoint/2010/main" xmlns="" val="34045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discussion- </a:t>
            </a:r>
            <a:r>
              <a:rPr lang="en-US" sz="3200" dirty="0" smtClean="0"/>
              <a:t>(15 minutes)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</a:t>
            </a:r>
            <a:r>
              <a:rPr lang="en-US" dirty="0"/>
              <a:t>a group of two or three students </a:t>
            </a:r>
            <a:r>
              <a:rPr lang="en-US" dirty="0" smtClean="0"/>
              <a:t>and then discuss with other groups the following topics.</a:t>
            </a:r>
          </a:p>
          <a:p>
            <a:pPr lvl="1"/>
            <a:r>
              <a:rPr lang="en-US" dirty="0" smtClean="0"/>
              <a:t>Your experiences </a:t>
            </a:r>
            <a:r>
              <a:rPr lang="en-US" dirty="0"/>
              <a:t>about using Internet as a computer network</a:t>
            </a:r>
            <a:r>
              <a:rPr lang="en-US" dirty="0" smtClean="0"/>
              <a:t>?</a:t>
            </a:r>
          </a:p>
          <a:p>
            <a:pPr lvl="2"/>
            <a:r>
              <a:rPr lang="en-US" dirty="0" smtClean="0"/>
              <a:t>Did you face any problem while connecting the internet &amp; how you solved it?</a:t>
            </a:r>
          </a:p>
          <a:p>
            <a:pPr lvl="2"/>
            <a:r>
              <a:rPr lang="en-US" dirty="0" smtClean="0"/>
              <a:t>Did you face any security issue ever? If yes then how you resolved this issue.</a:t>
            </a:r>
            <a:endParaRPr lang="en-US" dirty="0"/>
          </a:p>
          <a:p>
            <a:pPr lvl="1"/>
            <a:r>
              <a:rPr lang="en-US" dirty="0"/>
              <a:t>How can a network help a small business to save money on printing?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8310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Introduction to computers</a:t>
            </a:r>
            <a:r>
              <a:rPr lang="en-US" dirty="0" smtClean="0"/>
              <a:t>, 7/e by </a:t>
            </a:r>
            <a:r>
              <a:rPr lang="en-US" i="1" dirty="0" smtClean="0"/>
              <a:t>Peter Norton</a:t>
            </a:r>
          </a:p>
          <a:p>
            <a:pPr lvl="1"/>
            <a:r>
              <a:rPr lang="en-US" dirty="0" smtClean="0"/>
              <a:t>Chapter 7A- Network basics</a:t>
            </a:r>
          </a:p>
          <a:p>
            <a:r>
              <a:rPr lang="en-US" i="1" dirty="0" smtClean="0"/>
              <a:t>PM Series,</a:t>
            </a:r>
            <a:r>
              <a:rPr lang="en-US" b="1" i="1" dirty="0" smtClean="0"/>
              <a:t> Introduction to Information Technology</a:t>
            </a:r>
            <a:r>
              <a:rPr lang="en-US" dirty="0" smtClean="0"/>
              <a:t> by </a:t>
            </a:r>
            <a:r>
              <a:rPr lang="en-US" i="1" dirty="0" err="1" smtClean="0"/>
              <a:t>Riaz</a:t>
            </a:r>
            <a:r>
              <a:rPr lang="en-US" i="1" dirty="0" smtClean="0"/>
              <a:t> </a:t>
            </a:r>
            <a:r>
              <a:rPr lang="en-US" i="1" dirty="0" err="1" smtClean="0"/>
              <a:t>Shahid</a:t>
            </a:r>
            <a:endParaRPr lang="en-US" i="1" dirty="0" smtClean="0"/>
          </a:p>
          <a:p>
            <a:pPr lvl="1"/>
            <a:r>
              <a:rPr lang="en-US" dirty="0" smtClean="0"/>
              <a:t>Chapter 6: Networks and Security issues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6951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Thanks </a:t>
            </a:r>
            <a:endParaRPr lang="en-US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 of Lecture 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7033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Allah Hafiz</a:t>
            </a:r>
            <a:endParaRPr lang="en-US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231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DE Temp 2" id="{31CEF575-6705-4A51-8C93-6B8C10C6D902}" vid="{70BAF0F6-AF5D-4AC5-9DF0-1EAC8F9EFB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2</Template>
  <TotalTime>843</TotalTime>
  <Words>1672</Words>
  <Application>Microsoft Office PowerPoint</Application>
  <PresentationFormat>On-screen Show (4:3)</PresentationFormat>
  <Paragraphs>237</Paragraphs>
  <Slides>38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ADE Temp 2</vt:lpstr>
      <vt:lpstr>Networks &amp; Security Issues</vt:lpstr>
      <vt:lpstr>Knowledge test</vt:lpstr>
      <vt:lpstr>Topics covered</vt:lpstr>
      <vt:lpstr>Computer Network</vt:lpstr>
      <vt:lpstr>Local Area Network- LAN</vt:lpstr>
      <vt:lpstr>Sharing on a LAN</vt:lpstr>
      <vt:lpstr>Wide Area Networks- WAN </vt:lpstr>
      <vt:lpstr>Wireless Networks</vt:lpstr>
      <vt:lpstr>Sharing on Networks</vt:lpstr>
      <vt:lpstr>Sharing a Folder</vt:lpstr>
      <vt:lpstr>Sharing a folder</vt:lpstr>
      <vt:lpstr>Shared Folder Indication</vt:lpstr>
      <vt:lpstr>Popular network security issues</vt:lpstr>
      <vt:lpstr>Popular Network Security issues</vt:lpstr>
      <vt:lpstr>Firewall</vt:lpstr>
      <vt:lpstr>Firewall </vt:lpstr>
      <vt:lpstr>Computer security </vt:lpstr>
      <vt:lpstr>Computer viruses</vt:lpstr>
      <vt:lpstr>Types of computer viruses</vt:lpstr>
      <vt:lpstr>Types of computer viruses</vt:lpstr>
      <vt:lpstr>Security techniques</vt:lpstr>
      <vt:lpstr>Security techniques</vt:lpstr>
      <vt:lpstr>Security techniques</vt:lpstr>
      <vt:lpstr>Email spam</vt:lpstr>
      <vt:lpstr>Protection from email spam</vt:lpstr>
      <vt:lpstr>Protection from email spam</vt:lpstr>
      <vt:lpstr>Protection from spam emails</vt:lpstr>
      <vt:lpstr>Computer security measures</vt:lpstr>
      <vt:lpstr>Antivirus </vt:lpstr>
      <vt:lpstr>Hacking</vt:lpstr>
      <vt:lpstr>Hacking process </vt:lpstr>
      <vt:lpstr>Protecting against hacking</vt:lpstr>
      <vt:lpstr>Protecting against hacking</vt:lpstr>
      <vt:lpstr>Activity- (15 minutes) </vt:lpstr>
      <vt:lpstr>Group discussion- (15 minutes)</vt:lpstr>
      <vt:lpstr>Further reading</vt:lpstr>
      <vt:lpstr>Thanks </vt:lpstr>
      <vt:lpstr>Allah Hafiz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Networks &amp; Security</dc:title>
  <dc:creator>Sajid</dc:creator>
  <cp:lastModifiedBy>Administrator</cp:lastModifiedBy>
  <cp:revision>178</cp:revision>
  <dcterms:created xsi:type="dcterms:W3CDTF">2014-05-20T17:01:19Z</dcterms:created>
  <dcterms:modified xsi:type="dcterms:W3CDTF">2014-05-22T09:38:57Z</dcterms:modified>
</cp:coreProperties>
</file>