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4" r:id="rId6"/>
    <p:sldId id="267" r:id="rId7"/>
    <p:sldId id="259" r:id="rId8"/>
    <p:sldId id="265" r:id="rId9"/>
    <p:sldId id="268" r:id="rId10"/>
    <p:sldId id="270" r:id="rId11"/>
    <p:sldId id="273" r:id="rId12"/>
    <p:sldId id="269" r:id="rId13"/>
    <p:sldId id="271" r:id="rId14"/>
    <p:sldId id="272" r:id="rId15"/>
    <p:sldId id="281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91" r:id="rId31"/>
    <p:sldId id="262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6013" autoAdjust="0"/>
    <p:restoredTop sz="94660"/>
  </p:normalViewPr>
  <p:slideViewPr>
    <p:cSldViewPr snapToGrid="0">
      <p:cViewPr varScale="1">
        <p:scale>
          <a:sx n="54" d="100"/>
          <a:sy n="54" d="100"/>
        </p:scale>
        <p:origin x="-113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2971" y="1122363"/>
            <a:ext cx="841248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741820"/>
            <a:ext cx="6858000" cy="1515979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36876" y="3590017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452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640" y="365126"/>
            <a:ext cx="8595360" cy="1121031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640" y="1709488"/>
            <a:ext cx="8650702" cy="4931944"/>
          </a:xfrm>
        </p:spPr>
        <p:txBody>
          <a:bodyPr/>
          <a:lstStyle>
            <a:lvl2pPr>
              <a:defRPr>
                <a:solidFill>
                  <a:srgbClr val="0070C0"/>
                </a:solidFill>
              </a:defRPr>
            </a:lvl2pPr>
            <a:lvl3pPr>
              <a:defRPr b="1">
                <a:solidFill>
                  <a:schemeClr val="accent2">
                    <a:lumMod val="75000"/>
                  </a:schemeClr>
                </a:solidFill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07542" y="1558349"/>
            <a:ext cx="8686800" cy="0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1840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546901"/>
            <a:ext cx="7886700" cy="2852737"/>
          </a:xfrm>
        </p:spPr>
        <p:txBody>
          <a:bodyPr anchor="b"/>
          <a:lstStyle>
            <a:lvl1pPr>
              <a:defRPr sz="60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V="1">
            <a:off x="336876" y="4491889"/>
            <a:ext cx="8503920" cy="7434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0021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0611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006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6163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4639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7587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9423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054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9267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FEC44-1E6E-46BD-81D4-5256D6704EE8}" type="datetimeFigureOut">
              <a:rPr lang="en-US" smtClean="0"/>
              <a:pPr/>
              <a:t>5/22/2014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C08A7-CB81-4BF9-92C1-1CE5AB029D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062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oksmart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ooksmart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oogle.com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gpile.com/" TargetMode="External"/><Relationship Id="rId2" Type="http://schemas.openxmlformats.org/officeDocument/2006/relationships/hyperlink" Target="http://www.mamma.com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crosoft.com/" TargetMode="External"/><Relationship Id="rId2" Type="http://schemas.openxmlformats.org/officeDocument/2006/relationships/hyperlink" Target="http://www.zdnet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tscape.com/" TargetMode="External"/><Relationship Id="rId4" Type="http://schemas.openxmlformats.org/officeDocument/2006/relationships/hyperlink" Target="http://www.cnn.com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teacher.com/" TargetMode="External"/><Relationship Id="rId2" Type="http://schemas.openxmlformats.org/officeDocument/2006/relationships/hyperlink" Target="http://www.wikipedia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oneyinstructor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bs.org/" TargetMode="External"/><Relationship Id="rId2" Type="http://schemas.openxmlformats.org/officeDocument/2006/relationships/hyperlink" Target="http://www.educationworld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achingideas.co.uk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ography-site.co.uk/" TargetMode="External"/><Relationship Id="rId2" Type="http://schemas.openxmlformats.org/officeDocument/2006/relationships/hyperlink" Target="http://www.learner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teachervision.fen.com/diversity/teacher%20resources/33631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teacher.com/" TargetMode="External"/><Relationship Id="rId2" Type="http://schemas.openxmlformats.org/officeDocument/2006/relationships/hyperlink" Target="http://www.educationworld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lx.com/" TargetMode="External"/><Relationship Id="rId4" Type="http://schemas.openxmlformats.org/officeDocument/2006/relationships/hyperlink" Target="http://www.yahoo.com/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Internet Basics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ADE100- Computer Literacy</a:t>
            </a:r>
          </a:p>
          <a:p>
            <a:r>
              <a:rPr lang="en-US" b="1" dirty="0" smtClean="0"/>
              <a:t>Lecture 08</a:t>
            </a:r>
          </a:p>
          <a:p>
            <a:r>
              <a:rPr lang="en-US" dirty="0" smtClean="0"/>
              <a:t>Sajid </a:t>
            </a:r>
            <a:r>
              <a:rPr lang="en-US" dirty="0" err="1" smtClean="0"/>
              <a:t>Riaz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9663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was the purpose of </a:t>
            </a:r>
            <a:r>
              <a:rPr lang="en-US" i="1" dirty="0" smtClean="0"/>
              <a:t>ARPANET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do you understand by the term </a:t>
            </a:r>
            <a:r>
              <a:rPr lang="en-US" i="1" dirty="0" smtClean="0"/>
              <a:t>Internet</a:t>
            </a:r>
            <a:r>
              <a:rPr lang="en-US" dirty="0" smtClean="0"/>
              <a:t>?</a:t>
            </a:r>
          </a:p>
          <a:p>
            <a:r>
              <a:rPr lang="en-US" dirty="0" smtClean="0"/>
              <a:t>List the names of three internet browsers?</a:t>
            </a:r>
          </a:p>
          <a:p>
            <a:r>
              <a:rPr lang="en-US" dirty="0" smtClean="0"/>
              <a:t>What happens when you provide a URL for your web browser?</a:t>
            </a:r>
          </a:p>
          <a:p>
            <a:r>
              <a:rPr lang="en-US" dirty="0" smtClean="0"/>
              <a:t>What is the purpose of bookmarks?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245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 covered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Search engines</a:t>
            </a:r>
          </a:p>
          <a:p>
            <a:r>
              <a:rPr lang="en-US" sz="3600" dirty="0" smtClean="0"/>
              <a:t>Search for information</a:t>
            </a:r>
          </a:p>
          <a:p>
            <a:pPr lvl="1"/>
            <a:r>
              <a:rPr lang="en-US" sz="2800" dirty="0" smtClean="0"/>
              <a:t>(search tips, etc.)</a:t>
            </a:r>
          </a:p>
          <a:p>
            <a:r>
              <a:rPr lang="en-US" sz="3600" dirty="0"/>
              <a:t>Using specialized websites </a:t>
            </a:r>
          </a:p>
        </p:txBody>
      </p:sp>
    </p:spTree>
    <p:extLst>
      <p:ext uri="{BB962C8B-B14F-4D97-AF65-F5344CB8AC3E}">
        <p14:creationId xmlns:p14="http://schemas.microsoft.com/office/powerpoint/2010/main" xmlns="" val="356743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It is not always easy to find what you need on the web</a:t>
            </a:r>
          </a:p>
          <a:p>
            <a:r>
              <a:rPr lang="en-US" sz="3600" dirty="0" smtClean="0"/>
              <a:t>Tens of millions of unique websites</a:t>
            </a:r>
          </a:p>
          <a:p>
            <a:r>
              <a:rPr lang="en-US" sz="3600" dirty="0" smtClean="0"/>
              <a:t>Search tools can be used to search successfully</a:t>
            </a:r>
          </a:p>
          <a:p>
            <a:r>
              <a:rPr lang="en-US" sz="3600" dirty="0" smtClean="0"/>
              <a:t>The two most common search tools are</a:t>
            </a:r>
          </a:p>
          <a:p>
            <a:pPr lvl="1"/>
            <a:r>
              <a:rPr lang="en-US" dirty="0" smtClean="0"/>
              <a:t>Directories </a:t>
            </a:r>
          </a:p>
          <a:p>
            <a:pPr lvl="1"/>
            <a:r>
              <a:rPr lang="en-US" dirty="0" smtClean="0"/>
              <a:t>Search engines </a:t>
            </a:r>
          </a:p>
        </p:txBody>
      </p:sp>
    </p:spTree>
    <p:extLst>
      <p:ext uri="{BB962C8B-B14F-4D97-AF65-F5344CB8AC3E}">
        <p14:creationId xmlns:p14="http://schemas.microsoft.com/office/powerpoint/2010/main" xmlns="" val="255368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b="1" i="1" dirty="0"/>
              <a:t>Directories</a:t>
            </a:r>
          </a:p>
          <a:p>
            <a:pPr lvl="1"/>
            <a:r>
              <a:rPr lang="en-US" sz="2800" dirty="0"/>
              <a:t>Search by selecting categories of subjects</a:t>
            </a:r>
          </a:p>
          <a:p>
            <a:pPr lvl="1"/>
            <a:r>
              <a:rPr lang="en-US" sz="2800" dirty="0"/>
              <a:t>When you select a category or subcategory then a list of sites related to your search are displayed</a:t>
            </a:r>
          </a:p>
          <a:p>
            <a:pPr lvl="1"/>
            <a:r>
              <a:rPr lang="en-US" sz="2800" dirty="0"/>
              <a:t>Such as ‘</a:t>
            </a:r>
            <a:r>
              <a:rPr lang="en-US" sz="2800" i="1" dirty="0"/>
              <a:t>companies-construction-contractors-builders’</a:t>
            </a:r>
          </a:p>
          <a:p>
            <a:pPr lvl="1"/>
            <a:r>
              <a:rPr lang="en-US" sz="2800" dirty="0"/>
              <a:t>For example, </a:t>
            </a:r>
            <a:r>
              <a:rPr lang="en-US" sz="2800" b="1" i="1" dirty="0">
                <a:solidFill>
                  <a:schemeClr val="accent2"/>
                </a:solidFill>
              </a:rPr>
              <a:t>LookSmart</a:t>
            </a:r>
            <a:r>
              <a:rPr lang="en-US" sz="2800" b="1" i="1" dirty="0"/>
              <a:t> </a:t>
            </a:r>
            <a:r>
              <a:rPr lang="en-US" sz="2800" dirty="0"/>
              <a:t>directory at </a:t>
            </a:r>
            <a:r>
              <a:rPr lang="en-US" sz="2800" i="1" dirty="0" smtClean="0">
                <a:solidFill>
                  <a:srgbClr val="FF0000"/>
                </a:solidFill>
                <a:hlinkClick r:id="rId2"/>
              </a:rPr>
              <a:t>www.looksmart.com</a:t>
            </a:r>
            <a:endParaRPr lang="en-US" sz="28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36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LookSmart directory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438" y="1701073"/>
            <a:ext cx="8349764" cy="4952390"/>
          </a:xfrm>
        </p:spPr>
      </p:pic>
    </p:spTree>
    <p:extLst>
      <p:ext uri="{BB962C8B-B14F-4D97-AF65-F5344CB8AC3E}">
        <p14:creationId xmlns:p14="http://schemas.microsoft.com/office/powerpoint/2010/main" xmlns="" val="1750592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Searching the web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Search </a:t>
            </a:r>
            <a:r>
              <a:rPr lang="en-US" sz="3200" dirty="0"/>
              <a:t>engines</a:t>
            </a:r>
          </a:p>
          <a:p>
            <a:pPr lvl="1"/>
            <a:r>
              <a:rPr lang="en-US" sz="2800" dirty="0"/>
              <a:t>Search for information by entering one or more keywords</a:t>
            </a:r>
          </a:p>
          <a:p>
            <a:pPr lvl="1"/>
            <a:r>
              <a:rPr lang="en-US" sz="2800" dirty="0"/>
              <a:t>The engine then displays a list of related web pages</a:t>
            </a:r>
          </a:p>
          <a:p>
            <a:pPr lvl="1"/>
            <a:r>
              <a:rPr lang="en-US" sz="2800" dirty="0" smtClean="0"/>
              <a:t>This type of lookup is called </a:t>
            </a:r>
            <a:r>
              <a:rPr lang="en-US" sz="2800" b="1" i="1" dirty="0" smtClean="0">
                <a:solidFill>
                  <a:schemeClr val="accent2"/>
                </a:solidFill>
              </a:rPr>
              <a:t>Keyword search</a:t>
            </a:r>
            <a:r>
              <a:rPr lang="en-US" sz="2800" dirty="0" smtClean="0"/>
              <a:t>.</a:t>
            </a:r>
          </a:p>
          <a:p>
            <a:pPr lvl="1"/>
            <a:r>
              <a:rPr lang="en-US" sz="2800" dirty="0" smtClean="0"/>
              <a:t>Some allow you to search on a single word</a:t>
            </a:r>
          </a:p>
          <a:p>
            <a:pPr lvl="1"/>
            <a:r>
              <a:rPr lang="en-US" sz="2800" dirty="0" smtClean="0"/>
              <a:t>While some allow you to search for multiple words like “scanner and printer”</a:t>
            </a:r>
          </a:p>
          <a:p>
            <a:pPr lvl="1"/>
            <a:r>
              <a:rPr lang="en-US" sz="2800" dirty="0" smtClean="0"/>
              <a:t>Example: </a:t>
            </a:r>
            <a:r>
              <a:rPr lang="en-US" sz="2800" b="1" i="1" dirty="0" smtClean="0">
                <a:solidFill>
                  <a:schemeClr val="accent2"/>
                </a:solidFill>
              </a:rPr>
              <a:t>Google search engine</a:t>
            </a:r>
            <a:r>
              <a:rPr lang="en-US" sz="2800" dirty="0" smtClean="0"/>
              <a:t> at </a:t>
            </a:r>
            <a:r>
              <a:rPr lang="en-US" sz="2800" dirty="0" smtClean="0">
                <a:hlinkClick r:id="rId2"/>
              </a:rPr>
              <a:t>www.google.com</a:t>
            </a:r>
            <a:endParaRPr lang="en-US" sz="2800" dirty="0" smtClean="0"/>
          </a:p>
          <a:p>
            <a:pPr lvl="1"/>
            <a:r>
              <a:rPr lang="en-US" sz="2800" dirty="0" smtClean="0"/>
              <a:t>similarly </a:t>
            </a:r>
            <a:r>
              <a:rPr lang="en-US" sz="2800" b="1" i="1" dirty="0"/>
              <a:t>y</a:t>
            </a:r>
            <a:r>
              <a:rPr lang="en-US" sz="2800" b="1" i="1" dirty="0" smtClean="0"/>
              <a:t>ahoo &amp; msn</a:t>
            </a:r>
            <a:r>
              <a:rPr lang="en-US" sz="2800" dirty="0" smtClean="0"/>
              <a:t> search engines</a:t>
            </a:r>
          </a:p>
        </p:txBody>
      </p:sp>
    </p:spTree>
    <p:extLst>
      <p:ext uri="{BB962C8B-B14F-4D97-AF65-F5344CB8AC3E}">
        <p14:creationId xmlns:p14="http://schemas.microsoft.com/office/powerpoint/2010/main" xmlns="" val="2932256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search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types of search tools (directories &amp; search engines) are commonly called </a:t>
            </a:r>
            <a:r>
              <a:rPr lang="en-US" b="1" i="1" dirty="0" smtClean="0"/>
              <a:t>search engines</a:t>
            </a:r>
            <a:r>
              <a:rPr lang="en-US" dirty="0" smtClean="0"/>
              <a:t> while it is not technically correct.</a:t>
            </a:r>
          </a:p>
          <a:p>
            <a:r>
              <a:rPr lang="en-US" dirty="0" smtClean="0"/>
              <a:t>Most type of search tools provide both styles of search</a:t>
            </a:r>
          </a:p>
          <a:p>
            <a:pPr lvl="1"/>
            <a:r>
              <a:rPr lang="en-US" b="1" i="1" dirty="0" smtClean="0"/>
              <a:t>LookSmart</a:t>
            </a:r>
            <a:r>
              <a:rPr lang="en-US" dirty="0" smtClean="0"/>
              <a:t> provides a box for “</a:t>
            </a:r>
            <a:r>
              <a:rPr lang="en-US" i="1" dirty="0" smtClean="0"/>
              <a:t>keyword</a:t>
            </a:r>
            <a:r>
              <a:rPr lang="en-US" dirty="0" smtClean="0"/>
              <a:t> search” and a list of categories for “</a:t>
            </a:r>
            <a:r>
              <a:rPr lang="en-US" i="1" dirty="0" smtClean="0"/>
              <a:t>directory-style</a:t>
            </a:r>
            <a:r>
              <a:rPr lang="en-US" dirty="0" smtClean="0"/>
              <a:t> </a:t>
            </a:r>
            <a:r>
              <a:rPr lang="en-US" i="1" dirty="0" smtClean="0"/>
              <a:t>search</a:t>
            </a:r>
            <a:r>
              <a:rPr lang="en-US" dirty="0" smtClean="0"/>
              <a:t>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783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Suppose you want to find websites that provide information about latest digital cameras.</a:t>
            </a:r>
          </a:p>
          <a:p>
            <a:pPr lvl="1"/>
            <a:r>
              <a:rPr lang="en-US" dirty="0" smtClean="0"/>
              <a:t>You may want to buy a new camera.</a:t>
            </a:r>
          </a:p>
          <a:p>
            <a:r>
              <a:rPr lang="en-US" dirty="0" smtClean="0"/>
              <a:t>Solution:</a:t>
            </a:r>
          </a:p>
          <a:p>
            <a:pPr lvl="1"/>
            <a:r>
              <a:rPr lang="en-US" dirty="0" smtClean="0"/>
              <a:t>Launch your browser</a:t>
            </a:r>
          </a:p>
          <a:p>
            <a:pPr lvl="1"/>
            <a:r>
              <a:rPr lang="en-US" dirty="0" smtClean="0"/>
              <a:t>Enter URL in address box, </a:t>
            </a:r>
            <a:r>
              <a:rPr lang="en-US" dirty="0" smtClean="0">
                <a:hlinkClick r:id="rId2"/>
              </a:rPr>
              <a:t>www.looksmart.com</a:t>
            </a:r>
            <a:r>
              <a:rPr lang="en-US" dirty="0"/>
              <a:t> </a:t>
            </a:r>
            <a:r>
              <a:rPr lang="en-US" dirty="0" smtClean="0"/>
              <a:t>and press Enter key</a:t>
            </a:r>
          </a:p>
          <a:p>
            <a:pPr lvl="1"/>
            <a:r>
              <a:rPr lang="en-US" dirty="0" smtClean="0"/>
              <a:t>LookSmart page will open, Click computing category on home page, a new page will open with a list of subcategories</a:t>
            </a:r>
          </a:p>
          <a:p>
            <a:pPr lvl="1"/>
            <a:r>
              <a:rPr lang="en-US" dirty="0" smtClean="0"/>
              <a:t>Click Hardware subcategory, a new page appears with a list of hardware subcategories</a:t>
            </a:r>
          </a:p>
        </p:txBody>
      </p:sp>
    </p:spTree>
    <p:extLst>
      <p:ext uri="{BB962C8B-B14F-4D97-AF65-F5344CB8AC3E}">
        <p14:creationId xmlns:p14="http://schemas.microsoft.com/office/powerpoint/2010/main" xmlns="" val="17062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09488"/>
            <a:ext cx="8801100" cy="4931944"/>
          </a:xfrm>
        </p:spPr>
        <p:txBody>
          <a:bodyPr/>
          <a:lstStyle/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Choose </a:t>
            </a:r>
            <a:r>
              <a:rPr lang="en-US" dirty="0"/>
              <a:t>peripherals-&gt;input devices-&gt;digital </a:t>
            </a:r>
            <a:r>
              <a:rPr lang="en-US" dirty="0" smtClean="0"/>
              <a:t>cameras-&gt; </a:t>
            </a:r>
            <a:r>
              <a:rPr lang="en-US" dirty="0"/>
              <a:t>guides and directories</a:t>
            </a:r>
          </a:p>
          <a:p>
            <a:pPr lvl="1"/>
            <a:r>
              <a:rPr lang="en-US" dirty="0"/>
              <a:t>A new page will appear with a list of sites providing information about buying digital cameras</a:t>
            </a:r>
          </a:p>
          <a:p>
            <a:pPr lvl="1"/>
            <a:r>
              <a:rPr lang="en-US" dirty="0"/>
              <a:t>Browse through websites and click anyone.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8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directory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8009" y="1709738"/>
            <a:ext cx="5841632" cy="4932362"/>
          </a:xfrm>
        </p:spPr>
      </p:pic>
    </p:spTree>
    <p:extLst>
      <p:ext uri="{BB962C8B-B14F-4D97-AF65-F5344CB8AC3E}">
        <p14:creationId xmlns:p14="http://schemas.microsoft.com/office/powerpoint/2010/main" xmlns="" val="166912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search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Problem:</a:t>
            </a:r>
          </a:p>
          <a:p>
            <a:pPr lvl="1"/>
            <a:r>
              <a:rPr lang="en-US" dirty="0" smtClean="0"/>
              <a:t>Suppose you want to find some information about </a:t>
            </a:r>
            <a:r>
              <a:rPr lang="en-US" b="1" i="1" dirty="0" smtClean="0"/>
              <a:t>Laser jet printers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You know different types of printers in a wide range of prices.</a:t>
            </a:r>
          </a:p>
          <a:p>
            <a:pPr lvl="1"/>
            <a:r>
              <a:rPr lang="en-US" dirty="0" smtClean="0"/>
              <a:t>You know that you want to buy a color printer.</a:t>
            </a:r>
          </a:p>
          <a:p>
            <a:r>
              <a:rPr lang="en-US" dirty="0" smtClean="0"/>
              <a:t>Solution</a:t>
            </a:r>
          </a:p>
          <a:p>
            <a:pPr lvl="1"/>
            <a:r>
              <a:rPr lang="en-US" dirty="0"/>
              <a:t>Launch your web browser</a:t>
            </a:r>
          </a:p>
          <a:p>
            <a:pPr lvl="1"/>
            <a:r>
              <a:rPr lang="en-US" dirty="0"/>
              <a:t>In the address bar, write URL </a:t>
            </a:r>
            <a:r>
              <a:rPr lang="en-US" dirty="0">
                <a:hlinkClick r:id="rId2"/>
              </a:rPr>
              <a:t>www.google.com</a:t>
            </a:r>
            <a:r>
              <a:rPr lang="en-US" dirty="0"/>
              <a:t> and press enter</a:t>
            </a:r>
          </a:p>
          <a:p>
            <a:pPr lvl="1"/>
            <a:r>
              <a:rPr lang="en-US" dirty="0"/>
              <a:t>The home page will appear, in the search textbox write </a:t>
            </a:r>
            <a:r>
              <a:rPr lang="en-US" b="1" i="1" dirty="0">
                <a:solidFill>
                  <a:schemeClr val="accent2"/>
                </a:solidFill>
              </a:rPr>
              <a:t>“laser jet printers”</a:t>
            </a:r>
            <a:r>
              <a:rPr lang="en-US" dirty="0"/>
              <a:t> including double quotes and click search </a:t>
            </a:r>
            <a:r>
              <a:rPr lang="en-US" dirty="0" smtClean="0"/>
              <a:t>button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1249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search engines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Solution</a:t>
            </a:r>
          </a:p>
          <a:p>
            <a:pPr lvl="1"/>
            <a:r>
              <a:rPr lang="en-US" dirty="0" smtClean="0"/>
              <a:t>A new page will appear with a list of webpages that contain information about laser jet printers</a:t>
            </a:r>
          </a:p>
          <a:p>
            <a:pPr lvl="1"/>
            <a:r>
              <a:rPr lang="en-US" dirty="0" smtClean="0"/>
              <a:t>The list may consist of hundreds of thousands of pages</a:t>
            </a:r>
          </a:p>
          <a:p>
            <a:pPr lvl="1"/>
            <a:r>
              <a:rPr lang="en-US" dirty="0" smtClean="0"/>
              <a:t>You may change your search string to narrow down your search like </a:t>
            </a:r>
            <a:r>
              <a:rPr lang="en-US" b="1" i="1" dirty="0" smtClean="0">
                <a:solidFill>
                  <a:schemeClr val="accent2"/>
                </a:solidFill>
              </a:rPr>
              <a:t>“</a:t>
            </a:r>
            <a:r>
              <a:rPr lang="en-US" b="1" i="1" dirty="0" err="1" smtClean="0">
                <a:solidFill>
                  <a:schemeClr val="accent2"/>
                </a:solidFill>
              </a:rPr>
              <a:t>hp</a:t>
            </a:r>
            <a:r>
              <a:rPr lang="en-US" b="1" i="1" dirty="0" smtClean="0">
                <a:solidFill>
                  <a:schemeClr val="accent2"/>
                </a:solidFill>
              </a:rPr>
              <a:t> color laser jet printers”</a:t>
            </a:r>
          </a:p>
          <a:p>
            <a:pPr lvl="1"/>
            <a:r>
              <a:rPr lang="en-US" b="1" i="1" dirty="0" smtClean="0"/>
              <a:t>Note that</a:t>
            </a:r>
            <a:r>
              <a:rPr lang="en-US" dirty="0" smtClean="0"/>
              <a:t> search results will be less and more accurate than previous search</a:t>
            </a:r>
          </a:p>
          <a:p>
            <a:pPr lvl="1"/>
            <a:r>
              <a:rPr lang="en-US" dirty="0" smtClean="0"/>
              <a:t>The quotation marks tells that treat these words as a single phrase rather individual words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6413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results of a search engine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76" b="10746"/>
          <a:stretch/>
        </p:blipFill>
        <p:spPr>
          <a:xfrm>
            <a:off x="471616" y="1744578"/>
            <a:ext cx="8300924" cy="4632159"/>
          </a:xfrm>
        </p:spPr>
      </p:pic>
    </p:spTree>
    <p:extLst>
      <p:ext uri="{BB962C8B-B14F-4D97-AF65-F5344CB8AC3E}">
        <p14:creationId xmlns:p14="http://schemas.microsoft.com/office/powerpoint/2010/main" xmlns="" val="192327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Quote the exact phrase</a:t>
            </a:r>
          </a:p>
          <a:p>
            <a:r>
              <a:rPr lang="en-US" dirty="0"/>
              <a:t>Use the keyword AND</a:t>
            </a:r>
          </a:p>
          <a:p>
            <a:r>
              <a:rPr lang="en-US" dirty="0"/>
              <a:t>Use the keyword NEAR</a:t>
            </a:r>
          </a:p>
          <a:p>
            <a:r>
              <a:rPr lang="en-US" dirty="0"/>
              <a:t>Avoid common words</a:t>
            </a:r>
          </a:p>
          <a:p>
            <a:r>
              <a:rPr lang="en-US" dirty="0"/>
              <a:t>Use the site’s advanced </a:t>
            </a:r>
            <a:r>
              <a:rPr lang="en-US" dirty="0" smtClean="0"/>
              <a:t>tools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234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Boolean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Many but not all accept Boolean operators</a:t>
            </a:r>
          </a:p>
          <a:p>
            <a:r>
              <a:rPr lang="en-US" dirty="0" smtClean="0"/>
              <a:t>Named after “</a:t>
            </a:r>
            <a:r>
              <a:rPr lang="en-US" i="1" dirty="0" smtClean="0"/>
              <a:t>George Boole”</a:t>
            </a:r>
            <a:r>
              <a:rPr lang="en-US" dirty="0" smtClean="0"/>
              <a:t> in 19</a:t>
            </a:r>
            <a:r>
              <a:rPr lang="en-US" baseline="30000" dirty="0" smtClean="0"/>
              <a:t>th</a:t>
            </a:r>
            <a:r>
              <a:rPr lang="en-US" dirty="0" smtClean="0"/>
              <a:t> century</a:t>
            </a:r>
          </a:p>
          <a:p>
            <a:r>
              <a:rPr lang="en-US" dirty="0" smtClean="0"/>
              <a:t>Three basic Boolean operators are used: </a:t>
            </a:r>
            <a:r>
              <a:rPr lang="en-US" b="1" i="1" dirty="0" smtClean="0">
                <a:solidFill>
                  <a:schemeClr val="accent2"/>
                </a:solidFill>
              </a:rPr>
              <a:t>AND, OR, </a:t>
            </a:r>
            <a:r>
              <a:rPr lang="en-US" dirty="0" smtClean="0"/>
              <a:t>and</a:t>
            </a:r>
            <a:r>
              <a:rPr lang="en-US" b="1" i="1" dirty="0" smtClean="0">
                <a:solidFill>
                  <a:schemeClr val="accent2"/>
                </a:solidFill>
              </a:rPr>
              <a:t> NOT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Simply include them in the search text box between words</a:t>
            </a:r>
          </a:p>
          <a:p>
            <a:r>
              <a:rPr lang="en-US" dirty="0" smtClean="0"/>
              <a:t>A few search engine also accepts </a:t>
            </a:r>
            <a:r>
              <a:rPr lang="en-US" b="1" i="1" dirty="0" smtClean="0">
                <a:solidFill>
                  <a:schemeClr val="accent2"/>
                </a:solidFill>
              </a:rPr>
              <a:t>NEAR</a:t>
            </a:r>
            <a:r>
              <a:rPr lang="en-US" dirty="0" smtClean="0"/>
              <a:t> operator. It determines the closeness of your keywords.</a:t>
            </a:r>
          </a:p>
          <a:p>
            <a:pPr lvl="1"/>
            <a:r>
              <a:rPr lang="en-US" dirty="0" smtClean="0"/>
              <a:t>For example, “printer NEAR color” with a closeness of 10 words.</a:t>
            </a:r>
          </a:p>
          <a:p>
            <a:pPr lvl="1"/>
            <a:r>
              <a:rPr lang="en-US" dirty="0" smtClean="0"/>
              <a:t>Looks for pages that include both terms but the terms are not more than 10 words apart.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678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Boolean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34787285"/>
              </p:ext>
            </p:extLst>
          </p:nvPr>
        </p:nvGraphicFramePr>
        <p:xfrm>
          <a:off x="242888" y="1709738"/>
          <a:ext cx="8651874" cy="2926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36712"/>
                <a:gridCol w="2476500"/>
                <a:gridCol w="453866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Search criteria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Effect 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Printer AND</a:t>
                      </a:r>
                      <a:r>
                        <a:rPr lang="en-US" sz="2400" baseline="0" dirty="0" smtClean="0"/>
                        <a:t> color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Looks only for pages that include both terms rather single term.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Printer OR color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Looks for pages that include either</a:t>
                      </a:r>
                      <a:r>
                        <a:rPr lang="en-US" sz="2400" baseline="0" dirty="0" smtClean="0"/>
                        <a:t> or both of terms.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Printer NOT color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Looks for the term printer</a:t>
                      </a:r>
                      <a:r>
                        <a:rPr lang="en-US" sz="2400" baseline="0" dirty="0" smtClean="0"/>
                        <a:t> but do not include term color. 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43640" y="4914900"/>
            <a:ext cx="859536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For example, </a:t>
            </a:r>
            <a:r>
              <a:rPr lang="en-US" sz="2400" b="1" dirty="0" smtClean="0"/>
              <a:t>(dog OR canine) AND cancer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Looks for pages that include either “dog,” “canine,” or both and then search for pages that also include cancer keyword.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0106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Boolean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Some search engines also use symbols</a:t>
            </a:r>
          </a:p>
          <a:p>
            <a:pPr lvl="1"/>
            <a:r>
              <a:rPr lang="en-US" dirty="0" smtClean="0"/>
              <a:t>Plus sign (+) for AND operator</a:t>
            </a:r>
          </a:p>
          <a:p>
            <a:pPr lvl="1"/>
            <a:r>
              <a:rPr lang="en-US" dirty="0" smtClean="0"/>
              <a:t>Minus sign (-) for NOT operator</a:t>
            </a:r>
          </a:p>
          <a:p>
            <a:r>
              <a:rPr lang="en-US" dirty="0" smtClean="0"/>
              <a:t>Many search engines use Boolean logic by default i.e. you may not need to include an operator in some searches</a:t>
            </a:r>
          </a:p>
          <a:p>
            <a:pPr lvl="1"/>
            <a:r>
              <a:rPr lang="en-US" dirty="0" smtClean="0"/>
              <a:t>For example, </a:t>
            </a:r>
            <a:r>
              <a:rPr lang="en-US" b="1" dirty="0" smtClean="0"/>
              <a:t>dog canine</a:t>
            </a:r>
          </a:p>
          <a:p>
            <a:r>
              <a:rPr lang="en-US" dirty="0" smtClean="0"/>
              <a:t>The </a:t>
            </a:r>
            <a:r>
              <a:rPr lang="en-US" b="1" i="1" dirty="0" smtClean="0"/>
              <a:t>best way</a:t>
            </a:r>
            <a:r>
              <a:rPr lang="en-US" i="1" dirty="0" smtClean="0"/>
              <a:t> </a:t>
            </a:r>
            <a:r>
              <a:rPr lang="en-US" dirty="0" smtClean="0"/>
              <a:t>to determine how any search engine works is to study </a:t>
            </a:r>
            <a:r>
              <a:rPr lang="en-US" b="1" i="1" dirty="0" smtClean="0">
                <a:solidFill>
                  <a:schemeClr val="accent2"/>
                </a:solidFill>
              </a:rPr>
              <a:t>Help</a:t>
            </a:r>
            <a:r>
              <a:rPr lang="en-US" dirty="0" smtClean="0"/>
              <a:t> related pages.</a:t>
            </a:r>
          </a:p>
          <a:p>
            <a:pPr lvl="1"/>
            <a:r>
              <a:rPr lang="en-US" dirty="0" smtClean="0"/>
              <a:t>Help section tells you that how you can use operators with that search engine.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37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search engine help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3640" y="1882527"/>
            <a:ext cx="8600645" cy="4582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Oval 5"/>
          <p:cNvSpPr/>
          <p:nvPr/>
        </p:nvSpPr>
        <p:spPr>
          <a:xfrm>
            <a:off x="6272011" y="5009883"/>
            <a:ext cx="1790164" cy="412124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48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Advanced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Advanced search</a:t>
            </a:r>
          </a:p>
          <a:p>
            <a:pPr lvl="1"/>
            <a:r>
              <a:rPr lang="en-US" dirty="0" smtClean="0"/>
              <a:t>Avoids duplicate and irrelevant results</a:t>
            </a:r>
          </a:p>
          <a:p>
            <a:pPr lvl="1"/>
            <a:r>
              <a:rPr lang="en-US" dirty="0" smtClean="0"/>
              <a:t>Also called </a:t>
            </a:r>
            <a:r>
              <a:rPr lang="en-US" b="1" i="1" dirty="0" smtClean="0">
                <a:solidFill>
                  <a:schemeClr val="accent2"/>
                </a:solidFill>
              </a:rPr>
              <a:t>advanced tools</a:t>
            </a:r>
          </a:p>
          <a:p>
            <a:pPr lvl="1"/>
            <a:r>
              <a:rPr lang="en-US" dirty="0" smtClean="0"/>
              <a:t>Helps to refine your search to provide best results</a:t>
            </a:r>
          </a:p>
          <a:p>
            <a:pPr lvl="1"/>
            <a:r>
              <a:rPr lang="en-US" dirty="0" smtClean="0"/>
              <a:t>Allows both “</a:t>
            </a:r>
            <a:r>
              <a:rPr lang="en-US" i="1" dirty="0" smtClean="0"/>
              <a:t>phrase-based search”</a:t>
            </a:r>
            <a:r>
              <a:rPr lang="en-US" dirty="0" smtClean="0"/>
              <a:t> or use of “</a:t>
            </a:r>
            <a:r>
              <a:rPr lang="en-US" i="1" dirty="0" smtClean="0"/>
              <a:t>Boolean operators”</a:t>
            </a:r>
          </a:p>
          <a:p>
            <a:pPr lvl="1"/>
            <a:r>
              <a:rPr lang="en-US" i="1" dirty="0" smtClean="0"/>
              <a:t>For example, </a:t>
            </a:r>
            <a:r>
              <a:rPr lang="en-US" b="1" i="1" dirty="0" smtClean="0"/>
              <a:t>yahoo advanced search</a:t>
            </a:r>
            <a:r>
              <a:rPr lang="en-US" i="1" dirty="0" smtClean="0"/>
              <a:t> </a:t>
            </a:r>
          </a:p>
          <a:p>
            <a:pPr lvl="2"/>
            <a:r>
              <a:rPr lang="en-US" i="1" dirty="0" smtClean="0"/>
              <a:t>Provides a separate form that lets you use multiple words and phrases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xmlns="" val="210307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advanced search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755" y="1687801"/>
            <a:ext cx="7615130" cy="50220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74792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Metasearch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Metasearch engine</a:t>
            </a:r>
          </a:p>
          <a:p>
            <a:pPr lvl="1"/>
            <a:r>
              <a:rPr lang="en-US" dirty="0" smtClean="0"/>
              <a:t>Search several websites at once</a:t>
            </a:r>
          </a:p>
          <a:p>
            <a:pPr lvl="1"/>
            <a:r>
              <a:rPr lang="en-US" dirty="0" smtClean="0"/>
              <a:t>Use multiple search engines simultaneously to look up sites relevant to search keywords</a:t>
            </a:r>
          </a:p>
          <a:p>
            <a:pPr lvl="1"/>
            <a:r>
              <a:rPr lang="en-US" dirty="0" smtClean="0"/>
              <a:t>Useful when you are not sure which keywords to use or if you need a long list of related sites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Mamma at </a:t>
            </a:r>
            <a:r>
              <a:rPr lang="en-US" dirty="0" smtClean="0">
                <a:hlinkClick r:id="rId2"/>
              </a:rPr>
              <a:t>www.mamma.com</a:t>
            </a:r>
            <a:endParaRPr lang="en-US" dirty="0" smtClean="0"/>
          </a:p>
          <a:p>
            <a:pPr lvl="1"/>
            <a:r>
              <a:rPr lang="en-US" dirty="0" err="1" smtClean="0"/>
              <a:t>Dogpile</a:t>
            </a:r>
            <a:r>
              <a:rPr lang="en-US" dirty="0" smtClean="0"/>
              <a:t> at </a:t>
            </a:r>
            <a:r>
              <a:rPr lang="en-US" dirty="0" smtClean="0">
                <a:hlinkClick r:id="rId3"/>
              </a:rPr>
              <a:t>www.dogpile.com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14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Metasearch engine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7312" y="1656732"/>
            <a:ext cx="8508016" cy="4963009"/>
          </a:xfrm>
        </p:spPr>
      </p:pic>
    </p:spTree>
    <p:extLst>
      <p:ext uri="{BB962C8B-B14F-4D97-AF65-F5344CB8AC3E}">
        <p14:creationId xmlns:p14="http://schemas.microsoft.com/office/powerpoint/2010/main" xmlns="" val="243948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Sponsored versus Nonsponsored links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Sponsored links</a:t>
            </a:r>
          </a:p>
          <a:p>
            <a:pPr lvl="1"/>
            <a:r>
              <a:rPr lang="en-US" dirty="0" smtClean="0"/>
              <a:t>Sites pay for better search results</a:t>
            </a:r>
          </a:p>
          <a:p>
            <a:pPr lvl="1"/>
            <a:r>
              <a:rPr lang="en-US" dirty="0" smtClean="0"/>
              <a:t>Sites owners pay a search engine to place the site at the top of the list</a:t>
            </a:r>
          </a:p>
          <a:p>
            <a:pPr lvl="1"/>
            <a:r>
              <a:rPr lang="en-US" dirty="0" smtClean="0"/>
              <a:t>Controversial because they are not always the most relevant to the user needs</a:t>
            </a:r>
          </a:p>
          <a:p>
            <a:pPr lvl="1"/>
            <a:r>
              <a:rPr lang="en-US" dirty="0" smtClean="0"/>
              <a:t>Some search engines display sponsored links separately </a:t>
            </a:r>
          </a:p>
          <a:p>
            <a:r>
              <a:rPr lang="en-US" dirty="0" smtClean="0"/>
              <a:t>Nonsponsored links</a:t>
            </a:r>
          </a:p>
          <a:p>
            <a:pPr lvl="1"/>
            <a:r>
              <a:rPr lang="en-US" dirty="0" smtClean="0"/>
              <a:t>Do not purchase listings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593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site-specific search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Site-specific search tools</a:t>
            </a:r>
          </a:p>
          <a:p>
            <a:pPr lvl="1"/>
            <a:r>
              <a:rPr lang="en-US" dirty="0" smtClean="0"/>
              <a:t>Large websites have their own internal search</a:t>
            </a:r>
          </a:p>
          <a:p>
            <a:pPr lvl="1"/>
            <a:r>
              <a:rPr lang="en-US" dirty="0" smtClean="0"/>
              <a:t>May let you search outside that particular site</a:t>
            </a:r>
          </a:p>
          <a:p>
            <a:pPr lvl="2"/>
            <a:r>
              <a:rPr lang="en-US" dirty="0" smtClean="0"/>
              <a:t>For example, ZDNet’s site- </a:t>
            </a:r>
            <a:r>
              <a:rPr lang="en-US" dirty="0" smtClean="0">
                <a:hlinkClick r:id="rId2"/>
              </a:rPr>
              <a:t>www.zdnet.com</a:t>
            </a:r>
            <a:endParaRPr lang="en-US" dirty="0" smtClean="0"/>
          </a:p>
          <a:p>
            <a:pPr lvl="2"/>
            <a:r>
              <a:rPr lang="en-US" dirty="0" smtClean="0"/>
              <a:t>You can enter one or more keywords and decide whether you want to search this site or entire web</a:t>
            </a:r>
          </a:p>
          <a:p>
            <a:r>
              <a:rPr lang="en-US" dirty="0" smtClean="0"/>
              <a:t>Examples</a:t>
            </a:r>
          </a:p>
          <a:p>
            <a:pPr lvl="1"/>
            <a:r>
              <a:rPr lang="en-US" dirty="0" smtClean="0"/>
              <a:t>Microsoft corporation- </a:t>
            </a:r>
            <a:r>
              <a:rPr lang="en-US" dirty="0" smtClean="0">
                <a:hlinkClick r:id="rId3"/>
              </a:rPr>
              <a:t>www.microsoft.com</a:t>
            </a:r>
            <a:endParaRPr lang="en-US" dirty="0" smtClean="0"/>
          </a:p>
          <a:p>
            <a:pPr lvl="1"/>
            <a:r>
              <a:rPr lang="en-US" dirty="0" smtClean="0"/>
              <a:t>CNN- </a:t>
            </a:r>
            <a:r>
              <a:rPr lang="en-US" dirty="0" smtClean="0">
                <a:hlinkClick r:id="rId4"/>
              </a:rPr>
              <a:t>www.cnn.com</a:t>
            </a:r>
            <a:endParaRPr lang="en-US" dirty="0" smtClean="0"/>
          </a:p>
          <a:p>
            <a:pPr lvl="1"/>
            <a:r>
              <a:rPr lang="en-US" dirty="0" smtClean="0"/>
              <a:t>Netscape communications- </a:t>
            </a:r>
            <a:r>
              <a:rPr lang="en-US" dirty="0" smtClean="0">
                <a:hlinkClick r:id="rId5"/>
              </a:rPr>
              <a:t>www.netscape.com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46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of site-specific search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81" y="1648496"/>
            <a:ext cx="7890296" cy="5112912"/>
          </a:xfrm>
        </p:spPr>
      </p:pic>
    </p:spTree>
    <p:extLst>
      <p:ext uri="{BB962C8B-B14F-4D97-AF65-F5344CB8AC3E}">
        <p14:creationId xmlns:p14="http://schemas.microsoft.com/office/powerpoint/2010/main" xmlns="" val="277318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specialized 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www.wikipedia.com</a:t>
            </a:r>
            <a:endParaRPr lang="en-US" dirty="0" smtClean="0"/>
          </a:p>
          <a:p>
            <a:r>
              <a:rPr lang="en-US" dirty="0" smtClean="0"/>
              <a:t>Encyclopedia to explore information any topic</a:t>
            </a:r>
          </a:p>
          <a:p>
            <a:r>
              <a:rPr lang="en-US" dirty="0" smtClean="0">
                <a:hlinkClick r:id="rId3"/>
              </a:rPr>
              <a:t>www.proteacher.com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website has teaching ideas and resources, lesson plans etc. for elementary </a:t>
            </a:r>
            <a:r>
              <a:rPr lang="en-US" dirty="0" smtClean="0"/>
              <a:t>school</a:t>
            </a:r>
          </a:p>
          <a:p>
            <a:r>
              <a:rPr lang="en-US" dirty="0" smtClean="0">
                <a:hlinkClick r:id="rId4"/>
              </a:rPr>
              <a:t>www.moneyinstructor.com</a:t>
            </a:r>
            <a:endParaRPr lang="en-US" dirty="0" smtClean="0"/>
          </a:p>
          <a:p>
            <a:r>
              <a:rPr lang="en-US" dirty="0"/>
              <a:t>This website has worksheets, lessons and activities for teaching money, business and life skills. </a:t>
            </a:r>
          </a:p>
        </p:txBody>
      </p:sp>
    </p:spTree>
    <p:extLst>
      <p:ext uri="{BB962C8B-B14F-4D97-AF65-F5344CB8AC3E}">
        <p14:creationId xmlns:p14="http://schemas.microsoft.com/office/powerpoint/2010/main" xmlns="" val="77186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specialized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hlinkClick r:id="rId2"/>
              </a:rPr>
              <a:t>www.educationworld.com</a:t>
            </a:r>
            <a:endParaRPr lang="en-US" dirty="0"/>
          </a:p>
          <a:p>
            <a:r>
              <a:rPr lang="en-US" dirty="0"/>
              <a:t>Educational research blogs, templates, tutorials, worksheets, lesson plans are many other articles with very good ideas for teachers are available on this site </a:t>
            </a:r>
          </a:p>
          <a:p>
            <a:r>
              <a:rPr lang="en-US" dirty="0" smtClean="0">
                <a:hlinkClick r:id="rId3"/>
              </a:rPr>
              <a:t>www.pbs.org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variety of videos, on culture and society, history topics, science and nature, </a:t>
            </a:r>
            <a:r>
              <a:rPr lang="en-US" dirty="0" smtClean="0"/>
              <a:t>etc. </a:t>
            </a:r>
            <a:r>
              <a:rPr lang="en-US" dirty="0"/>
              <a:t>are available on this site </a:t>
            </a:r>
          </a:p>
          <a:p>
            <a:r>
              <a:rPr lang="en-US" dirty="0" smtClean="0">
                <a:hlinkClick r:id="rId4"/>
              </a:rPr>
              <a:t>www.teachingideas.co.uk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Lesson ideas, plans, activities, resources which can be used by teachers in their classrooms are available on this site </a:t>
            </a:r>
          </a:p>
        </p:txBody>
      </p:sp>
    </p:spTree>
    <p:extLst>
      <p:ext uri="{BB962C8B-B14F-4D97-AF65-F5344CB8AC3E}">
        <p14:creationId xmlns:p14="http://schemas.microsoft.com/office/powerpoint/2010/main" xmlns="" val="45905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specialized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www.learner.org</a:t>
            </a:r>
            <a:endParaRPr lang="en-US" dirty="0"/>
          </a:p>
          <a:p>
            <a:r>
              <a:rPr lang="en-US" dirty="0"/>
              <a:t>This site offers Teachers’ professional development and classroom resources and activities across the curriculum </a:t>
            </a:r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www.geography-site.co.uk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A comprehensive site exploring geography with online lessons, revision sheets and easy to read information about geography topics </a:t>
            </a:r>
          </a:p>
          <a:p>
            <a:r>
              <a:rPr lang="en-US" dirty="0">
                <a:hlinkClick r:id="rId4"/>
              </a:rPr>
              <a:t>www.teachervision.fen.com/diversity/teacher </a:t>
            </a:r>
            <a:r>
              <a:rPr lang="en-US" dirty="0" smtClean="0">
                <a:hlinkClick r:id="rId4"/>
              </a:rPr>
              <a:t>resources/33631.html</a:t>
            </a:r>
            <a:endParaRPr lang="en-US" dirty="0" smtClean="0"/>
          </a:p>
          <a:p>
            <a:r>
              <a:rPr lang="en-US" dirty="0" smtClean="0"/>
              <a:t>Teachers </a:t>
            </a:r>
            <a:r>
              <a:rPr lang="en-US" dirty="0"/>
              <a:t>could use the resources on this site to teach students to respect differences among people in their community and around the world </a:t>
            </a:r>
          </a:p>
        </p:txBody>
      </p:sp>
    </p:spTree>
    <p:extLst>
      <p:ext uri="{BB962C8B-B14F-4D97-AF65-F5344CB8AC3E}">
        <p14:creationId xmlns:p14="http://schemas.microsoft.com/office/powerpoint/2010/main" xmlns="" val="28122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Activity- </a:t>
            </a:r>
            <a:r>
              <a:rPr lang="en-US" sz="3200" dirty="0" smtClean="0"/>
              <a:t>(20 minutes)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View and explore the following websites. </a:t>
            </a:r>
            <a:endParaRPr lang="en-US" dirty="0"/>
          </a:p>
          <a:p>
            <a:pPr lvl="1"/>
            <a:r>
              <a:rPr lang="en-US" dirty="0" smtClean="0">
                <a:hlinkClick r:id="rId2"/>
              </a:rPr>
              <a:t>www.educationworld.com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www.proteacher.com</a:t>
            </a:r>
            <a:endParaRPr lang="en-US" dirty="0" smtClean="0"/>
          </a:p>
          <a:p>
            <a:r>
              <a:rPr lang="en-US" dirty="0" smtClean="0"/>
              <a:t>Pick a topic like </a:t>
            </a:r>
            <a:r>
              <a:rPr lang="en-US" b="1" i="1" dirty="0" smtClean="0"/>
              <a:t>introduction to computers</a:t>
            </a:r>
            <a:r>
              <a:rPr lang="en-US" dirty="0" smtClean="0"/>
              <a:t> and search the web for information about it.</a:t>
            </a:r>
          </a:p>
          <a:p>
            <a:pPr lvl="1"/>
            <a:r>
              <a:rPr lang="en-US" dirty="0" smtClean="0"/>
              <a:t>Change keywords by using Boolean operators</a:t>
            </a:r>
          </a:p>
          <a:p>
            <a:r>
              <a:rPr lang="en-US" dirty="0" smtClean="0"/>
              <a:t>View, explore and use advanced search option in </a:t>
            </a:r>
            <a:r>
              <a:rPr lang="en-US" dirty="0" smtClean="0">
                <a:hlinkClick r:id="rId4"/>
              </a:rPr>
              <a:t>www.yahoo.com</a:t>
            </a:r>
            <a:endParaRPr lang="en-US" dirty="0" smtClean="0"/>
          </a:p>
          <a:p>
            <a:r>
              <a:rPr lang="en-US" dirty="0" smtClean="0"/>
              <a:t>Visit </a:t>
            </a:r>
            <a:r>
              <a:rPr lang="en-US" dirty="0" smtClean="0">
                <a:hlinkClick r:id="rId5"/>
              </a:rPr>
              <a:t>www.olx.com</a:t>
            </a:r>
            <a:r>
              <a:rPr lang="en-US" dirty="0" smtClean="0"/>
              <a:t> and find information about mobile phones.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8791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reading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Introduction to computers</a:t>
            </a:r>
            <a:r>
              <a:rPr lang="en-US" dirty="0" smtClean="0"/>
              <a:t>, 7/e by Peter Norton</a:t>
            </a:r>
          </a:p>
          <a:p>
            <a:pPr lvl="1"/>
            <a:r>
              <a:rPr lang="en-US" dirty="0" smtClean="0"/>
              <a:t>Lesson 8A: The Internet and World Wide Web</a:t>
            </a:r>
          </a:p>
        </p:txBody>
      </p:sp>
    </p:spTree>
    <p:extLst>
      <p:ext uri="{BB962C8B-B14F-4D97-AF65-F5344CB8AC3E}">
        <p14:creationId xmlns:p14="http://schemas.microsoft.com/office/powerpoint/2010/main" xmlns="" val="38899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End of Lecture 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847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Allah Hafiz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85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E Temp Final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ndara">
      <a:maj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ADE Temp Final" id="{37C25238-78FA-448A-B25A-FDCF9CE1F1D3}" vid="{C7C637CF-14C1-41EF-BD44-426F6E9A3FC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ADE Temp Final</Template>
  <TotalTime>370</TotalTime>
  <Words>1344</Words>
  <Application>Microsoft Office PowerPoint</Application>
  <PresentationFormat>On-screen Show (4:3)</PresentationFormat>
  <Paragraphs>188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ADE Temp Final</vt:lpstr>
      <vt:lpstr>Internet Basics</vt:lpstr>
      <vt:lpstr>Knowledge test</vt:lpstr>
      <vt:lpstr>Topics covered</vt:lpstr>
      <vt:lpstr>Searching the web</vt:lpstr>
      <vt:lpstr>Searching the web</vt:lpstr>
      <vt:lpstr>LookSmart directory</vt:lpstr>
      <vt:lpstr>Searching the web</vt:lpstr>
      <vt:lpstr>Hybrid search tools</vt:lpstr>
      <vt:lpstr>Using a directory</vt:lpstr>
      <vt:lpstr>Using a directory</vt:lpstr>
      <vt:lpstr>Google directory</vt:lpstr>
      <vt:lpstr>Using search engines</vt:lpstr>
      <vt:lpstr>Using search engines</vt:lpstr>
      <vt:lpstr>Search results of a search engine</vt:lpstr>
      <vt:lpstr>Search Tips</vt:lpstr>
      <vt:lpstr>Using Boolean operators</vt:lpstr>
      <vt:lpstr>Using Boolean operators</vt:lpstr>
      <vt:lpstr>Using Boolean operators</vt:lpstr>
      <vt:lpstr>Google search engine help</vt:lpstr>
      <vt:lpstr>Using Advanced Search</vt:lpstr>
      <vt:lpstr>Example of advanced search</vt:lpstr>
      <vt:lpstr>Using a Metasearch engine</vt:lpstr>
      <vt:lpstr>Example of Metasearch engine</vt:lpstr>
      <vt:lpstr>Sponsored versus Nonsponsored links</vt:lpstr>
      <vt:lpstr>Using site-specific search tools</vt:lpstr>
      <vt:lpstr>Example of site-specific search</vt:lpstr>
      <vt:lpstr>Using specialized websites</vt:lpstr>
      <vt:lpstr>Using specialized websites</vt:lpstr>
      <vt:lpstr>Using specialized websites</vt:lpstr>
      <vt:lpstr>Activity- (20 minutes) </vt:lpstr>
      <vt:lpstr>Further reading</vt:lpstr>
      <vt:lpstr>Thanks </vt:lpstr>
      <vt:lpstr>Allah Hafiz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Basics</dc:title>
  <dc:creator>Sajid</dc:creator>
  <cp:lastModifiedBy>stdc_lp</cp:lastModifiedBy>
  <cp:revision>139</cp:revision>
  <dcterms:created xsi:type="dcterms:W3CDTF">2014-05-20T04:30:02Z</dcterms:created>
  <dcterms:modified xsi:type="dcterms:W3CDTF">2014-05-22T20:21:05Z</dcterms:modified>
</cp:coreProperties>
</file>