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Default Extension="wdp" ContentType="image/vnd.ms-photo"/>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1"/>
  </p:notesMasterIdLst>
  <p:sldIdLst>
    <p:sldId id="256" r:id="rId2"/>
    <p:sldId id="258" r:id="rId3"/>
    <p:sldId id="257" r:id="rId4"/>
    <p:sldId id="279" r:id="rId5"/>
    <p:sldId id="280" r:id="rId6"/>
    <p:sldId id="281" r:id="rId7"/>
    <p:sldId id="282" r:id="rId8"/>
    <p:sldId id="263" r:id="rId9"/>
    <p:sldId id="264" r:id="rId10"/>
    <p:sldId id="265" r:id="rId11"/>
    <p:sldId id="266" r:id="rId12"/>
    <p:sldId id="267" r:id="rId13"/>
    <p:sldId id="268" r:id="rId14"/>
    <p:sldId id="270" r:id="rId15"/>
    <p:sldId id="271" r:id="rId16"/>
    <p:sldId id="272" r:id="rId17"/>
    <p:sldId id="283" r:id="rId18"/>
    <p:sldId id="273" r:id="rId19"/>
    <p:sldId id="274" r:id="rId20"/>
    <p:sldId id="275" r:id="rId21"/>
    <p:sldId id="259" r:id="rId22"/>
    <p:sldId id="307" r:id="rId23"/>
    <p:sldId id="295" r:id="rId24"/>
    <p:sldId id="296" r:id="rId25"/>
    <p:sldId id="284" r:id="rId26"/>
    <p:sldId id="299" r:id="rId27"/>
    <p:sldId id="300" r:id="rId28"/>
    <p:sldId id="302" r:id="rId29"/>
    <p:sldId id="308" r:id="rId30"/>
    <p:sldId id="285" r:id="rId31"/>
    <p:sldId id="293" r:id="rId32"/>
    <p:sldId id="286" r:id="rId33"/>
    <p:sldId id="287" r:id="rId34"/>
    <p:sldId id="292" r:id="rId35"/>
    <p:sldId id="291" r:id="rId36"/>
    <p:sldId id="303" r:id="rId37"/>
    <p:sldId id="288" r:id="rId38"/>
    <p:sldId id="289" r:id="rId39"/>
    <p:sldId id="290"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37" d="100"/>
          <a:sy n="37" d="100"/>
        </p:scale>
        <p:origin x="-1560"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EA9A0D-94BA-43C4-B94F-496DB79BE7A3}" type="datetimeFigureOut">
              <a:rPr lang="en-US" smtClean="0"/>
              <a:pPr/>
              <a:t>5/19/2014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8A284F-15F6-4BD9-A0B3-E08C6175D62C}" type="slidenum">
              <a:rPr lang="en-US" smtClean="0"/>
              <a:pPr/>
              <a:t>‹#›</a:t>
            </a:fld>
            <a:endParaRPr lang="en-US"/>
          </a:p>
        </p:txBody>
      </p:sp>
    </p:spTree>
    <p:extLst>
      <p:ext uri="{BB962C8B-B14F-4D97-AF65-F5344CB8AC3E}">
        <p14:creationId xmlns:p14="http://schemas.microsoft.com/office/powerpoint/2010/main" xmlns="" val="1002908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1475637-2A07-4FE3-A2FB-A41F30A6AE1F}" type="slidenum">
              <a:rPr lang="en-US"/>
              <a:pPr eaLnBrk="1" hangingPunct="1"/>
              <a:t>6</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b="1" i="1" smtClean="0">
                <a:latin typeface="Arial" panose="020B0604020202020204" pitchFamily="34" charset="0"/>
                <a:cs typeface="Times New Roman" panose="02020603050405020304" pitchFamily="18" charset="0"/>
              </a:rPr>
              <a:t>Discussion point</a:t>
            </a:r>
          </a:p>
          <a:p>
            <a:pPr eaLnBrk="1" hangingPunct="1"/>
            <a:r>
              <a:rPr lang="en-US" smtClean="0">
                <a:latin typeface="Arial" panose="020B0604020202020204" pitchFamily="34" charset="0"/>
                <a:ea typeface="Times" panose="02020603050405020304" pitchFamily="18" charset="0"/>
                <a:cs typeface="Times" panose="02020603050405020304" pitchFamily="18" charset="0"/>
              </a:rPr>
              <a:t>Have students discuss the pros and cons of no central control for the Internet. Some discussion points can include copyright issues, free speech, advertisements and information access to all.</a:t>
            </a:r>
            <a:r>
              <a:rPr lang="en-US" smtClean="0">
                <a:latin typeface="Arial" panose="020B0604020202020204" pitchFamily="34" charset="0"/>
              </a:rPr>
              <a:t> </a:t>
            </a:r>
          </a:p>
        </p:txBody>
      </p:sp>
    </p:spTree>
    <p:extLst>
      <p:ext uri="{BB962C8B-B14F-4D97-AF65-F5344CB8AC3E}">
        <p14:creationId xmlns:p14="http://schemas.microsoft.com/office/powerpoint/2010/main" xmlns="" val="3122597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23D6C5-8774-4D34-AE3F-8537621B90AD}" type="slidenum">
              <a:rPr lang="en-US"/>
              <a:pPr/>
              <a:t>11</a:t>
            </a:fld>
            <a:endParaRPr lang="en-US"/>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p:txBody>
          <a:bodyPr/>
          <a:lstStyle/>
          <a:p>
            <a:r>
              <a:rPr lang="en-US" b="1" i="1">
                <a:cs typeface="Times New Roman" panose="02020603050405020304" pitchFamily="18" charset="0"/>
              </a:rPr>
              <a:t>Teaching tip</a:t>
            </a:r>
          </a:p>
          <a:p>
            <a:r>
              <a:rPr lang="en-US">
                <a:cs typeface="Times New Roman" panose="02020603050405020304" pitchFamily="18" charset="0"/>
              </a:rPr>
              <a:t>Show a typical news group to the students in class. Be sure that you have connected and downloaded all posts before trying the demonstration.</a:t>
            </a:r>
          </a:p>
          <a:p>
            <a:endParaRPr lang="en-US"/>
          </a:p>
          <a:p>
            <a:r>
              <a:rPr lang="en-US">
                <a:ea typeface="Times" panose="02020603050405020304" pitchFamily="18" charset="0"/>
                <a:cs typeface="Times" panose="02020603050405020304" pitchFamily="18" charset="0"/>
              </a:rPr>
              <a:t>Demonstrate the use of ftp to change a web site. </a:t>
            </a:r>
          </a:p>
        </p:txBody>
      </p:sp>
    </p:spTree>
    <p:extLst>
      <p:ext uri="{BB962C8B-B14F-4D97-AF65-F5344CB8AC3E}">
        <p14:creationId xmlns:p14="http://schemas.microsoft.com/office/powerpoint/2010/main" xmlns="" val="2031199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A82661-E15F-4D99-AF3A-77B32F245D0E}" type="slidenum">
              <a:rPr lang="en-US"/>
              <a:pPr/>
              <a:t>12</a:t>
            </a:fld>
            <a:endParaRPr lang="en-US"/>
          </a:p>
        </p:txBody>
      </p:sp>
      <p:sp>
        <p:nvSpPr>
          <p:cNvPr id="15362" name="Rectangle 2"/>
          <p:cNvSpPr>
            <a:spLocks noGrp="1" noRot="1" noChangeAspect="1" noChangeArrowheads="1" noTextEdit="1"/>
          </p:cNvSpPr>
          <p:nvPr>
            <p:ph type="sldImg"/>
          </p:nvPr>
        </p:nvSpPr>
        <p:spPr>
          <a:ln/>
        </p:spPr>
      </p:sp>
      <p:sp>
        <p:nvSpPr>
          <p:cNvPr id="15363" name="Rectangle 3"/>
          <p:cNvSpPr>
            <a:spLocks noGrp="1" noChangeArrowheads="1"/>
          </p:cNvSpPr>
          <p:nvPr>
            <p:ph type="body" idx="1"/>
          </p:nvPr>
        </p:nvSpPr>
        <p:spPr/>
        <p:txBody>
          <a:bodyPr/>
          <a:lstStyle/>
          <a:p>
            <a:r>
              <a:rPr lang="en-US" b="1" i="1">
                <a:cs typeface="Times New Roman" panose="02020603050405020304" pitchFamily="18" charset="0"/>
              </a:rPr>
              <a:t>Discussion point</a:t>
            </a:r>
          </a:p>
          <a:p>
            <a:r>
              <a:rPr lang="en-US">
                <a:ea typeface="Times" panose="02020603050405020304" pitchFamily="18" charset="0"/>
                <a:cs typeface="Times" panose="02020603050405020304" pitchFamily="18" charset="0"/>
              </a:rPr>
              <a:t>Recently the pop artist Madonna posted several copies of her songs on Kazaa and other file sharing services. Instead of music, she talked at length about copyright infringement through music sharing. In retaliation, hackers hit her website and temporarily made her songs free to purchase. Who is right? </a:t>
            </a:r>
          </a:p>
        </p:txBody>
      </p:sp>
    </p:spTree>
    <p:extLst>
      <p:ext uri="{BB962C8B-B14F-4D97-AF65-F5344CB8AC3E}">
        <p14:creationId xmlns:p14="http://schemas.microsoft.com/office/powerpoint/2010/main" xmlns="" val="2187948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B2731A-D474-4C26-94E6-FA2C3FC404D6}" type="slidenum">
              <a:rPr lang="en-US"/>
              <a:pPr/>
              <a:t>14</a:t>
            </a:fld>
            <a:endParaRPr lang="en-US"/>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p:txBody>
          <a:bodyPr/>
          <a:lstStyle/>
          <a:p>
            <a:r>
              <a:rPr lang="en-US" b="1" i="1">
                <a:cs typeface="Times New Roman" panose="02020603050405020304" pitchFamily="18" charset="0"/>
              </a:rPr>
              <a:t>Teaching tip</a:t>
            </a:r>
          </a:p>
          <a:p>
            <a:r>
              <a:rPr lang="en-US">
                <a:ea typeface="Times" panose="02020603050405020304" pitchFamily="18" charset="0"/>
                <a:cs typeface="Times" panose="02020603050405020304" pitchFamily="18" charset="0"/>
              </a:rPr>
              <a:t>Find out who has a web presence. If the site is appropriate, display it in class. Have the student discuss what is needed to establish and maintain a web presence. </a:t>
            </a:r>
          </a:p>
        </p:txBody>
      </p:sp>
    </p:spTree>
    <p:extLst>
      <p:ext uri="{BB962C8B-B14F-4D97-AF65-F5344CB8AC3E}">
        <p14:creationId xmlns:p14="http://schemas.microsoft.com/office/powerpoint/2010/main" xmlns="" val="1711557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F35DDC-1188-4F03-A69A-615A9E2AE12A}" type="slidenum">
              <a:rPr lang="en-US"/>
              <a:pPr/>
              <a:t>15</a:t>
            </a:fld>
            <a:endParaRPr lang="en-US"/>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p:txBody>
          <a:bodyPr/>
          <a:lstStyle/>
          <a:p>
            <a:r>
              <a:rPr lang="en-US" b="1" i="1">
                <a:cs typeface="Times New Roman" panose="02020603050405020304" pitchFamily="18" charset="0"/>
              </a:rPr>
              <a:t>Teaching tip</a:t>
            </a:r>
          </a:p>
          <a:p>
            <a:r>
              <a:rPr lang="en-US">
                <a:ea typeface="Times" panose="02020603050405020304" pitchFamily="18" charset="0"/>
                <a:cs typeface="Times" panose="02020603050405020304" pitchFamily="18" charset="0"/>
              </a:rPr>
              <a:t>Show your students how to access the HTML of an appropriate web site</a:t>
            </a:r>
            <a:r>
              <a:rPr lang="en-US"/>
              <a:t>.</a:t>
            </a:r>
          </a:p>
        </p:txBody>
      </p:sp>
    </p:spTree>
    <p:extLst>
      <p:ext uri="{BB962C8B-B14F-4D97-AF65-F5344CB8AC3E}">
        <p14:creationId xmlns:p14="http://schemas.microsoft.com/office/powerpoint/2010/main" xmlns="" val="1423615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39E637-AF2D-4EE6-9BFA-0AF14EFD14F3}" type="slidenum">
              <a:rPr lang="en-US"/>
              <a:pPr/>
              <a:t>16</a:t>
            </a:fld>
            <a:endParaRPr lang="en-US"/>
          </a:p>
        </p:txBody>
      </p:sp>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r>
              <a:rPr lang="en-US" b="1" i="1"/>
              <a:t>Teaching Tip</a:t>
            </a:r>
          </a:p>
          <a:p>
            <a:r>
              <a:rPr lang="en-US"/>
              <a:t>Dissect the URL provided.</a:t>
            </a:r>
          </a:p>
        </p:txBody>
      </p:sp>
    </p:spTree>
    <p:extLst>
      <p:ext uri="{BB962C8B-B14F-4D97-AF65-F5344CB8AC3E}">
        <p14:creationId xmlns:p14="http://schemas.microsoft.com/office/powerpoint/2010/main" xmlns="" val="3799058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C5414A-CA32-4B0E-B8E0-0E117C3CD626}" type="slidenum">
              <a:rPr lang="en-US"/>
              <a:pPr/>
              <a:t>18</a:t>
            </a:fld>
            <a:endParaRPr lang="en-US"/>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p:txBody>
          <a:bodyPr/>
          <a:lstStyle/>
          <a:p>
            <a:r>
              <a:rPr lang="en-US" b="1" i="1">
                <a:cs typeface="Times New Roman" panose="02020603050405020304" pitchFamily="18" charset="0"/>
              </a:rPr>
              <a:t>Teaching point</a:t>
            </a:r>
          </a:p>
          <a:p>
            <a:r>
              <a:rPr lang="en-US">
                <a:ea typeface="Times" panose="02020603050405020304" pitchFamily="18" charset="0"/>
                <a:cs typeface="Times" panose="02020603050405020304" pitchFamily="18" charset="0"/>
              </a:rPr>
              <a:t>Direct the students to several different streaming video sites. Www.launch.com and www.apple.com/QuickTime are two excellent examples. Be sure your classroom browsers have the appropriate plug-ins</a:t>
            </a:r>
            <a:r>
              <a:rPr lang="en-US"/>
              <a:t>.</a:t>
            </a:r>
          </a:p>
        </p:txBody>
      </p:sp>
    </p:spTree>
    <p:extLst>
      <p:ext uri="{BB962C8B-B14F-4D97-AF65-F5344CB8AC3E}">
        <p14:creationId xmlns:p14="http://schemas.microsoft.com/office/powerpoint/2010/main" xmlns="" val="1850595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2971" y="1122363"/>
            <a:ext cx="8412480" cy="2387600"/>
          </a:xfrm>
        </p:spPr>
        <p:txBody>
          <a:bodyPr anchor="b"/>
          <a:lstStyle>
            <a:lvl1pPr algn="ctr">
              <a:defRPr sz="6000">
                <a:solidFill>
                  <a:srgbClr val="0070C0"/>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43000" y="3741820"/>
            <a:ext cx="6858000" cy="1515979"/>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9CFEC44-1E6E-46BD-81D4-5256D6704EE8}" type="datetimeFigureOut">
              <a:rPr lang="en-US" smtClean="0"/>
              <a:pPr/>
              <a:t>5/19/2014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8C08A7-CB81-4BF9-92C1-1CE5AB029DEC}" type="slidenum">
              <a:rPr lang="en-US" smtClean="0"/>
              <a:pPr/>
              <a:t>‹#›</a:t>
            </a:fld>
            <a:endParaRPr lang="en-US"/>
          </a:p>
        </p:txBody>
      </p:sp>
      <p:cxnSp>
        <p:nvCxnSpPr>
          <p:cNvPr id="7" name="Straight Connector 6"/>
          <p:cNvCxnSpPr/>
          <p:nvPr/>
        </p:nvCxnSpPr>
        <p:spPr>
          <a:xfrm flipV="1">
            <a:off x="336876" y="3590017"/>
            <a:ext cx="8503920" cy="7434"/>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203452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43640" y="365126"/>
            <a:ext cx="8595360" cy="1121031"/>
          </a:xfrm>
        </p:spPr>
        <p:txBody>
          <a:bodyPr/>
          <a:lstStyle>
            <a:lvl1pPr>
              <a:defRPr>
                <a:solidFill>
                  <a:srgbClr val="0070C0"/>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243640" y="1709488"/>
            <a:ext cx="8650702" cy="4931944"/>
          </a:xfrm>
        </p:spPr>
        <p:txBody>
          <a:bodyPr/>
          <a:lstStyle>
            <a:lvl2pPr>
              <a:defRPr>
                <a:solidFill>
                  <a:srgbClr val="0070C0"/>
                </a:solidFill>
              </a:defRPr>
            </a:lvl2pPr>
            <a:lvl3pPr>
              <a:defRPr>
                <a:solidFill>
                  <a:schemeClr val="accent2">
                    <a:lumMod val="75000"/>
                  </a:schemeClr>
                </a:solidFill>
              </a:defRPr>
            </a:lvl3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7" name="Straight Connector 6"/>
          <p:cNvCxnSpPr/>
          <p:nvPr/>
        </p:nvCxnSpPr>
        <p:spPr>
          <a:xfrm>
            <a:off x="207542" y="1558349"/>
            <a:ext cx="8686800" cy="0"/>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018409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589419"/>
            <a:ext cx="7886700" cy="2852737"/>
          </a:xfrm>
        </p:spPr>
        <p:txBody>
          <a:bodyPr anchor="b"/>
          <a:lstStyle>
            <a:lvl1pPr>
              <a:defRPr sz="6000">
                <a:solidFill>
                  <a:srgbClr val="0070C0"/>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CFEC44-1E6E-46BD-81D4-5256D6704EE8}" type="datetimeFigureOut">
              <a:rPr lang="en-US" smtClean="0"/>
              <a:pPr/>
              <a:t>5/19/2014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8C08A7-CB81-4BF9-92C1-1CE5AB029DEC}" type="slidenum">
              <a:rPr lang="en-US" smtClean="0"/>
              <a:pPr/>
              <a:t>‹#›</a:t>
            </a:fld>
            <a:endParaRPr lang="en-US"/>
          </a:p>
        </p:txBody>
      </p:sp>
      <p:cxnSp>
        <p:nvCxnSpPr>
          <p:cNvPr id="7" name="Straight Connector 6"/>
          <p:cNvCxnSpPr/>
          <p:nvPr userDrawn="1"/>
        </p:nvCxnSpPr>
        <p:spPr>
          <a:xfrm flipV="1">
            <a:off x="336876" y="4528477"/>
            <a:ext cx="8503920" cy="7434"/>
          </a:xfrm>
          <a:prstGeom prst="line">
            <a:avLst/>
          </a:prstGeom>
          <a:ln w="762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200214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9CFEC44-1E6E-46BD-81D4-5256D6704EE8}" type="datetimeFigureOut">
              <a:rPr lang="en-US" smtClean="0"/>
              <a:pPr/>
              <a:t>5/19/2014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8C08A7-CB81-4BF9-92C1-1CE5AB029DEC}" type="slidenum">
              <a:rPr lang="en-US" smtClean="0"/>
              <a:pPr/>
              <a:t>‹#›</a:t>
            </a:fld>
            <a:endParaRPr lang="en-US"/>
          </a:p>
        </p:txBody>
      </p:sp>
    </p:spTree>
    <p:extLst>
      <p:ext uri="{BB962C8B-B14F-4D97-AF65-F5344CB8AC3E}">
        <p14:creationId xmlns:p14="http://schemas.microsoft.com/office/powerpoint/2010/main" xmlns="" val="2260611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9CFEC44-1E6E-46BD-81D4-5256D6704EE8}" type="datetimeFigureOut">
              <a:rPr lang="en-US" smtClean="0"/>
              <a:pPr/>
              <a:t>5/19/2014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8C08A7-CB81-4BF9-92C1-1CE5AB029DEC}" type="slidenum">
              <a:rPr lang="en-US" smtClean="0"/>
              <a:pPr/>
              <a:t>‹#›</a:t>
            </a:fld>
            <a:endParaRPr lang="en-US"/>
          </a:p>
        </p:txBody>
      </p:sp>
    </p:spTree>
    <p:extLst>
      <p:ext uri="{BB962C8B-B14F-4D97-AF65-F5344CB8AC3E}">
        <p14:creationId xmlns:p14="http://schemas.microsoft.com/office/powerpoint/2010/main" xmlns="" val="3610060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9CFEC44-1E6E-46BD-81D4-5256D6704EE8}" type="datetimeFigureOut">
              <a:rPr lang="en-US" smtClean="0"/>
              <a:pPr/>
              <a:t>5/19/2014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8C08A7-CB81-4BF9-92C1-1CE5AB029DEC}" type="slidenum">
              <a:rPr lang="en-US" smtClean="0"/>
              <a:pPr/>
              <a:t>‹#›</a:t>
            </a:fld>
            <a:endParaRPr lang="en-US"/>
          </a:p>
        </p:txBody>
      </p:sp>
    </p:spTree>
    <p:extLst>
      <p:ext uri="{BB962C8B-B14F-4D97-AF65-F5344CB8AC3E}">
        <p14:creationId xmlns:p14="http://schemas.microsoft.com/office/powerpoint/2010/main" xmlns="" val="1506163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CFEC44-1E6E-46BD-81D4-5256D6704EE8}" type="datetimeFigureOut">
              <a:rPr lang="en-US" smtClean="0"/>
              <a:pPr/>
              <a:t>5/19/2014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8C08A7-CB81-4BF9-92C1-1CE5AB029DEC}" type="slidenum">
              <a:rPr lang="en-US" smtClean="0"/>
              <a:pPr/>
              <a:t>‹#›</a:t>
            </a:fld>
            <a:endParaRPr lang="en-US"/>
          </a:p>
        </p:txBody>
      </p:sp>
    </p:spTree>
    <p:extLst>
      <p:ext uri="{BB962C8B-B14F-4D97-AF65-F5344CB8AC3E}">
        <p14:creationId xmlns:p14="http://schemas.microsoft.com/office/powerpoint/2010/main" xmlns="" val="2604639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CFEC44-1E6E-46BD-81D4-5256D6704EE8}" type="datetimeFigureOut">
              <a:rPr lang="en-US" smtClean="0"/>
              <a:pPr/>
              <a:t>5/19/2014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8C08A7-CB81-4BF9-92C1-1CE5AB029DEC}" type="slidenum">
              <a:rPr lang="en-US" smtClean="0"/>
              <a:pPr/>
              <a:t>‹#›</a:t>
            </a:fld>
            <a:endParaRPr lang="en-US"/>
          </a:p>
        </p:txBody>
      </p:sp>
    </p:spTree>
    <p:extLst>
      <p:ext uri="{BB962C8B-B14F-4D97-AF65-F5344CB8AC3E}">
        <p14:creationId xmlns:p14="http://schemas.microsoft.com/office/powerpoint/2010/main" xmlns="" val="857587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CFEC44-1E6E-46BD-81D4-5256D6704EE8}" type="datetimeFigureOut">
              <a:rPr lang="en-US" smtClean="0"/>
              <a:pPr/>
              <a:t>5/19/2014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8C08A7-CB81-4BF9-92C1-1CE5AB029DEC}" type="slidenum">
              <a:rPr lang="en-US" smtClean="0"/>
              <a:pPr/>
              <a:t>‹#›</a:t>
            </a:fld>
            <a:endParaRPr lang="en-US"/>
          </a:p>
        </p:txBody>
      </p:sp>
    </p:spTree>
    <p:extLst>
      <p:ext uri="{BB962C8B-B14F-4D97-AF65-F5344CB8AC3E}">
        <p14:creationId xmlns:p14="http://schemas.microsoft.com/office/powerpoint/2010/main" xmlns="" val="1279423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CFEC44-1E6E-46BD-81D4-5256D6704EE8}" type="datetimeFigureOut">
              <a:rPr lang="en-US" smtClean="0"/>
              <a:pPr/>
              <a:t>5/19/2014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8C08A7-CB81-4BF9-92C1-1CE5AB029DEC}" type="slidenum">
              <a:rPr lang="en-US" smtClean="0"/>
              <a:pPr/>
              <a:t>‹#›</a:t>
            </a:fld>
            <a:endParaRPr lang="en-US"/>
          </a:p>
        </p:txBody>
      </p:sp>
    </p:spTree>
    <p:extLst>
      <p:ext uri="{BB962C8B-B14F-4D97-AF65-F5344CB8AC3E}">
        <p14:creationId xmlns:p14="http://schemas.microsoft.com/office/powerpoint/2010/main" xmlns="" val="3390546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CFEC44-1E6E-46BD-81D4-5256D6704EE8}" type="datetimeFigureOut">
              <a:rPr lang="en-US" smtClean="0"/>
              <a:pPr/>
              <a:t>5/19/2014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8C08A7-CB81-4BF9-92C1-1CE5AB029DEC}" type="slidenum">
              <a:rPr lang="en-US" smtClean="0"/>
              <a:pPr/>
              <a:t>‹#›</a:t>
            </a:fld>
            <a:endParaRPr lang="en-US"/>
          </a:p>
        </p:txBody>
      </p:sp>
    </p:spTree>
    <p:extLst>
      <p:ext uri="{BB962C8B-B14F-4D97-AF65-F5344CB8AC3E}">
        <p14:creationId xmlns:p14="http://schemas.microsoft.com/office/powerpoint/2010/main" xmlns="" val="1729267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CFEC44-1E6E-46BD-81D4-5256D6704EE8}" type="datetimeFigureOut">
              <a:rPr lang="en-US" smtClean="0"/>
              <a:pPr/>
              <a:t>5/19/2014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8C08A7-CB81-4BF9-92C1-1CE5AB029DEC}" type="slidenum">
              <a:rPr lang="en-US" smtClean="0"/>
              <a:pPr/>
              <a:t>‹#›</a:t>
            </a:fld>
            <a:endParaRPr lang="en-US"/>
          </a:p>
        </p:txBody>
      </p:sp>
    </p:spTree>
    <p:extLst>
      <p:ext uri="{BB962C8B-B14F-4D97-AF65-F5344CB8AC3E}">
        <p14:creationId xmlns:p14="http://schemas.microsoft.com/office/powerpoint/2010/main" xmlns="" val="31790621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2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Internet Basics</a:t>
            </a:r>
            <a:endParaRPr lang="en-US" dirty="0"/>
          </a:p>
        </p:txBody>
      </p:sp>
      <p:sp>
        <p:nvSpPr>
          <p:cNvPr id="3" name="Subtitle 2"/>
          <p:cNvSpPr>
            <a:spLocks noGrp="1"/>
          </p:cNvSpPr>
          <p:nvPr>
            <p:ph type="subTitle" idx="1"/>
          </p:nvPr>
        </p:nvSpPr>
        <p:spPr/>
        <p:txBody>
          <a:bodyPr/>
          <a:lstStyle/>
          <a:p>
            <a:r>
              <a:rPr lang="en-US" dirty="0" smtClean="0">
                <a:latin typeface="Consolas" panose="020B0609020204030204" pitchFamily="49" charset="0"/>
                <a:cs typeface="Consolas" panose="020B0609020204030204" pitchFamily="49" charset="0"/>
              </a:rPr>
              <a:t>ADE100- Computer Literacy</a:t>
            </a:r>
          </a:p>
          <a:p>
            <a:r>
              <a:rPr lang="en-US" b="1" dirty="0" smtClean="0"/>
              <a:t>Lecture 07</a:t>
            </a:r>
            <a:endParaRPr lang="en-US" b="1" dirty="0"/>
          </a:p>
        </p:txBody>
      </p:sp>
    </p:spTree>
    <p:extLst>
      <p:ext uri="{BB962C8B-B14F-4D97-AF65-F5344CB8AC3E}">
        <p14:creationId xmlns:p14="http://schemas.microsoft.com/office/powerpoint/2010/main" xmlns="" val="22688559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test</a:t>
            </a:r>
            <a:endParaRPr lang="en-US" dirty="0"/>
          </a:p>
        </p:txBody>
      </p:sp>
      <p:sp>
        <p:nvSpPr>
          <p:cNvPr id="3" name="Content Placeholder 2"/>
          <p:cNvSpPr>
            <a:spLocks noGrp="1"/>
          </p:cNvSpPr>
          <p:nvPr>
            <p:ph idx="1"/>
          </p:nvPr>
        </p:nvSpPr>
        <p:spPr/>
        <p:txBody>
          <a:bodyPr/>
          <a:lstStyle/>
          <a:p>
            <a:r>
              <a:rPr lang="en-US" dirty="0" smtClean="0"/>
              <a:t>What do you know about disk format?</a:t>
            </a:r>
          </a:p>
          <a:p>
            <a:r>
              <a:rPr lang="en-US" dirty="0" smtClean="0"/>
              <a:t>What is disk fragmentation?</a:t>
            </a:r>
          </a:p>
          <a:p>
            <a:r>
              <a:rPr lang="en-US" dirty="0" smtClean="0"/>
              <a:t>What is the purpose of device manager?</a:t>
            </a:r>
          </a:p>
          <a:p>
            <a:r>
              <a:rPr lang="en-US" dirty="0" smtClean="0"/>
              <a:t>What happens when we perform disk clean up?</a:t>
            </a:r>
          </a:p>
          <a:p>
            <a:r>
              <a:rPr lang="en-US" dirty="0" smtClean="0"/>
              <a:t>What do you mean by burning a CD?</a:t>
            </a:r>
            <a:endParaRPr lang="en-US" dirty="0"/>
          </a:p>
        </p:txBody>
      </p:sp>
    </p:spTree>
    <p:extLst>
      <p:ext uri="{BB962C8B-B14F-4D97-AF65-F5344CB8AC3E}">
        <p14:creationId xmlns:p14="http://schemas.microsoft.com/office/powerpoint/2010/main" xmlns="" val="7480896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covered</a:t>
            </a:r>
            <a:endParaRPr lang="en-US" dirty="0"/>
          </a:p>
        </p:txBody>
      </p:sp>
      <p:sp>
        <p:nvSpPr>
          <p:cNvPr id="3" name="Content Placeholder 2"/>
          <p:cNvSpPr>
            <a:spLocks noGrp="1"/>
          </p:cNvSpPr>
          <p:nvPr>
            <p:ph idx="1"/>
          </p:nvPr>
        </p:nvSpPr>
        <p:spPr/>
        <p:txBody>
          <a:bodyPr/>
          <a:lstStyle/>
          <a:p>
            <a:pPr lvl="0"/>
            <a:r>
              <a:rPr lang="en-US" dirty="0"/>
              <a:t>Introduction to Internet </a:t>
            </a:r>
            <a:r>
              <a:rPr lang="en-US" dirty="0" smtClean="0"/>
              <a:t>and </a:t>
            </a:r>
            <a:r>
              <a:rPr lang="en-US" dirty="0"/>
              <a:t>World Wide </a:t>
            </a:r>
            <a:r>
              <a:rPr lang="en-US" dirty="0" smtClean="0"/>
              <a:t>Web</a:t>
            </a:r>
            <a:endParaRPr lang="en-US" dirty="0"/>
          </a:p>
          <a:p>
            <a:pPr lvl="0"/>
            <a:r>
              <a:rPr lang="en-US" dirty="0"/>
              <a:t>Internet browsing applications </a:t>
            </a:r>
          </a:p>
          <a:p>
            <a:pPr lvl="0"/>
            <a:r>
              <a:rPr lang="en-US" dirty="0"/>
              <a:t>Web addresses and links</a:t>
            </a:r>
          </a:p>
          <a:p>
            <a:r>
              <a:rPr lang="en-US" dirty="0"/>
              <a:t>Interfacing with the Internet browser </a:t>
            </a:r>
            <a:r>
              <a:rPr lang="en-US" dirty="0" smtClean="0"/>
              <a:t>window</a:t>
            </a:r>
          </a:p>
        </p:txBody>
      </p:sp>
    </p:spTree>
    <p:extLst>
      <p:ext uri="{BB962C8B-B14F-4D97-AF65-F5344CB8AC3E}">
        <p14:creationId xmlns:p14="http://schemas.microsoft.com/office/powerpoint/2010/main" xmlns="" val="4506105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Internet </a:t>
            </a:r>
            <a:endParaRPr lang="en-US" dirty="0"/>
          </a:p>
        </p:txBody>
      </p:sp>
      <p:sp>
        <p:nvSpPr>
          <p:cNvPr id="3" name="Content Placeholder 2"/>
          <p:cNvSpPr>
            <a:spLocks noGrp="1"/>
          </p:cNvSpPr>
          <p:nvPr>
            <p:ph idx="1"/>
          </p:nvPr>
        </p:nvSpPr>
        <p:spPr/>
        <p:txBody>
          <a:bodyPr>
            <a:normAutofit/>
          </a:bodyPr>
          <a:lstStyle/>
          <a:p>
            <a:r>
              <a:rPr lang="en-US" sz="3200" dirty="0" smtClean="0"/>
              <a:t>Internet</a:t>
            </a:r>
          </a:p>
          <a:p>
            <a:pPr lvl="1"/>
            <a:r>
              <a:rPr lang="en-US" sz="2800" dirty="0" smtClean="0"/>
              <a:t>A huge network of networks</a:t>
            </a:r>
          </a:p>
          <a:p>
            <a:pPr lvl="1"/>
            <a:r>
              <a:rPr lang="en-US" sz="2800" dirty="0" smtClean="0"/>
              <a:t>A global communication system that links together thousands of individual networks</a:t>
            </a:r>
          </a:p>
          <a:p>
            <a:r>
              <a:rPr lang="en-US" sz="3200" dirty="0" smtClean="0"/>
              <a:t>Internet provide services</a:t>
            </a:r>
          </a:p>
          <a:p>
            <a:pPr lvl="1"/>
            <a:r>
              <a:rPr lang="en-US" sz="2800" dirty="0" smtClean="0"/>
              <a:t>To exchange messages and communicate in real time (seeing messages &amp; responses immediately)</a:t>
            </a:r>
          </a:p>
          <a:p>
            <a:pPr lvl="1"/>
            <a:r>
              <a:rPr lang="en-US" sz="2800" dirty="0" smtClean="0"/>
              <a:t>To share data, programs and access limitless store of information</a:t>
            </a:r>
            <a:endParaRPr lang="en-US" sz="2800" dirty="0"/>
          </a:p>
        </p:txBody>
      </p:sp>
    </p:spTree>
    <p:extLst>
      <p:ext uri="{BB962C8B-B14F-4D97-AF65-F5344CB8AC3E}">
        <p14:creationId xmlns:p14="http://schemas.microsoft.com/office/powerpoint/2010/main" xmlns="" val="15683718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dirty="0" smtClean="0"/>
              <a:t>History of Internet</a:t>
            </a:r>
          </a:p>
        </p:txBody>
      </p:sp>
      <p:sp>
        <p:nvSpPr>
          <p:cNvPr id="4099" name="Rectangle 3"/>
          <p:cNvSpPr>
            <a:spLocks noGrp="1" noChangeArrowheads="1"/>
          </p:cNvSpPr>
          <p:nvPr>
            <p:ph idx="1"/>
          </p:nvPr>
        </p:nvSpPr>
        <p:spPr/>
        <p:txBody>
          <a:bodyPr rtlCol="0">
            <a:normAutofit/>
          </a:bodyPr>
          <a:lstStyle/>
          <a:p>
            <a:pPr eaLnBrk="1" fontAlgn="auto" hangingPunct="1">
              <a:spcAft>
                <a:spcPts val="0"/>
              </a:spcAft>
              <a:defRPr/>
            </a:pPr>
            <a:r>
              <a:rPr lang="en-US" dirty="0"/>
              <a:t>1969 – </a:t>
            </a:r>
            <a:r>
              <a:rPr lang="en-US" dirty="0" smtClean="0"/>
              <a:t>ARPANET </a:t>
            </a:r>
          </a:p>
          <a:p>
            <a:pPr lvl="1">
              <a:defRPr/>
            </a:pPr>
            <a:r>
              <a:rPr lang="en-US" b="1" i="1" dirty="0" smtClean="0">
                <a:solidFill>
                  <a:schemeClr val="accent2"/>
                </a:solidFill>
              </a:rPr>
              <a:t>A</a:t>
            </a:r>
            <a:r>
              <a:rPr lang="en-US" i="1" dirty="0" smtClean="0"/>
              <a:t>dvanced </a:t>
            </a:r>
            <a:r>
              <a:rPr lang="en-US" b="1" i="1" dirty="0" smtClean="0">
                <a:solidFill>
                  <a:schemeClr val="accent2"/>
                </a:solidFill>
              </a:rPr>
              <a:t>R</a:t>
            </a:r>
            <a:r>
              <a:rPr lang="en-US" i="1" dirty="0" smtClean="0"/>
              <a:t>esearch </a:t>
            </a:r>
            <a:r>
              <a:rPr lang="en-US" b="1" i="1" dirty="0" smtClean="0">
                <a:solidFill>
                  <a:schemeClr val="accent2"/>
                </a:solidFill>
              </a:rPr>
              <a:t>P</a:t>
            </a:r>
            <a:r>
              <a:rPr lang="en-US" i="1" dirty="0" smtClean="0"/>
              <a:t>roject </a:t>
            </a:r>
            <a:r>
              <a:rPr lang="en-US" b="1" i="1" dirty="0" smtClean="0">
                <a:solidFill>
                  <a:schemeClr val="accent2"/>
                </a:solidFill>
              </a:rPr>
              <a:t>A</a:t>
            </a:r>
            <a:r>
              <a:rPr lang="en-US" i="1" dirty="0" smtClean="0"/>
              <a:t>gency</a:t>
            </a:r>
            <a:endParaRPr lang="en-US" i="1" dirty="0"/>
          </a:p>
          <a:p>
            <a:pPr lvl="1" eaLnBrk="1" fontAlgn="auto" hangingPunct="1">
              <a:spcAft>
                <a:spcPts val="0"/>
              </a:spcAft>
              <a:defRPr/>
            </a:pPr>
            <a:r>
              <a:rPr lang="en-US" dirty="0"/>
              <a:t>Developed </a:t>
            </a:r>
            <a:r>
              <a:rPr lang="en-US" dirty="0" smtClean="0"/>
              <a:t>by U.S </a:t>
            </a:r>
            <a:r>
              <a:rPr lang="en-US" dirty="0"/>
              <a:t>Department of Defense</a:t>
            </a:r>
          </a:p>
          <a:p>
            <a:pPr lvl="1" eaLnBrk="1" fontAlgn="auto" hangingPunct="1">
              <a:spcAft>
                <a:spcPts val="0"/>
              </a:spcAft>
              <a:defRPr/>
            </a:pPr>
            <a:r>
              <a:rPr lang="en-US" dirty="0"/>
              <a:t>Connected universities and defense </a:t>
            </a:r>
            <a:r>
              <a:rPr lang="en-US" dirty="0" smtClean="0"/>
              <a:t>bases</a:t>
            </a:r>
          </a:p>
          <a:p>
            <a:pPr lvl="1" eaLnBrk="1" fontAlgn="auto" hangingPunct="1">
              <a:spcAft>
                <a:spcPts val="0"/>
              </a:spcAft>
              <a:defRPr/>
            </a:pPr>
            <a:r>
              <a:rPr lang="en-US" dirty="0" smtClean="0"/>
              <a:t>The aim was to share computing resources</a:t>
            </a:r>
          </a:p>
          <a:p>
            <a:pPr lvl="1" eaLnBrk="1" fontAlgn="auto" hangingPunct="1">
              <a:spcAft>
                <a:spcPts val="0"/>
              </a:spcAft>
              <a:defRPr/>
            </a:pPr>
            <a:r>
              <a:rPr lang="en-US" dirty="0" smtClean="0"/>
              <a:t>Initially four primary </a:t>
            </a:r>
            <a:r>
              <a:rPr lang="en-US" b="1" i="1" dirty="0" smtClean="0">
                <a:solidFill>
                  <a:schemeClr val="accent2"/>
                </a:solidFill>
              </a:rPr>
              <a:t>host</a:t>
            </a:r>
            <a:r>
              <a:rPr lang="en-US" dirty="0" smtClean="0"/>
              <a:t> computers like servers</a:t>
            </a:r>
            <a:endParaRPr lang="en-US" dirty="0"/>
          </a:p>
          <a:p>
            <a:pPr eaLnBrk="1" fontAlgn="auto" hangingPunct="1">
              <a:spcAft>
                <a:spcPts val="0"/>
              </a:spcAft>
              <a:defRPr/>
            </a:pPr>
            <a:r>
              <a:rPr lang="en-US" dirty="0"/>
              <a:t>1973 – ARPANET </a:t>
            </a:r>
            <a:endParaRPr lang="en-US" dirty="0" smtClean="0"/>
          </a:p>
          <a:p>
            <a:pPr lvl="1" eaLnBrk="1" fontAlgn="auto" hangingPunct="1">
              <a:spcAft>
                <a:spcPts val="0"/>
              </a:spcAft>
              <a:defRPr/>
            </a:pPr>
            <a:r>
              <a:rPr lang="en-US" dirty="0" smtClean="0"/>
              <a:t>Connected to Europe</a:t>
            </a:r>
            <a:endParaRPr lang="en-US"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solidFill>
                  <a:srgbClr val="898989"/>
                </a:solidFill>
              </a:rPr>
              <a:t>2A-</a:t>
            </a:r>
            <a:fld id="{3F54CA81-ADC6-4190-8705-F1E94A9AC29C}" type="slidenum">
              <a:rPr lang="en-US">
                <a:solidFill>
                  <a:srgbClr val="898989"/>
                </a:solidFill>
              </a:rPr>
              <a:pPr eaLnBrk="1" hangingPunct="1"/>
              <a:t>5</a:t>
            </a:fld>
            <a:endParaRPr lang="en-US">
              <a:solidFill>
                <a:srgbClr val="898989"/>
              </a:solidFill>
            </a:endParaRPr>
          </a:p>
        </p:txBody>
      </p:sp>
    </p:spTree>
    <p:extLst>
      <p:ext uri="{BB962C8B-B14F-4D97-AF65-F5344CB8AC3E}">
        <p14:creationId xmlns:p14="http://schemas.microsoft.com/office/powerpoint/2010/main" xmlns="" val="34462156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dirty="0" smtClean="0"/>
              <a:t>History of Internet</a:t>
            </a:r>
          </a:p>
        </p:txBody>
      </p:sp>
      <p:sp>
        <p:nvSpPr>
          <p:cNvPr id="7171" name="Rectangle 3"/>
          <p:cNvSpPr>
            <a:spLocks noGrp="1" noChangeArrowheads="1"/>
          </p:cNvSpPr>
          <p:nvPr>
            <p:ph idx="1"/>
          </p:nvPr>
        </p:nvSpPr>
        <p:spPr>
          <a:xfrm>
            <a:off x="457200" y="1600200"/>
            <a:ext cx="8458200" cy="4800600"/>
          </a:xfrm>
        </p:spPr>
        <p:txBody>
          <a:bodyPr rtlCol="0">
            <a:normAutofit lnSpcReduction="10000"/>
          </a:bodyPr>
          <a:lstStyle/>
          <a:p>
            <a:pPr eaLnBrk="1" fontAlgn="auto" hangingPunct="1">
              <a:spcAft>
                <a:spcPts val="0"/>
              </a:spcAft>
              <a:defRPr/>
            </a:pPr>
            <a:r>
              <a:rPr lang="en-US" dirty="0" smtClean="0"/>
              <a:t>Mid 1980s</a:t>
            </a:r>
          </a:p>
          <a:p>
            <a:pPr lvl="1">
              <a:defRPr/>
            </a:pPr>
            <a:r>
              <a:rPr lang="en-US" dirty="0" smtClean="0"/>
              <a:t>NSFNet (</a:t>
            </a:r>
            <a:r>
              <a:rPr lang="en-US" b="1" i="1" dirty="0" smtClean="0"/>
              <a:t>N</a:t>
            </a:r>
            <a:r>
              <a:rPr lang="en-US" dirty="0" smtClean="0"/>
              <a:t>ational </a:t>
            </a:r>
            <a:r>
              <a:rPr lang="en-US" b="1" i="1" dirty="0" smtClean="0"/>
              <a:t>S</a:t>
            </a:r>
            <a:r>
              <a:rPr lang="en-US" dirty="0" smtClean="0"/>
              <a:t>cience </a:t>
            </a:r>
            <a:r>
              <a:rPr lang="en-US" b="1" i="1" dirty="0" smtClean="0"/>
              <a:t>F</a:t>
            </a:r>
            <a:r>
              <a:rPr lang="en-US" dirty="0" smtClean="0"/>
              <a:t>oundation)</a:t>
            </a:r>
            <a:endParaRPr lang="en-US" dirty="0"/>
          </a:p>
          <a:p>
            <a:pPr lvl="1" eaLnBrk="1" fontAlgn="auto" hangingPunct="1">
              <a:spcAft>
                <a:spcPts val="0"/>
              </a:spcAft>
              <a:defRPr/>
            </a:pPr>
            <a:r>
              <a:rPr lang="en-US" dirty="0" smtClean="0"/>
              <a:t>NSF funded the project when DOD stopped funding</a:t>
            </a:r>
          </a:p>
          <a:p>
            <a:pPr lvl="1" eaLnBrk="1" fontAlgn="auto" hangingPunct="1">
              <a:spcAft>
                <a:spcPts val="0"/>
              </a:spcAft>
              <a:defRPr/>
            </a:pPr>
            <a:r>
              <a:rPr lang="en-US" dirty="0" smtClean="0"/>
              <a:t>NSFNet is higher-capacity network than ARPANET</a:t>
            </a:r>
          </a:p>
          <a:p>
            <a:pPr lvl="1" eaLnBrk="1" fontAlgn="auto" hangingPunct="1">
              <a:spcAft>
                <a:spcPts val="0"/>
              </a:spcAft>
              <a:defRPr/>
            </a:pPr>
            <a:r>
              <a:rPr lang="en-US" b="1" i="1" dirty="0" smtClean="0">
                <a:solidFill>
                  <a:schemeClr val="accent2"/>
                </a:solidFill>
              </a:rPr>
              <a:t>Internet</a:t>
            </a:r>
            <a:r>
              <a:rPr lang="en-US" dirty="0" smtClean="0"/>
              <a:t> was the link between ARPANET, NSFNet and other networks </a:t>
            </a:r>
            <a:r>
              <a:rPr lang="en-US" i="1" dirty="0" smtClean="0"/>
              <a:t>(internetworking)</a:t>
            </a:r>
          </a:p>
          <a:p>
            <a:pPr lvl="1" eaLnBrk="1" fontAlgn="auto" hangingPunct="1">
              <a:spcAft>
                <a:spcPts val="0"/>
              </a:spcAft>
              <a:defRPr/>
            </a:pPr>
            <a:r>
              <a:rPr lang="en-US" dirty="0" smtClean="0"/>
              <a:t>Network </a:t>
            </a:r>
            <a:r>
              <a:rPr lang="en-US" dirty="0"/>
              <a:t>between </a:t>
            </a:r>
            <a:r>
              <a:rPr lang="en-US" dirty="0" smtClean="0"/>
              <a:t>supercomputers</a:t>
            </a:r>
          </a:p>
          <a:p>
            <a:pPr lvl="1" eaLnBrk="1" fontAlgn="auto" hangingPunct="1">
              <a:spcAft>
                <a:spcPts val="0"/>
              </a:spcAft>
              <a:defRPr/>
            </a:pPr>
            <a:r>
              <a:rPr lang="en-US" dirty="0" smtClean="0"/>
              <a:t>Used for academic research</a:t>
            </a:r>
            <a:endParaRPr lang="en-US" dirty="0"/>
          </a:p>
          <a:p>
            <a:pPr lvl="1" eaLnBrk="1" fontAlgn="auto" hangingPunct="1">
              <a:spcAft>
                <a:spcPts val="0"/>
              </a:spcAft>
              <a:defRPr/>
            </a:pPr>
            <a:r>
              <a:rPr lang="en-US" dirty="0" smtClean="0"/>
              <a:t>No </a:t>
            </a:r>
            <a:r>
              <a:rPr lang="en-US" dirty="0"/>
              <a:t>commercial traffic </a:t>
            </a:r>
            <a:r>
              <a:rPr lang="en-US" dirty="0" smtClean="0"/>
              <a:t>allowed</a:t>
            </a:r>
          </a:p>
          <a:p>
            <a:pPr lvl="1" eaLnBrk="1" fontAlgn="auto" hangingPunct="1">
              <a:spcAft>
                <a:spcPts val="0"/>
              </a:spcAft>
              <a:defRPr/>
            </a:pPr>
            <a:r>
              <a:rPr lang="en-US" dirty="0" smtClean="0"/>
              <a:t>A network </a:t>
            </a:r>
            <a:r>
              <a:rPr lang="en-US" b="1" i="1" dirty="0" smtClean="0">
                <a:solidFill>
                  <a:schemeClr val="accent2"/>
                </a:solidFill>
              </a:rPr>
              <a:t>backbone</a:t>
            </a:r>
            <a:r>
              <a:rPr lang="en-US" dirty="0" smtClean="0"/>
              <a:t> connects other elements of networks</a:t>
            </a:r>
            <a:endParaRPr lang="en-US"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solidFill>
                  <a:srgbClr val="898989"/>
                </a:solidFill>
              </a:rPr>
              <a:t>2A-</a:t>
            </a:r>
            <a:fld id="{75FEAB19-7E67-48FD-8889-04C1AAD865A9}" type="slidenum">
              <a:rPr lang="en-US">
                <a:solidFill>
                  <a:srgbClr val="898989"/>
                </a:solidFill>
              </a:rPr>
              <a:pPr eaLnBrk="1" hangingPunct="1"/>
              <a:t>6</a:t>
            </a:fld>
            <a:endParaRPr lang="en-US">
              <a:solidFill>
                <a:srgbClr val="898989"/>
              </a:solidFill>
            </a:endParaRPr>
          </a:p>
        </p:txBody>
      </p:sp>
    </p:spTree>
    <p:extLst>
      <p:ext uri="{BB962C8B-B14F-4D97-AF65-F5344CB8AC3E}">
        <p14:creationId xmlns:p14="http://schemas.microsoft.com/office/powerpoint/2010/main" xmlns="" val="19095706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Internet</a:t>
            </a:r>
            <a:endParaRPr lang="en-US" dirty="0"/>
          </a:p>
        </p:txBody>
      </p:sp>
      <p:sp>
        <p:nvSpPr>
          <p:cNvPr id="3" name="Content Placeholder 2"/>
          <p:cNvSpPr>
            <a:spLocks noGrp="1"/>
          </p:cNvSpPr>
          <p:nvPr>
            <p:ph idx="1"/>
          </p:nvPr>
        </p:nvSpPr>
        <p:spPr/>
        <p:txBody>
          <a:bodyPr/>
          <a:lstStyle/>
          <a:p>
            <a:pPr>
              <a:defRPr/>
            </a:pPr>
            <a:r>
              <a:rPr lang="en-US" dirty="0"/>
              <a:t>1990s</a:t>
            </a:r>
          </a:p>
          <a:p>
            <a:pPr lvl="1">
              <a:defRPr/>
            </a:pPr>
            <a:r>
              <a:rPr lang="en-US" dirty="0"/>
              <a:t>ARPANET shut down</a:t>
            </a:r>
          </a:p>
          <a:p>
            <a:pPr lvl="1">
              <a:defRPr/>
            </a:pPr>
            <a:r>
              <a:rPr lang="en-US" dirty="0"/>
              <a:t>NSFNet was discontinued</a:t>
            </a:r>
          </a:p>
          <a:p>
            <a:pPr lvl="1">
              <a:defRPr/>
            </a:pPr>
            <a:r>
              <a:rPr lang="en-US" dirty="0"/>
              <a:t>Commercial networks take over</a:t>
            </a:r>
          </a:p>
          <a:p>
            <a:endParaRPr lang="en-US" dirty="0"/>
          </a:p>
        </p:txBody>
      </p:sp>
    </p:spTree>
    <p:extLst>
      <p:ext uri="{BB962C8B-B14F-4D97-AF65-F5344CB8AC3E}">
        <p14:creationId xmlns:p14="http://schemas.microsoft.com/office/powerpoint/2010/main" xmlns="" val="17874821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371600" y="6477000"/>
            <a:ext cx="2133600" cy="476250"/>
          </a:xfrm>
          <a:prstGeom prst="rect">
            <a:avLst/>
          </a:prstGeom>
        </p:spPr>
        <p:txBody>
          <a:bodyPr/>
          <a:lstStyle/>
          <a:p>
            <a:r>
              <a:rPr lang="en-US"/>
              <a:t>2A-</a:t>
            </a:r>
            <a:fld id="{F15A2C1C-975A-471C-A338-65FB6FBADD50}" type="slidenum">
              <a:rPr lang="en-US"/>
              <a:pPr/>
              <a:t>8</a:t>
            </a:fld>
            <a:endParaRPr lang="en-US"/>
          </a:p>
        </p:txBody>
      </p:sp>
      <p:sp>
        <p:nvSpPr>
          <p:cNvPr id="9218" name="Rectangle 2"/>
          <p:cNvSpPr>
            <a:spLocks noGrp="1" noChangeArrowheads="1"/>
          </p:cNvSpPr>
          <p:nvPr>
            <p:ph type="title"/>
          </p:nvPr>
        </p:nvSpPr>
        <p:spPr/>
        <p:txBody>
          <a:bodyPr/>
          <a:lstStyle/>
          <a:p>
            <a:r>
              <a:rPr lang="en-US"/>
              <a:t>Today and the Future</a:t>
            </a:r>
          </a:p>
        </p:txBody>
      </p:sp>
      <p:sp>
        <p:nvSpPr>
          <p:cNvPr id="9219" name="Rectangle 3"/>
          <p:cNvSpPr>
            <a:spLocks noGrp="1" noChangeArrowheads="1"/>
          </p:cNvSpPr>
          <p:nvPr>
            <p:ph type="body" idx="1"/>
          </p:nvPr>
        </p:nvSpPr>
        <p:spPr/>
        <p:txBody>
          <a:bodyPr/>
          <a:lstStyle/>
          <a:p>
            <a:r>
              <a:rPr lang="en-US"/>
              <a:t>100,000 new web sites per month</a:t>
            </a:r>
          </a:p>
          <a:p>
            <a:r>
              <a:rPr lang="en-US"/>
              <a:t>More than 50% of U.S. households online</a:t>
            </a:r>
          </a:p>
          <a:p>
            <a:r>
              <a:rPr lang="en-US"/>
              <a:t>Access is available throughout the U.S.</a:t>
            </a:r>
          </a:p>
          <a:p>
            <a:r>
              <a:rPr lang="en-US"/>
              <a:t>Eventually access will be global</a:t>
            </a:r>
          </a:p>
        </p:txBody>
      </p:sp>
    </p:spTree>
    <p:extLst>
      <p:ext uri="{BB962C8B-B14F-4D97-AF65-F5344CB8AC3E}">
        <p14:creationId xmlns:p14="http://schemas.microsoft.com/office/powerpoint/2010/main" xmlns="" val="25027788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ChangeArrowheads="1"/>
          </p:cNvSpPr>
          <p:nvPr>
            <p:ph type="title"/>
          </p:nvPr>
        </p:nvSpPr>
        <p:spPr/>
        <p:txBody>
          <a:bodyPr/>
          <a:lstStyle/>
          <a:p>
            <a:r>
              <a:rPr lang="en-US"/>
              <a:t>U.S. Internet Growth</a:t>
            </a:r>
          </a:p>
        </p:txBody>
      </p:sp>
      <p:sp>
        <p:nvSpPr>
          <p:cNvPr id="4" name="Slide Number Placeholder 2"/>
          <p:cNvSpPr>
            <a:spLocks noGrp="1"/>
          </p:cNvSpPr>
          <p:nvPr>
            <p:ph type="sldNum" sz="quarter" idx="4294967295"/>
          </p:nvPr>
        </p:nvSpPr>
        <p:spPr>
          <a:xfrm>
            <a:off x="0" y="6356350"/>
            <a:ext cx="2057400" cy="365125"/>
          </a:xfrm>
        </p:spPr>
        <p:txBody>
          <a:bodyPr/>
          <a:lstStyle/>
          <a:p>
            <a:r>
              <a:rPr lang="en-US"/>
              <a:t>2A-</a:t>
            </a:r>
            <a:fld id="{76A4FD60-70C4-453A-ABDD-ADD923496BD0}" type="slidenum">
              <a:rPr lang="en-US"/>
              <a:pPr/>
              <a:t>9</a:t>
            </a:fld>
            <a:endParaRPr lang="en-US"/>
          </a:p>
        </p:txBody>
      </p:sp>
      <p:pic>
        <p:nvPicPr>
          <p:cNvPr id="17411" name="Picture 1027" descr="D:\My Documents\!books\norton im\chapter 2\internetusage.tif"/>
          <p:cNvPicPr>
            <a:picLocks noChangeAspect="1" noChangeArrowheads="1"/>
          </p:cNvPicPr>
          <p:nvPr/>
        </p:nvPicPr>
        <p:blipFill rotWithShape="1">
          <a:blip r:embed="rId2" cstate="print">
            <a:extLst>
              <a:ext uri="{BEBA8EAE-BF5A-486C-A8C5-ECC9F3942E4B}">
                <a14:imgProps xmlns:a14="http://schemas.microsoft.com/office/drawing/2010/main" xmlns="">
                  <a14:imgLayer r:embed="rId3">
                    <a14:imgEffect>
                      <a14:colorTemperature colorTemp="4700"/>
                    </a14:imgEffect>
                  </a14:imgLayer>
                </a14:imgProps>
              </a:ext>
              <a:ext uri="{28A0092B-C50C-407E-A947-70E740481C1C}">
                <a14:useLocalDpi xmlns:a14="http://schemas.microsoft.com/office/drawing/2010/main" xmlns="" val="0"/>
              </a:ext>
            </a:extLst>
          </a:blip>
          <a:srcRect b="14058"/>
          <a:stretch/>
        </p:blipFill>
        <p:spPr bwMode="auto">
          <a:xfrm>
            <a:off x="127103" y="1701800"/>
            <a:ext cx="8848219" cy="42037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427478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371600" y="6477000"/>
            <a:ext cx="2133600" cy="476250"/>
          </a:xfrm>
          <a:prstGeom prst="rect">
            <a:avLst/>
          </a:prstGeom>
        </p:spPr>
        <p:txBody>
          <a:bodyPr/>
          <a:lstStyle/>
          <a:p>
            <a:r>
              <a:rPr lang="en-US"/>
              <a:t>2A-</a:t>
            </a:r>
            <a:fld id="{D0E7C81E-9276-4D12-A46D-2B8FED71916C}" type="slidenum">
              <a:rPr lang="en-US"/>
              <a:pPr/>
              <a:t>10</a:t>
            </a:fld>
            <a:endParaRPr lang="en-US"/>
          </a:p>
        </p:txBody>
      </p:sp>
      <p:sp>
        <p:nvSpPr>
          <p:cNvPr id="10242" name="Rectangle 2"/>
          <p:cNvSpPr>
            <a:spLocks noGrp="1" noChangeArrowheads="1"/>
          </p:cNvSpPr>
          <p:nvPr>
            <p:ph type="title"/>
          </p:nvPr>
        </p:nvSpPr>
        <p:spPr/>
        <p:txBody>
          <a:bodyPr/>
          <a:lstStyle/>
          <a:p>
            <a:r>
              <a:rPr lang="en-US" dirty="0" smtClean="0"/>
              <a:t>Major Services of Internet</a:t>
            </a:r>
            <a:endParaRPr lang="en-US" dirty="0"/>
          </a:p>
        </p:txBody>
      </p:sp>
      <p:sp>
        <p:nvSpPr>
          <p:cNvPr id="10243" name="Rectangle 3"/>
          <p:cNvSpPr>
            <a:spLocks noGrp="1" noChangeArrowheads="1"/>
          </p:cNvSpPr>
          <p:nvPr>
            <p:ph type="body" idx="1"/>
          </p:nvPr>
        </p:nvSpPr>
        <p:spPr/>
        <p:txBody>
          <a:bodyPr>
            <a:normAutofit/>
          </a:bodyPr>
          <a:lstStyle/>
          <a:p>
            <a:r>
              <a:rPr lang="en-US" dirty="0"/>
              <a:t>The World Wide Web (WWW)</a:t>
            </a:r>
          </a:p>
          <a:p>
            <a:pPr lvl="1">
              <a:defRPr/>
            </a:pPr>
            <a:r>
              <a:rPr lang="en-US" dirty="0"/>
              <a:t>Developed in 1993 by Tim-Berners Lee at European Particle Physics Lab in Geneva, Switzerland</a:t>
            </a:r>
          </a:p>
          <a:p>
            <a:pPr lvl="1">
              <a:defRPr/>
            </a:pPr>
            <a:r>
              <a:rPr lang="en-US" dirty="0" smtClean="0"/>
              <a:t>Web of </a:t>
            </a:r>
            <a:r>
              <a:rPr lang="en-US" dirty="0"/>
              <a:t>interconnected </a:t>
            </a:r>
            <a:r>
              <a:rPr lang="en-US" dirty="0" smtClean="0"/>
              <a:t>information/documents</a:t>
            </a:r>
            <a:endParaRPr lang="en-US" dirty="0"/>
          </a:p>
          <a:p>
            <a:pPr lvl="1">
              <a:defRPr/>
            </a:pPr>
            <a:r>
              <a:rPr lang="en-US" dirty="0"/>
              <a:t>Required a browser to read documents</a:t>
            </a:r>
          </a:p>
          <a:p>
            <a:pPr lvl="1">
              <a:defRPr/>
            </a:pPr>
            <a:r>
              <a:rPr lang="en-US" b="1" i="1" dirty="0">
                <a:solidFill>
                  <a:schemeClr val="accent2"/>
                </a:solidFill>
              </a:rPr>
              <a:t>Web</a:t>
            </a:r>
            <a:r>
              <a:rPr lang="en-US" dirty="0"/>
              <a:t> is a service (a system of accessing documents) that is supported by the </a:t>
            </a:r>
            <a:r>
              <a:rPr lang="en-US" i="1" dirty="0" smtClean="0"/>
              <a:t>internet</a:t>
            </a:r>
            <a:endParaRPr lang="en-US" dirty="0" smtClean="0"/>
          </a:p>
          <a:p>
            <a:r>
              <a:rPr lang="en-US" dirty="0" smtClean="0"/>
              <a:t>Electronic mail (e-mail)</a:t>
            </a:r>
          </a:p>
          <a:p>
            <a:pPr lvl="1"/>
            <a:r>
              <a:rPr lang="en-US" dirty="0" smtClean="0"/>
              <a:t>Instantaneous </a:t>
            </a:r>
            <a:r>
              <a:rPr lang="en-US" dirty="0"/>
              <a:t>transmission of documents</a:t>
            </a:r>
          </a:p>
          <a:p>
            <a:endParaRPr lang="en-US" dirty="0"/>
          </a:p>
          <a:p>
            <a:pPr lvl="1"/>
            <a:endParaRPr lang="en-US" dirty="0"/>
          </a:p>
        </p:txBody>
      </p:sp>
    </p:spTree>
    <p:extLst>
      <p:ext uri="{BB962C8B-B14F-4D97-AF65-F5344CB8AC3E}">
        <p14:creationId xmlns:p14="http://schemas.microsoft.com/office/powerpoint/2010/main" xmlns="" val="39767868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371600" y="6477000"/>
            <a:ext cx="2133600" cy="476250"/>
          </a:xfrm>
          <a:prstGeom prst="rect">
            <a:avLst/>
          </a:prstGeom>
        </p:spPr>
        <p:txBody>
          <a:bodyPr/>
          <a:lstStyle/>
          <a:p>
            <a:r>
              <a:rPr lang="en-US"/>
              <a:t>2A-</a:t>
            </a:r>
            <a:fld id="{0EA0D6CE-B0DE-4E00-B6C8-395D1A9EF95B}" type="slidenum">
              <a:rPr lang="en-US"/>
              <a:pPr/>
              <a:t>11</a:t>
            </a:fld>
            <a:endParaRPr lang="en-US"/>
          </a:p>
        </p:txBody>
      </p:sp>
      <p:sp>
        <p:nvSpPr>
          <p:cNvPr id="11266" name="Rectangle 2"/>
          <p:cNvSpPr>
            <a:spLocks noGrp="1" noChangeArrowheads="1"/>
          </p:cNvSpPr>
          <p:nvPr>
            <p:ph type="title"/>
          </p:nvPr>
        </p:nvSpPr>
        <p:spPr/>
        <p:txBody>
          <a:bodyPr/>
          <a:lstStyle/>
          <a:p>
            <a:r>
              <a:rPr lang="en-US" dirty="0" smtClean="0"/>
              <a:t>Major Services of Internet</a:t>
            </a:r>
            <a:endParaRPr lang="en-US" dirty="0"/>
          </a:p>
        </p:txBody>
      </p:sp>
      <p:sp>
        <p:nvSpPr>
          <p:cNvPr id="11267" name="Rectangle 3"/>
          <p:cNvSpPr>
            <a:spLocks noGrp="1" noChangeArrowheads="1"/>
          </p:cNvSpPr>
          <p:nvPr>
            <p:ph type="body" idx="1"/>
          </p:nvPr>
        </p:nvSpPr>
        <p:spPr/>
        <p:txBody>
          <a:bodyPr/>
          <a:lstStyle/>
          <a:p>
            <a:r>
              <a:rPr lang="en-US"/>
              <a:t>News</a:t>
            </a:r>
          </a:p>
          <a:p>
            <a:pPr lvl="1"/>
            <a:r>
              <a:rPr lang="en-US"/>
              <a:t>Often called newsgroups</a:t>
            </a:r>
          </a:p>
          <a:p>
            <a:pPr lvl="1"/>
            <a:r>
              <a:rPr lang="en-US"/>
              <a:t>Electronic discussions on several topics</a:t>
            </a:r>
          </a:p>
          <a:p>
            <a:r>
              <a:rPr lang="en-US"/>
              <a:t>File Transfer Protocol (FTP)</a:t>
            </a:r>
          </a:p>
          <a:p>
            <a:pPr lvl="1"/>
            <a:r>
              <a:rPr lang="en-US"/>
              <a:t>Sends and receives files</a:t>
            </a:r>
          </a:p>
          <a:p>
            <a:pPr lvl="1"/>
            <a:endParaRPr lang="en-US"/>
          </a:p>
        </p:txBody>
      </p:sp>
    </p:spTree>
    <p:extLst>
      <p:ext uri="{BB962C8B-B14F-4D97-AF65-F5344CB8AC3E}">
        <p14:creationId xmlns:p14="http://schemas.microsoft.com/office/powerpoint/2010/main" xmlns="" val="7740760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371600" y="6477000"/>
            <a:ext cx="2133600" cy="476250"/>
          </a:xfrm>
          <a:prstGeom prst="rect">
            <a:avLst/>
          </a:prstGeom>
        </p:spPr>
        <p:txBody>
          <a:bodyPr/>
          <a:lstStyle/>
          <a:p>
            <a:r>
              <a:rPr lang="en-US"/>
              <a:t>2A-</a:t>
            </a:r>
            <a:fld id="{1D9CA52D-1E20-41CE-BB74-4FCA2424750C}" type="slidenum">
              <a:rPr lang="en-US"/>
              <a:pPr/>
              <a:t>12</a:t>
            </a:fld>
            <a:endParaRPr lang="en-US"/>
          </a:p>
        </p:txBody>
      </p:sp>
      <p:sp>
        <p:nvSpPr>
          <p:cNvPr id="14338" name="Rectangle 2"/>
          <p:cNvSpPr>
            <a:spLocks noGrp="1" noChangeArrowheads="1"/>
          </p:cNvSpPr>
          <p:nvPr>
            <p:ph type="title"/>
          </p:nvPr>
        </p:nvSpPr>
        <p:spPr/>
        <p:txBody>
          <a:bodyPr/>
          <a:lstStyle/>
          <a:p>
            <a:r>
              <a:rPr lang="en-US" dirty="0" smtClean="0"/>
              <a:t>Major Services of Internet</a:t>
            </a:r>
            <a:endParaRPr lang="en-US" dirty="0"/>
          </a:p>
        </p:txBody>
      </p:sp>
      <p:sp>
        <p:nvSpPr>
          <p:cNvPr id="14339" name="Rectangle 3"/>
          <p:cNvSpPr>
            <a:spLocks noGrp="1" noChangeArrowheads="1"/>
          </p:cNvSpPr>
          <p:nvPr>
            <p:ph type="body" idx="1"/>
          </p:nvPr>
        </p:nvSpPr>
        <p:spPr/>
        <p:txBody>
          <a:bodyPr/>
          <a:lstStyle/>
          <a:p>
            <a:r>
              <a:rPr lang="en-US" dirty="0"/>
              <a:t>Chat</a:t>
            </a:r>
          </a:p>
          <a:p>
            <a:pPr lvl="1"/>
            <a:r>
              <a:rPr lang="en-US" dirty="0"/>
              <a:t>Public real time conversation</a:t>
            </a:r>
          </a:p>
          <a:p>
            <a:r>
              <a:rPr lang="en-US" dirty="0"/>
              <a:t>Instant messaging</a:t>
            </a:r>
          </a:p>
          <a:p>
            <a:pPr lvl="1"/>
            <a:r>
              <a:rPr lang="en-US" dirty="0"/>
              <a:t>Private real time conversation</a:t>
            </a:r>
          </a:p>
          <a:p>
            <a:r>
              <a:rPr lang="en-US" dirty="0"/>
              <a:t> Peer-to-peer services</a:t>
            </a:r>
          </a:p>
          <a:p>
            <a:pPr lvl="1"/>
            <a:r>
              <a:rPr lang="en-US" dirty="0"/>
              <a:t>Allows sharing of files among users</a:t>
            </a:r>
          </a:p>
          <a:p>
            <a:pPr lvl="1"/>
            <a:r>
              <a:rPr lang="en-US" dirty="0"/>
              <a:t>Napster and </a:t>
            </a:r>
            <a:r>
              <a:rPr lang="en-US" dirty="0" err="1" smtClean="0"/>
              <a:t>Kazaa</a:t>
            </a:r>
            <a:r>
              <a:rPr lang="en-US" dirty="0" smtClean="0"/>
              <a:t> </a:t>
            </a:r>
            <a:r>
              <a:rPr lang="en-US" dirty="0"/>
              <a:t>are examples</a:t>
            </a:r>
          </a:p>
          <a:p>
            <a:pPr lvl="1"/>
            <a:r>
              <a:rPr lang="en-US" dirty="0"/>
              <a:t>Illegal to share copyrighted material</a:t>
            </a:r>
          </a:p>
        </p:txBody>
      </p:sp>
    </p:spTree>
    <p:extLst>
      <p:ext uri="{BB962C8B-B14F-4D97-AF65-F5344CB8AC3E}">
        <p14:creationId xmlns:p14="http://schemas.microsoft.com/office/powerpoint/2010/main" xmlns="" val="39512932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371600" y="6477000"/>
            <a:ext cx="2133600" cy="476250"/>
          </a:xfrm>
          <a:prstGeom prst="rect">
            <a:avLst/>
          </a:prstGeom>
        </p:spPr>
        <p:txBody>
          <a:bodyPr/>
          <a:lstStyle/>
          <a:p>
            <a:r>
              <a:rPr lang="en-US"/>
              <a:t>2A-</a:t>
            </a:r>
            <a:fld id="{7C31AE9F-6F8B-4F46-AA7C-E4DED53E4C69}" type="slidenum">
              <a:rPr lang="en-US"/>
              <a:pPr/>
              <a:t>13</a:t>
            </a:fld>
            <a:endParaRPr lang="en-US"/>
          </a:p>
        </p:txBody>
      </p:sp>
      <p:sp>
        <p:nvSpPr>
          <p:cNvPr id="16386" name="Rectangle 2"/>
          <p:cNvSpPr>
            <a:spLocks noGrp="1" noChangeArrowheads="1"/>
          </p:cNvSpPr>
          <p:nvPr>
            <p:ph type="title"/>
          </p:nvPr>
        </p:nvSpPr>
        <p:spPr/>
        <p:txBody>
          <a:bodyPr/>
          <a:lstStyle/>
          <a:p>
            <a:r>
              <a:rPr lang="en-US"/>
              <a:t>Accessing The Internet</a:t>
            </a:r>
          </a:p>
        </p:txBody>
      </p:sp>
      <p:sp>
        <p:nvSpPr>
          <p:cNvPr id="16387" name="Rectangle 3"/>
          <p:cNvSpPr>
            <a:spLocks noGrp="1" noChangeArrowheads="1"/>
          </p:cNvSpPr>
          <p:nvPr>
            <p:ph type="body" idx="1"/>
          </p:nvPr>
        </p:nvSpPr>
        <p:spPr/>
        <p:txBody>
          <a:bodyPr/>
          <a:lstStyle/>
          <a:p>
            <a:r>
              <a:rPr lang="en-US" dirty="0"/>
              <a:t>Internet Service Provider (ISP)</a:t>
            </a:r>
          </a:p>
          <a:p>
            <a:pPr lvl="1"/>
            <a:r>
              <a:rPr lang="en-US" dirty="0"/>
              <a:t>Company that provides Internet access</a:t>
            </a:r>
          </a:p>
          <a:p>
            <a:r>
              <a:rPr lang="en-US" dirty="0"/>
              <a:t>Dialup</a:t>
            </a:r>
          </a:p>
          <a:p>
            <a:pPr lvl="1"/>
            <a:r>
              <a:rPr lang="en-US" dirty="0"/>
              <a:t>Connects to Internet through phone line</a:t>
            </a:r>
          </a:p>
          <a:p>
            <a:pPr lvl="1"/>
            <a:r>
              <a:rPr lang="en-US" dirty="0"/>
              <a:t>Modem connects to the phone line</a:t>
            </a:r>
          </a:p>
          <a:p>
            <a:pPr lvl="1"/>
            <a:r>
              <a:rPr lang="en-US" dirty="0"/>
              <a:t>Slow </a:t>
            </a:r>
            <a:r>
              <a:rPr lang="en-US" dirty="0" smtClean="0"/>
              <a:t>connection</a:t>
            </a:r>
          </a:p>
          <a:p>
            <a:r>
              <a:rPr lang="en-US" dirty="0"/>
              <a:t>High-speed access</a:t>
            </a:r>
          </a:p>
          <a:p>
            <a:pPr lvl="1"/>
            <a:r>
              <a:rPr lang="en-US" dirty="0"/>
              <a:t>Connect through a special line</a:t>
            </a:r>
          </a:p>
          <a:p>
            <a:pPr lvl="1"/>
            <a:r>
              <a:rPr lang="en-US" dirty="0"/>
              <a:t>2 – 25 times faster than dialup</a:t>
            </a:r>
          </a:p>
          <a:p>
            <a:pPr lvl="1"/>
            <a:r>
              <a:rPr lang="en-US" dirty="0"/>
              <a:t>DSL, Cable are </a:t>
            </a:r>
            <a:r>
              <a:rPr lang="en-US" dirty="0" smtClean="0"/>
              <a:t>common</a:t>
            </a:r>
            <a:endParaRPr lang="en-US" dirty="0"/>
          </a:p>
        </p:txBody>
      </p:sp>
    </p:spTree>
    <p:extLst>
      <p:ext uri="{BB962C8B-B14F-4D97-AF65-F5344CB8AC3E}">
        <p14:creationId xmlns:p14="http://schemas.microsoft.com/office/powerpoint/2010/main" xmlns="" val="7488624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371600" y="6477000"/>
            <a:ext cx="2133600" cy="476250"/>
          </a:xfrm>
          <a:prstGeom prst="rect">
            <a:avLst/>
          </a:prstGeom>
        </p:spPr>
        <p:txBody>
          <a:bodyPr/>
          <a:lstStyle/>
          <a:p>
            <a:r>
              <a:rPr lang="en-US"/>
              <a:t>2A-</a:t>
            </a:r>
            <a:fld id="{D737D5AD-2DFE-4C09-8D1F-B301CA04403B}" type="slidenum">
              <a:rPr lang="en-US"/>
              <a:pPr/>
              <a:t>14</a:t>
            </a:fld>
            <a:endParaRPr lang="en-US"/>
          </a:p>
        </p:txBody>
      </p:sp>
      <p:sp>
        <p:nvSpPr>
          <p:cNvPr id="19458" name="Rectangle 2"/>
          <p:cNvSpPr>
            <a:spLocks noGrp="1" noChangeArrowheads="1"/>
          </p:cNvSpPr>
          <p:nvPr>
            <p:ph type="title"/>
          </p:nvPr>
        </p:nvSpPr>
        <p:spPr/>
        <p:txBody>
          <a:bodyPr/>
          <a:lstStyle/>
          <a:p>
            <a:r>
              <a:rPr lang="en-US"/>
              <a:t>Understanding the Internet</a:t>
            </a:r>
          </a:p>
        </p:txBody>
      </p:sp>
      <p:sp>
        <p:nvSpPr>
          <p:cNvPr id="19459" name="Rectangle 3"/>
          <p:cNvSpPr>
            <a:spLocks noGrp="1" noChangeArrowheads="1"/>
          </p:cNvSpPr>
          <p:nvPr>
            <p:ph type="body" idx="1"/>
          </p:nvPr>
        </p:nvSpPr>
        <p:spPr/>
        <p:txBody>
          <a:bodyPr/>
          <a:lstStyle/>
          <a:p>
            <a:r>
              <a:rPr lang="en-US"/>
              <a:t>The Internet allows accessing resources</a:t>
            </a:r>
          </a:p>
          <a:p>
            <a:r>
              <a:rPr lang="en-US"/>
              <a:t>The Web simplifies the Internet</a:t>
            </a:r>
          </a:p>
          <a:p>
            <a:r>
              <a:rPr lang="en-US"/>
              <a:t>The Web connects documents</a:t>
            </a:r>
          </a:p>
          <a:p>
            <a:pPr lvl="1"/>
            <a:r>
              <a:rPr lang="en-US"/>
              <a:t>Hypertext creates links between documents</a:t>
            </a:r>
          </a:p>
          <a:p>
            <a:pPr lvl="1"/>
            <a:r>
              <a:rPr lang="en-US"/>
              <a:t>Documents are stored on a web server</a:t>
            </a:r>
          </a:p>
          <a:p>
            <a:pPr lvl="1"/>
            <a:r>
              <a:rPr lang="en-US"/>
              <a:t>HTTP delivers documents</a:t>
            </a:r>
          </a:p>
        </p:txBody>
      </p:sp>
    </p:spTree>
    <p:extLst>
      <p:ext uri="{BB962C8B-B14F-4D97-AF65-F5344CB8AC3E}">
        <p14:creationId xmlns:p14="http://schemas.microsoft.com/office/powerpoint/2010/main" xmlns="" val="34420525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371600" y="6477000"/>
            <a:ext cx="2133600" cy="476250"/>
          </a:xfrm>
          <a:prstGeom prst="rect">
            <a:avLst/>
          </a:prstGeom>
        </p:spPr>
        <p:txBody>
          <a:bodyPr/>
          <a:lstStyle/>
          <a:p>
            <a:r>
              <a:rPr lang="en-US"/>
              <a:t>2A-</a:t>
            </a:r>
            <a:fld id="{986832BC-3412-4E9F-8562-29617B6583D7}" type="slidenum">
              <a:rPr lang="en-US"/>
              <a:pPr/>
              <a:t>15</a:t>
            </a:fld>
            <a:endParaRPr lang="en-US"/>
          </a:p>
        </p:txBody>
      </p:sp>
      <p:sp>
        <p:nvSpPr>
          <p:cNvPr id="20482" name="Rectangle 2"/>
          <p:cNvSpPr>
            <a:spLocks noGrp="1" noChangeArrowheads="1"/>
          </p:cNvSpPr>
          <p:nvPr>
            <p:ph type="title"/>
          </p:nvPr>
        </p:nvSpPr>
        <p:spPr/>
        <p:txBody>
          <a:bodyPr/>
          <a:lstStyle/>
          <a:p>
            <a:r>
              <a:rPr lang="en-US"/>
              <a:t>Understanding the Internet</a:t>
            </a:r>
          </a:p>
        </p:txBody>
      </p:sp>
      <p:sp>
        <p:nvSpPr>
          <p:cNvPr id="20483" name="Rectangle 3"/>
          <p:cNvSpPr>
            <a:spLocks noGrp="1" noChangeArrowheads="1"/>
          </p:cNvSpPr>
          <p:nvPr>
            <p:ph type="body" idx="1"/>
          </p:nvPr>
        </p:nvSpPr>
        <p:spPr/>
        <p:txBody>
          <a:bodyPr/>
          <a:lstStyle/>
          <a:p>
            <a:r>
              <a:rPr lang="en-US" b="1" i="1" dirty="0"/>
              <a:t>Web site</a:t>
            </a:r>
            <a:r>
              <a:rPr lang="en-US" dirty="0"/>
              <a:t> is a </a:t>
            </a:r>
            <a:r>
              <a:rPr lang="en-US" dirty="0" smtClean="0"/>
              <a:t>collection </a:t>
            </a:r>
            <a:r>
              <a:rPr lang="en-US" dirty="0"/>
              <a:t>of documents</a:t>
            </a:r>
          </a:p>
          <a:p>
            <a:pPr lvl="1"/>
            <a:r>
              <a:rPr lang="en-US" dirty="0"/>
              <a:t>Document is a </a:t>
            </a:r>
            <a:r>
              <a:rPr lang="en-US" b="1" i="1" dirty="0"/>
              <a:t>web page</a:t>
            </a:r>
          </a:p>
          <a:p>
            <a:pPr lvl="1"/>
            <a:r>
              <a:rPr lang="en-US" dirty="0"/>
              <a:t>Pages are published to the web</a:t>
            </a:r>
          </a:p>
          <a:p>
            <a:r>
              <a:rPr lang="en-US" b="1" i="1" dirty="0" smtClean="0"/>
              <a:t>HTML-</a:t>
            </a:r>
            <a:r>
              <a:rPr lang="en-US" dirty="0" smtClean="0"/>
              <a:t> Hypertext </a:t>
            </a:r>
            <a:r>
              <a:rPr lang="en-US" dirty="0"/>
              <a:t>Markup Language</a:t>
            </a:r>
          </a:p>
          <a:p>
            <a:pPr lvl="1"/>
            <a:r>
              <a:rPr lang="en-US" dirty="0"/>
              <a:t>Creates web pages</a:t>
            </a:r>
          </a:p>
          <a:p>
            <a:pPr lvl="1"/>
            <a:r>
              <a:rPr lang="en-US" dirty="0"/>
              <a:t>Describes how pages should look</a:t>
            </a:r>
          </a:p>
          <a:p>
            <a:pPr lvl="1"/>
            <a:r>
              <a:rPr lang="en-US" dirty="0"/>
              <a:t>Content enclosed in tags</a:t>
            </a:r>
          </a:p>
          <a:p>
            <a:pPr lvl="1"/>
            <a:r>
              <a:rPr lang="en-US" dirty="0"/>
              <a:t>&lt;tag</a:t>
            </a:r>
            <a:r>
              <a:rPr lang="en-US" dirty="0" smtClean="0"/>
              <a:t>&gt; content &lt;/</a:t>
            </a:r>
            <a:r>
              <a:rPr lang="en-US" dirty="0"/>
              <a:t>tag&gt;</a:t>
            </a:r>
          </a:p>
        </p:txBody>
      </p:sp>
    </p:spTree>
    <p:extLst>
      <p:ext uri="{BB962C8B-B14F-4D97-AF65-F5344CB8AC3E}">
        <p14:creationId xmlns:p14="http://schemas.microsoft.com/office/powerpoint/2010/main" xmlns="" val="239176879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4294967295"/>
          </p:nvPr>
        </p:nvSpPr>
        <p:spPr>
          <a:xfrm>
            <a:off x="-1371600" y="6477000"/>
            <a:ext cx="2133600" cy="476250"/>
          </a:xfrm>
          <a:prstGeom prst="rect">
            <a:avLst/>
          </a:prstGeom>
        </p:spPr>
        <p:txBody>
          <a:bodyPr/>
          <a:lstStyle/>
          <a:p>
            <a:r>
              <a:rPr lang="en-US"/>
              <a:t>2A-</a:t>
            </a:r>
            <a:fld id="{686AA42A-B8D9-40E8-8487-53B7376B7F35}" type="slidenum">
              <a:rPr lang="en-US"/>
              <a:pPr/>
              <a:t>16</a:t>
            </a:fld>
            <a:endParaRPr lang="en-US"/>
          </a:p>
        </p:txBody>
      </p:sp>
      <p:sp>
        <p:nvSpPr>
          <p:cNvPr id="23554" name="Rectangle 2"/>
          <p:cNvSpPr>
            <a:spLocks noGrp="1" noChangeArrowheads="1"/>
          </p:cNvSpPr>
          <p:nvPr>
            <p:ph type="title"/>
          </p:nvPr>
        </p:nvSpPr>
        <p:spPr/>
        <p:txBody>
          <a:bodyPr/>
          <a:lstStyle/>
          <a:p>
            <a:r>
              <a:rPr lang="en-US"/>
              <a:t>Understanding The Internet</a:t>
            </a:r>
          </a:p>
        </p:txBody>
      </p:sp>
      <p:sp>
        <p:nvSpPr>
          <p:cNvPr id="23555" name="Rectangle 3"/>
          <p:cNvSpPr>
            <a:spLocks noGrp="1" noChangeArrowheads="1"/>
          </p:cNvSpPr>
          <p:nvPr>
            <p:ph type="body" idx="1"/>
          </p:nvPr>
        </p:nvSpPr>
        <p:spPr/>
        <p:txBody>
          <a:bodyPr/>
          <a:lstStyle/>
          <a:p>
            <a:r>
              <a:rPr lang="en-US" dirty="0"/>
              <a:t>Browsers</a:t>
            </a:r>
          </a:p>
          <a:p>
            <a:pPr lvl="1"/>
            <a:r>
              <a:rPr lang="en-US" dirty="0"/>
              <a:t>Read and </a:t>
            </a:r>
            <a:r>
              <a:rPr lang="en-US" dirty="0" smtClean="0"/>
              <a:t>translate HTML documents</a:t>
            </a:r>
            <a:endParaRPr lang="en-US" dirty="0"/>
          </a:p>
          <a:p>
            <a:pPr lvl="1"/>
            <a:r>
              <a:rPr lang="en-US" dirty="0"/>
              <a:t>Display web content</a:t>
            </a:r>
          </a:p>
          <a:p>
            <a:r>
              <a:rPr lang="en-US" dirty="0"/>
              <a:t>Uniform Resource Locator (URL)</a:t>
            </a:r>
          </a:p>
          <a:p>
            <a:pPr lvl="1"/>
            <a:r>
              <a:rPr lang="en-US" dirty="0"/>
              <a:t>Address of a web </a:t>
            </a:r>
            <a:r>
              <a:rPr lang="en-US" dirty="0" smtClean="0"/>
              <a:t>page in a special format</a:t>
            </a:r>
          </a:p>
          <a:p>
            <a:pPr lvl="1"/>
            <a:r>
              <a:rPr lang="en-US" dirty="0" smtClean="0"/>
              <a:t>Syntax/format: </a:t>
            </a:r>
            <a:r>
              <a:rPr lang="en-US" b="1" dirty="0" smtClean="0">
                <a:solidFill>
                  <a:srgbClr val="FF0000"/>
                </a:solidFill>
                <a:effectLst>
                  <a:outerShdw blurRad="38100" dist="38100" dir="2700000" algn="tl">
                    <a:srgbClr val="000000">
                      <a:alpha val="43137"/>
                    </a:srgbClr>
                  </a:outerShdw>
                </a:effectLst>
              </a:rPr>
              <a:t>type://address/path</a:t>
            </a:r>
          </a:p>
          <a:p>
            <a:pPr lvl="2"/>
            <a:r>
              <a:rPr lang="en-US" b="1" i="1" dirty="0" smtClean="0"/>
              <a:t>Type:</a:t>
            </a:r>
            <a:r>
              <a:rPr lang="en-US" dirty="0" smtClean="0"/>
              <a:t> </a:t>
            </a:r>
            <a:r>
              <a:rPr lang="en-US" i="1" dirty="0" smtClean="0"/>
              <a:t>type of server in which file is located </a:t>
            </a:r>
          </a:p>
          <a:p>
            <a:pPr lvl="2"/>
            <a:r>
              <a:rPr lang="en-US" b="1" i="1" dirty="0" smtClean="0"/>
              <a:t>Address:</a:t>
            </a:r>
            <a:r>
              <a:rPr lang="en-US" dirty="0" smtClean="0"/>
              <a:t> </a:t>
            </a:r>
            <a:r>
              <a:rPr lang="en-US" i="1" dirty="0" smtClean="0"/>
              <a:t>address of the server</a:t>
            </a:r>
          </a:p>
          <a:p>
            <a:pPr lvl="2"/>
            <a:r>
              <a:rPr lang="en-US" b="1" i="1" dirty="0" smtClean="0"/>
              <a:t>Path:</a:t>
            </a:r>
            <a:r>
              <a:rPr lang="en-US" dirty="0" smtClean="0"/>
              <a:t> </a:t>
            </a:r>
            <a:r>
              <a:rPr lang="en-US" i="1" dirty="0" smtClean="0"/>
              <a:t>location of file on the server</a:t>
            </a:r>
            <a:endParaRPr lang="en-US" i="1" dirty="0"/>
          </a:p>
        </p:txBody>
      </p:sp>
    </p:spTree>
    <p:extLst>
      <p:ext uri="{BB962C8B-B14F-4D97-AF65-F5344CB8AC3E}">
        <p14:creationId xmlns:p14="http://schemas.microsoft.com/office/powerpoint/2010/main" xmlns="" val="22694611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URL</a:t>
            </a:r>
            <a:endParaRPr lang="en-US" dirty="0"/>
          </a:p>
        </p:txBody>
      </p:sp>
      <p:grpSp>
        <p:nvGrpSpPr>
          <p:cNvPr id="15" name="Group 14"/>
          <p:cNvGrpSpPr/>
          <p:nvPr/>
        </p:nvGrpSpPr>
        <p:grpSpPr>
          <a:xfrm>
            <a:off x="484940" y="1778000"/>
            <a:ext cx="8142406" cy="4826000"/>
            <a:chOff x="370640" y="1714500"/>
            <a:chExt cx="8142406" cy="4826000"/>
          </a:xfrm>
        </p:grpSpPr>
        <p:pic>
          <p:nvPicPr>
            <p:cNvPr id="5" name="Picture 4" descr="D:\My Documents\!books\norton im\chapter 2\url.tif"/>
            <p:cNvPicPr>
              <a:picLocks noChangeAspect="1" noChangeArrowheads="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xmlns="" val="0"/>
                </a:ext>
              </a:extLst>
            </a:blip>
            <a:srcRect/>
            <a:stretch>
              <a:fillRect/>
            </a:stretch>
          </p:blipFill>
          <p:spPr bwMode="auto">
            <a:xfrm>
              <a:off x="471763" y="3429000"/>
              <a:ext cx="8041283" cy="622300"/>
            </a:xfrm>
            <a:prstGeom prst="rect">
              <a:avLst/>
            </a:prstGeom>
            <a:noFill/>
            <a:extLst>
              <a:ext uri="{909E8E84-426E-40DD-AFC4-6F175D3DCCD1}">
                <a14:hiddenFill xmlns:a14="http://schemas.microsoft.com/office/drawing/2010/main" xmlns="">
                  <a:solidFill>
                    <a:srgbClr val="FFFFFF"/>
                  </a:solidFill>
                </a14:hiddenFill>
              </a:ext>
            </a:extLst>
          </p:spPr>
        </p:pic>
        <p:sp>
          <p:nvSpPr>
            <p:cNvPr id="7" name="Right Brace 6"/>
            <p:cNvSpPr/>
            <p:nvPr/>
          </p:nvSpPr>
          <p:spPr>
            <a:xfrm rot="16200000">
              <a:off x="1108075" y="2555875"/>
              <a:ext cx="469900" cy="1111250"/>
            </a:xfrm>
            <a:prstGeom prst="rightBrace">
              <a:avLst/>
            </a:prstGeom>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a:p>
          </p:txBody>
        </p:sp>
        <p:sp>
          <p:nvSpPr>
            <p:cNvPr id="8" name="Right Brace 7"/>
            <p:cNvSpPr/>
            <p:nvPr/>
          </p:nvSpPr>
          <p:spPr>
            <a:xfrm rot="16200000">
              <a:off x="3600450" y="2514600"/>
              <a:ext cx="469900" cy="1397000"/>
            </a:xfrm>
            <a:prstGeom prst="rightBrace">
              <a:avLst/>
            </a:prstGeom>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a:p>
          </p:txBody>
        </p:sp>
        <p:sp>
          <p:nvSpPr>
            <p:cNvPr id="9" name="Right Brace 8"/>
            <p:cNvSpPr/>
            <p:nvPr/>
          </p:nvSpPr>
          <p:spPr>
            <a:xfrm rot="5400000">
              <a:off x="6055260" y="2537360"/>
              <a:ext cx="469900" cy="3497780"/>
            </a:xfrm>
            <a:prstGeom prst="rightBrace">
              <a:avLst/>
            </a:prstGeom>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a:p>
          </p:txBody>
        </p:sp>
        <p:sp>
          <p:nvSpPr>
            <p:cNvPr id="10" name="Right Brace 9"/>
            <p:cNvSpPr/>
            <p:nvPr/>
          </p:nvSpPr>
          <p:spPr>
            <a:xfrm rot="5400000">
              <a:off x="2219325" y="3711576"/>
              <a:ext cx="469900" cy="1111249"/>
            </a:xfrm>
            <a:prstGeom prst="rightBrace">
              <a:avLst/>
            </a:prstGeom>
            <a:ln/>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a:p>
          </p:txBody>
        </p:sp>
        <p:sp>
          <p:nvSpPr>
            <p:cNvPr id="11" name="Rounded Rectangle 10"/>
            <p:cNvSpPr/>
            <p:nvPr/>
          </p:nvSpPr>
          <p:spPr>
            <a:xfrm>
              <a:off x="370640" y="1714500"/>
              <a:ext cx="1966160" cy="10414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smtClean="0"/>
                <a:t>Address of a server that uses HTTP</a:t>
              </a:r>
              <a:endParaRPr lang="en-US" dirty="0"/>
            </a:p>
          </p:txBody>
        </p:sp>
        <p:sp>
          <p:nvSpPr>
            <p:cNvPr id="12" name="Rounded Rectangle 11"/>
            <p:cNvSpPr/>
            <p:nvPr/>
          </p:nvSpPr>
          <p:spPr>
            <a:xfrm>
              <a:off x="2743200" y="1714500"/>
              <a:ext cx="2222500" cy="11176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smtClean="0"/>
                <a:t>Site is run by a Govt. agency- Library of Congress (LOC)</a:t>
              </a:r>
              <a:endParaRPr lang="en-US" dirty="0"/>
            </a:p>
          </p:txBody>
        </p:sp>
        <p:sp>
          <p:nvSpPr>
            <p:cNvPr id="13" name="Rounded Rectangle 12"/>
            <p:cNvSpPr/>
            <p:nvPr/>
          </p:nvSpPr>
          <p:spPr>
            <a:xfrm>
              <a:off x="1358900" y="4660900"/>
              <a:ext cx="2222500" cy="11176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smtClean="0"/>
                <a:t>This site is on part of internet known as WWW.</a:t>
              </a:r>
              <a:endParaRPr lang="en-US" dirty="0"/>
            </a:p>
          </p:txBody>
        </p:sp>
        <p:sp>
          <p:nvSpPr>
            <p:cNvPr id="14" name="Rounded Rectangle 13"/>
            <p:cNvSpPr/>
            <p:nvPr/>
          </p:nvSpPr>
          <p:spPr>
            <a:xfrm>
              <a:off x="4533900" y="4660900"/>
              <a:ext cx="3505200" cy="18796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smtClean="0"/>
                <a:t>Finds specific pages about ongoing exhibits @ Library.</a:t>
              </a:r>
            </a:p>
            <a:p>
              <a:pPr algn="ctr"/>
              <a:r>
                <a:rPr lang="en-US" dirty="0" smtClean="0"/>
                <a:t>Browser will open a folder </a:t>
              </a:r>
              <a:r>
                <a:rPr lang="en-US" b="1" i="1" dirty="0" smtClean="0"/>
                <a:t>exhibits</a:t>
              </a:r>
              <a:r>
                <a:rPr lang="en-US" dirty="0" smtClean="0"/>
                <a:t> and then a subfolder </a:t>
              </a:r>
              <a:r>
                <a:rPr lang="en-US" b="1" i="1" dirty="0" smtClean="0"/>
                <a:t>treasures</a:t>
              </a:r>
              <a:endParaRPr lang="en-US" b="1" i="1" dirty="0"/>
            </a:p>
          </p:txBody>
        </p:sp>
      </p:grpSp>
    </p:spTree>
    <p:extLst>
      <p:ext uri="{BB962C8B-B14F-4D97-AF65-F5344CB8AC3E}">
        <p14:creationId xmlns:p14="http://schemas.microsoft.com/office/powerpoint/2010/main" xmlns="" val="22843057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371600" y="6477000"/>
            <a:ext cx="2133600" cy="476250"/>
          </a:xfrm>
          <a:prstGeom prst="rect">
            <a:avLst/>
          </a:prstGeom>
        </p:spPr>
        <p:txBody>
          <a:bodyPr/>
          <a:lstStyle/>
          <a:p>
            <a:r>
              <a:rPr lang="en-US"/>
              <a:t>2A-</a:t>
            </a:r>
            <a:fld id="{AF99E0CE-AF29-441D-AEE7-ED4D2333DA1D}" type="slidenum">
              <a:rPr lang="en-US"/>
              <a:pPr/>
              <a:t>18</a:t>
            </a:fld>
            <a:endParaRPr lang="en-US"/>
          </a:p>
        </p:txBody>
      </p:sp>
      <p:sp>
        <p:nvSpPr>
          <p:cNvPr id="24578" name="Rectangle 2"/>
          <p:cNvSpPr>
            <a:spLocks noGrp="1" noChangeArrowheads="1"/>
          </p:cNvSpPr>
          <p:nvPr>
            <p:ph type="title"/>
          </p:nvPr>
        </p:nvSpPr>
        <p:spPr/>
        <p:txBody>
          <a:bodyPr/>
          <a:lstStyle/>
          <a:p>
            <a:r>
              <a:rPr lang="en-US"/>
              <a:t>Understanding The Internet</a:t>
            </a:r>
          </a:p>
        </p:txBody>
      </p:sp>
      <p:sp>
        <p:nvSpPr>
          <p:cNvPr id="24579" name="Rectangle 3"/>
          <p:cNvSpPr>
            <a:spLocks noGrp="1" noChangeArrowheads="1"/>
          </p:cNvSpPr>
          <p:nvPr>
            <p:ph type="body" idx="1"/>
          </p:nvPr>
        </p:nvSpPr>
        <p:spPr/>
        <p:txBody>
          <a:bodyPr/>
          <a:lstStyle/>
          <a:p>
            <a:r>
              <a:rPr lang="en-US" dirty="0"/>
              <a:t>Helper applications</a:t>
            </a:r>
          </a:p>
          <a:p>
            <a:pPr lvl="1"/>
            <a:r>
              <a:rPr lang="en-US" i="1" dirty="0" smtClean="0"/>
              <a:t>‘Plug-ins’</a:t>
            </a:r>
            <a:r>
              <a:rPr lang="en-US" dirty="0" smtClean="0"/>
              <a:t> required to run special contents online like special formats of audio &amp; video files. </a:t>
            </a:r>
          </a:p>
          <a:p>
            <a:pPr lvl="2"/>
            <a:r>
              <a:rPr lang="en-US" dirty="0" smtClean="0"/>
              <a:t>Adobe flash player</a:t>
            </a:r>
            <a:endParaRPr lang="en-US" dirty="0"/>
          </a:p>
          <a:p>
            <a:pPr lvl="1"/>
            <a:r>
              <a:rPr lang="en-US" dirty="0"/>
              <a:t>Enhance a browser’s functionality</a:t>
            </a:r>
          </a:p>
          <a:p>
            <a:r>
              <a:rPr lang="en-US" dirty="0"/>
              <a:t>Streaming audio and video</a:t>
            </a:r>
          </a:p>
          <a:p>
            <a:pPr lvl="1"/>
            <a:r>
              <a:rPr lang="en-US" dirty="0"/>
              <a:t>Sends the file in small chunks</a:t>
            </a:r>
          </a:p>
          <a:p>
            <a:pPr lvl="1"/>
            <a:r>
              <a:rPr lang="en-US" dirty="0"/>
              <a:t>Chunks downloaded while others play</a:t>
            </a:r>
          </a:p>
          <a:p>
            <a:pPr>
              <a:buFontTx/>
              <a:buNone/>
            </a:pPr>
            <a:endParaRPr lang="en-US" dirty="0"/>
          </a:p>
        </p:txBody>
      </p:sp>
    </p:spTree>
    <p:extLst>
      <p:ext uri="{BB962C8B-B14F-4D97-AF65-F5344CB8AC3E}">
        <p14:creationId xmlns:p14="http://schemas.microsoft.com/office/powerpoint/2010/main" xmlns="" val="17703267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t>Streaming Audio</a:t>
            </a:r>
          </a:p>
        </p:txBody>
      </p:sp>
      <p:pic>
        <p:nvPicPr>
          <p:cNvPr id="32771" name="Picture 3" descr="D:\My Documents\!books\norton im\chapter 2\stream.tif"/>
          <p:cNvPicPr>
            <a:picLocks noChangeAspect="1" noChangeArrowheads="1"/>
          </p:cNvPicPr>
          <p:nvPr/>
        </p:nvPicPr>
        <p:blipFill>
          <a:blip r:embed="rId3" cstate="print">
            <a:extLst>
              <a:ext uri="{BEBA8EAE-BF5A-486C-A8C5-ECC9F3942E4B}">
                <a14:imgProps xmlns:a14="http://schemas.microsoft.com/office/drawing/2010/main" xmlns="">
                  <a14:imgLayer r:embed="rId4">
                    <a14:imgEffect>
                      <a14:colorTemperature colorTemp="4700"/>
                    </a14:imgEffect>
                  </a14:imgLayer>
                </a14:imgProps>
              </a:ext>
              <a:ext uri="{28A0092B-C50C-407E-A947-70E740481C1C}">
                <a14:useLocalDpi xmlns:a14="http://schemas.microsoft.com/office/drawing/2010/main" xmlns="" val="0"/>
              </a:ext>
            </a:extLst>
          </a:blip>
          <a:srcRect/>
          <a:stretch>
            <a:fillRect/>
          </a:stretch>
        </p:blipFill>
        <p:spPr bwMode="auto">
          <a:xfrm>
            <a:off x="1439131" y="1663224"/>
            <a:ext cx="6204378" cy="49264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6315190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1371600" y="6477000"/>
            <a:ext cx="2133600" cy="476250"/>
          </a:xfrm>
          <a:prstGeom prst="rect">
            <a:avLst/>
          </a:prstGeom>
        </p:spPr>
        <p:txBody>
          <a:bodyPr/>
          <a:lstStyle/>
          <a:p>
            <a:r>
              <a:rPr lang="en-US"/>
              <a:t>2A-</a:t>
            </a:r>
            <a:fld id="{0CF42EFE-CBAC-4D88-B693-BF90C601D661}" type="slidenum">
              <a:rPr lang="en-US"/>
              <a:pPr/>
              <a:t>20</a:t>
            </a:fld>
            <a:endParaRPr lang="en-US"/>
          </a:p>
        </p:txBody>
      </p:sp>
      <p:sp>
        <p:nvSpPr>
          <p:cNvPr id="26626" name="Rectangle 2"/>
          <p:cNvSpPr>
            <a:spLocks noGrp="1" noChangeArrowheads="1"/>
          </p:cNvSpPr>
          <p:nvPr>
            <p:ph type="title"/>
          </p:nvPr>
        </p:nvSpPr>
        <p:spPr/>
        <p:txBody>
          <a:bodyPr/>
          <a:lstStyle/>
          <a:p>
            <a:r>
              <a:rPr lang="en-US" dirty="0"/>
              <a:t>Using a Browser </a:t>
            </a:r>
            <a:r>
              <a:rPr lang="en-US" dirty="0" smtClean="0"/>
              <a:t>And </a:t>
            </a:r>
            <a:r>
              <a:rPr lang="en-US" dirty="0"/>
              <a:t>WWW</a:t>
            </a:r>
          </a:p>
        </p:txBody>
      </p:sp>
      <p:sp>
        <p:nvSpPr>
          <p:cNvPr id="26627" name="Rectangle 3"/>
          <p:cNvSpPr>
            <a:spLocks noGrp="1" noChangeArrowheads="1"/>
          </p:cNvSpPr>
          <p:nvPr>
            <p:ph type="body" idx="1"/>
          </p:nvPr>
        </p:nvSpPr>
        <p:spPr/>
        <p:txBody>
          <a:bodyPr/>
          <a:lstStyle/>
          <a:p>
            <a:r>
              <a:rPr lang="en-US" dirty="0"/>
              <a:t>Browser starts on the home page</a:t>
            </a:r>
          </a:p>
          <a:p>
            <a:r>
              <a:rPr lang="en-US" dirty="0"/>
              <a:t>Navigating the web</a:t>
            </a:r>
          </a:p>
          <a:p>
            <a:pPr lvl="1"/>
            <a:r>
              <a:rPr lang="en-US" dirty="0"/>
              <a:t>Enter a URL in the browser</a:t>
            </a:r>
          </a:p>
          <a:p>
            <a:pPr lvl="1"/>
            <a:r>
              <a:rPr lang="en-US" dirty="0"/>
              <a:t>Click a link</a:t>
            </a:r>
          </a:p>
          <a:p>
            <a:pPr lvl="1"/>
            <a:r>
              <a:rPr lang="en-US" b="1" i="1" dirty="0"/>
              <a:t>Links</a:t>
            </a:r>
            <a:r>
              <a:rPr lang="en-US" dirty="0"/>
              <a:t> are typically blue underlined words</a:t>
            </a:r>
          </a:p>
          <a:p>
            <a:pPr lvl="1"/>
            <a:r>
              <a:rPr lang="en-US" dirty="0"/>
              <a:t>Image maps are picture links</a:t>
            </a:r>
          </a:p>
          <a:p>
            <a:r>
              <a:rPr lang="en-US" dirty="0"/>
              <a:t>When finished, close the browser</a:t>
            </a:r>
          </a:p>
          <a:p>
            <a:endParaRPr lang="en-US" dirty="0"/>
          </a:p>
        </p:txBody>
      </p:sp>
    </p:spTree>
    <p:extLst>
      <p:ext uri="{BB962C8B-B14F-4D97-AF65-F5344CB8AC3E}">
        <p14:creationId xmlns:p14="http://schemas.microsoft.com/office/powerpoint/2010/main" xmlns="" val="25758519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Interfacing with Internet Browsers</a:t>
            </a:r>
            <a:endParaRPr lang="en-US" dirty="0"/>
          </a:p>
        </p:txBody>
      </p:sp>
      <p:sp>
        <p:nvSpPr>
          <p:cNvPr id="3" name="Content Placeholder 2"/>
          <p:cNvSpPr>
            <a:spLocks noGrp="1"/>
          </p:cNvSpPr>
          <p:nvPr>
            <p:ph idx="1"/>
          </p:nvPr>
        </p:nvSpPr>
        <p:spPr/>
        <p:txBody>
          <a:bodyPr/>
          <a:lstStyle/>
          <a:p>
            <a:r>
              <a:rPr lang="en-US" dirty="0" smtClean="0"/>
              <a:t>Internet browser</a:t>
            </a:r>
          </a:p>
          <a:p>
            <a:pPr lvl="1"/>
            <a:r>
              <a:rPr lang="en-US" dirty="0" smtClean="0"/>
              <a:t>A program that allows to access the web pages</a:t>
            </a:r>
          </a:p>
          <a:p>
            <a:pPr lvl="1"/>
            <a:r>
              <a:rPr lang="en-US" dirty="0" smtClean="0"/>
              <a:t>Displays web contents like audio, video, images, animations, etc.</a:t>
            </a:r>
          </a:p>
          <a:p>
            <a:r>
              <a:rPr lang="en-US" dirty="0" smtClean="0"/>
              <a:t>Examples</a:t>
            </a:r>
          </a:p>
          <a:p>
            <a:pPr lvl="1"/>
            <a:r>
              <a:rPr lang="en-US" dirty="0" smtClean="0"/>
              <a:t>Internet explorer</a:t>
            </a:r>
          </a:p>
          <a:p>
            <a:pPr lvl="1"/>
            <a:r>
              <a:rPr lang="en-US" dirty="0" smtClean="0"/>
              <a:t>Google chrome</a:t>
            </a:r>
          </a:p>
          <a:p>
            <a:pPr lvl="1"/>
            <a:r>
              <a:rPr lang="en-US" dirty="0" smtClean="0"/>
              <a:t>Mozilla Firefox</a:t>
            </a:r>
          </a:p>
          <a:p>
            <a:pPr lvl="1"/>
            <a:r>
              <a:rPr lang="en-US" dirty="0" smtClean="0"/>
              <a:t>Apple safari</a:t>
            </a:r>
          </a:p>
          <a:p>
            <a:pPr lvl="1"/>
            <a:r>
              <a:rPr lang="en-US" dirty="0" smtClean="0"/>
              <a:t>Netscape </a:t>
            </a:r>
            <a:endParaRPr lang="en-US" dirty="0"/>
          </a:p>
        </p:txBody>
      </p:sp>
    </p:spTree>
    <p:extLst>
      <p:ext uri="{BB962C8B-B14F-4D97-AF65-F5344CB8AC3E}">
        <p14:creationId xmlns:p14="http://schemas.microsoft.com/office/powerpoint/2010/main" xmlns="" val="21565642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Internet explorer</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243640" y="1654549"/>
            <a:ext cx="8595360" cy="5005889"/>
          </a:xfrm>
        </p:spPr>
      </p:pic>
    </p:spTree>
    <p:extLst>
      <p:ext uri="{BB962C8B-B14F-4D97-AF65-F5344CB8AC3E}">
        <p14:creationId xmlns:p14="http://schemas.microsoft.com/office/powerpoint/2010/main" xmlns="" val="5067352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Google chrome</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243640" y="1653978"/>
            <a:ext cx="8595360" cy="5047682"/>
          </a:xfrm>
        </p:spPr>
      </p:pic>
    </p:spTree>
    <p:extLst>
      <p:ext uri="{BB962C8B-B14F-4D97-AF65-F5344CB8AC3E}">
        <p14:creationId xmlns:p14="http://schemas.microsoft.com/office/powerpoint/2010/main" xmlns="" val="33800070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6096" y="457200"/>
            <a:ext cx="2949575" cy="1600200"/>
          </a:xfrm>
        </p:spPr>
        <p:txBody>
          <a:bodyPr/>
          <a:lstStyle/>
          <a:p>
            <a:r>
              <a:rPr lang="en-US" dirty="0" smtClean="0">
                <a:solidFill>
                  <a:srgbClr val="0070C0"/>
                </a:solidFill>
              </a:rPr>
              <a:t>Mozilla Firefox</a:t>
            </a:r>
            <a:endParaRPr lang="en-US" dirty="0">
              <a:solidFill>
                <a:srgbClr val="0070C0"/>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93076" y="806112"/>
            <a:ext cx="6829831" cy="5486400"/>
          </a:xfrm>
          <a:prstGeom prst="rect">
            <a:avLst/>
          </a:prstGeom>
        </p:spPr>
      </p:pic>
    </p:spTree>
    <p:extLst>
      <p:ext uri="{BB962C8B-B14F-4D97-AF65-F5344CB8AC3E}">
        <p14:creationId xmlns:p14="http://schemas.microsoft.com/office/powerpoint/2010/main" xmlns="" val="4524027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Launching your browser</a:t>
            </a:r>
            <a:endParaRPr lang="en-US" dirty="0"/>
          </a:p>
        </p:txBody>
      </p:sp>
      <p:sp>
        <p:nvSpPr>
          <p:cNvPr id="3" name="Content Placeholder 2"/>
          <p:cNvSpPr>
            <a:spLocks noGrp="1"/>
          </p:cNvSpPr>
          <p:nvPr>
            <p:ph idx="1"/>
          </p:nvPr>
        </p:nvSpPr>
        <p:spPr/>
        <p:txBody>
          <a:bodyPr/>
          <a:lstStyle/>
          <a:p>
            <a:r>
              <a:rPr lang="en-US" dirty="0" smtClean="0"/>
              <a:t>You can open your browser from</a:t>
            </a:r>
          </a:p>
          <a:p>
            <a:pPr lvl="1"/>
            <a:r>
              <a:rPr lang="en-US" dirty="0" smtClean="0"/>
              <a:t>Start menu</a:t>
            </a:r>
          </a:p>
          <a:p>
            <a:pPr lvl="1"/>
            <a:r>
              <a:rPr lang="en-US" dirty="0" smtClean="0"/>
              <a:t>Quick launch</a:t>
            </a:r>
          </a:p>
          <a:p>
            <a:pPr lvl="1"/>
            <a:r>
              <a:rPr lang="en-US" dirty="0" smtClean="0"/>
              <a:t>Desktop shortcut</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922292" y="2812382"/>
            <a:ext cx="4972050" cy="3829050"/>
          </a:xfrm>
          <a:prstGeom prst="rect">
            <a:avLst/>
          </a:prstGeom>
        </p:spPr>
      </p:pic>
    </p:spTree>
    <p:extLst>
      <p:ext uri="{BB962C8B-B14F-4D97-AF65-F5344CB8AC3E}">
        <p14:creationId xmlns:p14="http://schemas.microsoft.com/office/powerpoint/2010/main" xmlns="" val="1280598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Refreshing a webpage</a:t>
            </a:r>
            <a:endParaRPr lang="en-US" dirty="0"/>
          </a:p>
        </p:txBody>
      </p:sp>
      <p:sp>
        <p:nvSpPr>
          <p:cNvPr id="4" name="Content Placeholder 3"/>
          <p:cNvSpPr>
            <a:spLocks noGrp="1"/>
          </p:cNvSpPr>
          <p:nvPr>
            <p:ph idx="1"/>
          </p:nvPr>
        </p:nvSpPr>
        <p:spPr>
          <a:xfrm>
            <a:off x="243640" y="1709488"/>
            <a:ext cx="8650702" cy="1226217"/>
          </a:xfrm>
        </p:spPr>
        <p:txBody>
          <a:bodyPr/>
          <a:lstStyle/>
          <a:p>
            <a:r>
              <a:rPr lang="en-US" dirty="0" smtClean="0"/>
              <a:t>Refresh a web page</a:t>
            </a:r>
          </a:p>
          <a:p>
            <a:pPr lvl="1"/>
            <a:r>
              <a:rPr lang="en-US" dirty="0" smtClean="0"/>
              <a:t>Reloads web page if it does not display properly</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43640" y="3159036"/>
            <a:ext cx="8595360" cy="1999737"/>
          </a:xfrm>
          <a:prstGeom prst="rect">
            <a:avLst/>
          </a:prstGeom>
        </p:spPr>
      </p:pic>
    </p:spTree>
    <p:extLst>
      <p:ext uri="{BB962C8B-B14F-4D97-AF65-F5344CB8AC3E}">
        <p14:creationId xmlns:p14="http://schemas.microsoft.com/office/powerpoint/2010/main" xmlns="" val="6355086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Zoom a web page</a:t>
            </a:r>
            <a:endParaRPr lang="en-US" dirty="0"/>
          </a:p>
        </p:txBody>
      </p:sp>
      <p:sp>
        <p:nvSpPr>
          <p:cNvPr id="3" name="Content Placeholder 2"/>
          <p:cNvSpPr>
            <a:spLocks noGrp="1"/>
          </p:cNvSpPr>
          <p:nvPr>
            <p:ph idx="1"/>
          </p:nvPr>
        </p:nvSpPr>
        <p:spPr>
          <a:xfrm>
            <a:off x="243640" y="1709488"/>
            <a:ext cx="8650702" cy="1411801"/>
          </a:xfrm>
        </p:spPr>
        <p:txBody>
          <a:bodyPr>
            <a:normAutofit/>
          </a:bodyPr>
          <a:lstStyle/>
          <a:p>
            <a:r>
              <a:rPr lang="en-US" dirty="0" smtClean="0"/>
              <a:t>Zoom a web page</a:t>
            </a:r>
          </a:p>
          <a:p>
            <a:pPr lvl="1"/>
            <a:r>
              <a:rPr lang="en-US" dirty="0" smtClean="0"/>
              <a:t>Decreases or increases the size of contents on the web page</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25642" y="3121290"/>
            <a:ext cx="6160169" cy="3380778"/>
          </a:xfrm>
          <a:prstGeom prst="rect">
            <a:avLst/>
          </a:prstGeom>
        </p:spPr>
      </p:pic>
    </p:spTree>
    <p:extLst>
      <p:ext uri="{BB962C8B-B14F-4D97-AF65-F5344CB8AC3E}">
        <p14:creationId xmlns:p14="http://schemas.microsoft.com/office/powerpoint/2010/main" xmlns="" val="5488159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View your downloads</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2509487" y="1726541"/>
            <a:ext cx="4063665" cy="4926157"/>
          </a:xfrm>
        </p:spPr>
      </p:pic>
    </p:spTree>
    <p:extLst>
      <p:ext uri="{BB962C8B-B14F-4D97-AF65-F5344CB8AC3E}">
        <p14:creationId xmlns:p14="http://schemas.microsoft.com/office/powerpoint/2010/main" xmlns="" val="25564038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Navigating the web</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21745" y="1747837"/>
            <a:ext cx="8517255" cy="4941161"/>
          </a:xfrm>
          <a:prstGeom prst="rect">
            <a:avLst/>
          </a:prstGeom>
        </p:spPr>
      </p:pic>
    </p:spTree>
    <p:extLst>
      <p:ext uri="{BB962C8B-B14F-4D97-AF65-F5344CB8AC3E}">
        <p14:creationId xmlns:p14="http://schemas.microsoft.com/office/powerpoint/2010/main" xmlns="" val="11752954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Navigating the web</a:t>
            </a:r>
            <a:endParaRPr lang="en-US" dirty="0"/>
          </a:p>
        </p:txBody>
      </p:sp>
      <p:sp>
        <p:nvSpPr>
          <p:cNvPr id="3" name="Content Placeholder 2"/>
          <p:cNvSpPr>
            <a:spLocks noGrp="1"/>
          </p:cNvSpPr>
          <p:nvPr>
            <p:ph idx="1"/>
          </p:nvPr>
        </p:nvSpPr>
        <p:spPr/>
        <p:txBody>
          <a:bodyPr>
            <a:normAutofit/>
          </a:bodyPr>
          <a:lstStyle/>
          <a:p>
            <a:r>
              <a:rPr lang="en-US" dirty="0" smtClean="0"/>
              <a:t>Navigating the web means </a:t>
            </a:r>
          </a:p>
          <a:p>
            <a:pPr lvl="1"/>
            <a:r>
              <a:rPr lang="en-US" dirty="0" smtClean="0"/>
              <a:t>Moving from one web page/website to another</a:t>
            </a:r>
          </a:p>
          <a:p>
            <a:r>
              <a:rPr lang="en-US" dirty="0" smtClean="0"/>
              <a:t>Different ways to navigate the web</a:t>
            </a:r>
          </a:p>
          <a:p>
            <a:r>
              <a:rPr lang="en-US" b="1" i="1" dirty="0" smtClean="0"/>
              <a:t>Using URLS</a:t>
            </a:r>
          </a:p>
          <a:p>
            <a:pPr lvl="1"/>
            <a:r>
              <a:rPr lang="en-US" dirty="0" smtClean="0"/>
              <a:t>Every website has a unique address</a:t>
            </a:r>
          </a:p>
          <a:p>
            <a:pPr lvl="1"/>
            <a:r>
              <a:rPr lang="en-US" dirty="0" smtClean="0"/>
              <a:t>Browser finds the URL page and transfer to your PC</a:t>
            </a:r>
          </a:p>
          <a:p>
            <a:pPr lvl="1"/>
            <a:r>
              <a:rPr lang="en-US" dirty="0" smtClean="0"/>
              <a:t>Several ways to enter URL</a:t>
            </a:r>
          </a:p>
          <a:p>
            <a:pPr lvl="2"/>
            <a:r>
              <a:rPr lang="en-US" dirty="0" smtClean="0"/>
              <a:t>Type URL in address box</a:t>
            </a:r>
          </a:p>
          <a:p>
            <a:pPr lvl="2"/>
            <a:r>
              <a:rPr lang="en-US" dirty="0" smtClean="0"/>
              <a:t>Click a hyperlink</a:t>
            </a:r>
          </a:p>
          <a:p>
            <a:pPr lvl="2"/>
            <a:r>
              <a:rPr lang="en-US" dirty="0" smtClean="0"/>
              <a:t>open from Favorites list</a:t>
            </a:r>
          </a:p>
        </p:txBody>
      </p:sp>
    </p:spTree>
    <p:extLst>
      <p:ext uri="{BB962C8B-B14F-4D97-AF65-F5344CB8AC3E}">
        <p14:creationId xmlns:p14="http://schemas.microsoft.com/office/powerpoint/2010/main" xmlns="" val="391362088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Navigating the web</a:t>
            </a:r>
            <a:endParaRPr lang="en-US" dirty="0"/>
          </a:p>
        </p:txBody>
      </p:sp>
      <p:sp>
        <p:nvSpPr>
          <p:cNvPr id="3" name="Content Placeholder 2"/>
          <p:cNvSpPr>
            <a:spLocks noGrp="1"/>
          </p:cNvSpPr>
          <p:nvPr>
            <p:ph idx="1"/>
          </p:nvPr>
        </p:nvSpPr>
        <p:spPr/>
        <p:txBody>
          <a:bodyPr>
            <a:normAutofit lnSpcReduction="10000"/>
          </a:bodyPr>
          <a:lstStyle/>
          <a:p>
            <a:r>
              <a:rPr lang="en-US" b="1" dirty="0"/>
              <a:t>Using </a:t>
            </a:r>
            <a:r>
              <a:rPr lang="en-US" b="1" dirty="0" smtClean="0"/>
              <a:t>hyperlinks</a:t>
            </a:r>
          </a:p>
          <a:p>
            <a:pPr lvl="1"/>
            <a:r>
              <a:rPr lang="en-US" b="1" i="1" dirty="0" smtClean="0"/>
              <a:t>Hyperlink</a:t>
            </a:r>
            <a:r>
              <a:rPr lang="en-US" dirty="0" smtClean="0"/>
              <a:t> is a part of webpage, linked to a URL</a:t>
            </a:r>
          </a:p>
          <a:p>
            <a:pPr lvl="1"/>
            <a:r>
              <a:rPr lang="en-US" dirty="0" smtClean="0"/>
              <a:t>May appear as text, image, button or arrow</a:t>
            </a:r>
          </a:p>
          <a:p>
            <a:pPr lvl="1"/>
            <a:r>
              <a:rPr lang="en-US" dirty="0" smtClean="0"/>
              <a:t>Usually underlined</a:t>
            </a:r>
          </a:p>
          <a:p>
            <a:pPr lvl="1"/>
            <a:r>
              <a:rPr lang="en-US" dirty="0" smtClean="0"/>
              <a:t>When your mouse pointer touches hyperlink text, the pointer shape changes to resemble a </a:t>
            </a:r>
            <a:r>
              <a:rPr lang="en-US" b="1" i="1" dirty="0" smtClean="0"/>
              <a:t>hand</a:t>
            </a:r>
            <a:r>
              <a:rPr lang="en-US" dirty="0" smtClean="0"/>
              <a:t> with a pointing </a:t>
            </a:r>
            <a:r>
              <a:rPr lang="en-US" b="1" i="1" dirty="0" smtClean="0"/>
              <a:t>index finger</a:t>
            </a:r>
            <a:endParaRPr lang="en-US" b="1" i="1" dirty="0"/>
          </a:p>
          <a:p>
            <a:r>
              <a:rPr lang="en-US" b="1" dirty="0"/>
              <a:t>Using browser navigation </a:t>
            </a:r>
            <a:r>
              <a:rPr lang="en-US" b="1" dirty="0" smtClean="0"/>
              <a:t>tools</a:t>
            </a:r>
            <a:endParaRPr lang="en-US" b="1" dirty="0"/>
          </a:p>
          <a:p>
            <a:pPr lvl="1"/>
            <a:r>
              <a:rPr lang="en-US" dirty="0"/>
              <a:t>Bookmarks </a:t>
            </a:r>
          </a:p>
          <a:p>
            <a:pPr lvl="1"/>
            <a:r>
              <a:rPr lang="en-US" dirty="0"/>
              <a:t>Back and forward buttons</a:t>
            </a:r>
          </a:p>
          <a:p>
            <a:pPr lvl="1"/>
            <a:r>
              <a:rPr lang="en-US" dirty="0"/>
              <a:t>Choose a URL from history list in the address box</a:t>
            </a:r>
          </a:p>
          <a:p>
            <a:endParaRPr lang="en-US" dirty="0"/>
          </a:p>
        </p:txBody>
      </p:sp>
    </p:spTree>
    <p:extLst>
      <p:ext uri="{BB962C8B-B14F-4D97-AF65-F5344CB8AC3E}">
        <p14:creationId xmlns:p14="http://schemas.microsoft.com/office/powerpoint/2010/main" xmlns="" val="133127179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 your browser</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197377" y="1637546"/>
            <a:ext cx="6687886" cy="5015915"/>
          </a:xfrm>
        </p:spPr>
      </p:pic>
    </p:spTree>
    <p:extLst>
      <p:ext uri="{BB962C8B-B14F-4D97-AF65-F5344CB8AC3E}">
        <p14:creationId xmlns:p14="http://schemas.microsoft.com/office/powerpoint/2010/main" xmlns="" val="22385386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help with your browser</a:t>
            </a:r>
            <a:endParaRPr lang="en-US" dirty="0"/>
          </a:p>
        </p:txBody>
      </p:sp>
      <p:sp>
        <p:nvSpPr>
          <p:cNvPr id="3" name="Content Placeholder 2"/>
          <p:cNvSpPr>
            <a:spLocks noGrp="1"/>
          </p:cNvSpPr>
          <p:nvPr>
            <p:ph idx="1"/>
          </p:nvPr>
        </p:nvSpPr>
        <p:spPr/>
        <p:txBody>
          <a:bodyPr/>
          <a:lstStyle/>
          <a:p>
            <a:r>
              <a:rPr lang="en-US" dirty="0" smtClean="0"/>
              <a:t>Open browser’s </a:t>
            </a:r>
            <a:r>
              <a:rPr lang="en-US" b="1" i="1" dirty="0" smtClean="0"/>
              <a:t>Help</a:t>
            </a:r>
            <a:r>
              <a:rPr lang="en-US" dirty="0" smtClean="0"/>
              <a:t> menu</a:t>
            </a:r>
          </a:p>
          <a:p>
            <a:r>
              <a:rPr lang="en-US" dirty="0" smtClean="0"/>
              <a:t>Choose </a:t>
            </a:r>
            <a:r>
              <a:rPr lang="en-US" b="1" i="1" dirty="0"/>
              <a:t>C</a:t>
            </a:r>
            <a:r>
              <a:rPr lang="en-US" b="1" i="1" dirty="0" smtClean="0"/>
              <a:t>ontents and Index</a:t>
            </a:r>
            <a:r>
              <a:rPr lang="en-US" dirty="0" smtClean="0"/>
              <a:t> (depending on browser, it may be </a:t>
            </a:r>
            <a:r>
              <a:rPr lang="en-US" b="1" i="1" dirty="0"/>
              <a:t>C</a:t>
            </a:r>
            <a:r>
              <a:rPr lang="en-US" b="1" i="1" dirty="0" smtClean="0"/>
              <a:t>ontents</a:t>
            </a:r>
            <a:r>
              <a:rPr lang="en-US" dirty="0" smtClean="0"/>
              <a:t>, </a:t>
            </a:r>
            <a:r>
              <a:rPr lang="en-US" b="1" i="1" dirty="0" smtClean="0"/>
              <a:t>Help Contents</a:t>
            </a:r>
            <a:r>
              <a:rPr lang="en-US" dirty="0" smtClean="0"/>
              <a:t> or something similar)</a:t>
            </a:r>
          </a:p>
          <a:p>
            <a:r>
              <a:rPr lang="en-US" dirty="0" smtClean="0"/>
              <a:t>A </a:t>
            </a:r>
            <a:r>
              <a:rPr lang="en-US" b="1" i="1" dirty="0"/>
              <a:t>H</a:t>
            </a:r>
            <a:r>
              <a:rPr lang="en-US" b="1" i="1" dirty="0" smtClean="0"/>
              <a:t>elp window</a:t>
            </a:r>
            <a:r>
              <a:rPr lang="en-US" dirty="0" smtClean="0"/>
              <a:t> will appear listing all the topics</a:t>
            </a:r>
          </a:p>
          <a:p>
            <a:r>
              <a:rPr lang="en-US" b="1" i="1" dirty="0" smtClean="0"/>
              <a:t>Select a topic</a:t>
            </a:r>
            <a:r>
              <a:rPr lang="en-US" dirty="0" smtClean="0"/>
              <a:t> of your interest and its help will be opened.</a:t>
            </a:r>
          </a:p>
          <a:p>
            <a:r>
              <a:rPr lang="en-US" dirty="0" smtClean="0"/>
              <a:t>When done then click </a:t>
            </a:r>
            <a:r>
              <a:rPr lang="en-US" b="1" i="1" dirty="0"/>
              <a:t>C</a:t>
            </a:r>
            <a:r>
              <a:rPr lang="en-US" b="1" i="1" dirty="0" smtClean="0"/>
              <a:t>lose</a:t>
            </a:r>
            <a:r>
              <a:rPr lang="en-US" dirty="0" smtClean="0"/>
              <a:t> button</a:t>
            </a:r>
            <a:endParaRPr lang="en-US" dirty="0"/>
          </a:p>
        </p:txBody>
      </p:sp>
    </p:spTree>
    <p:extLst>
      <p:ext uri="{BB962C8B-B14F-4D97-AF65-F5344CB8AC3E}">
        <p14:creationId xmlns:p14="http://schemas.microsoft.com/office/powerpoint/2010/main" xmlns="" val="256129353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Browser Help</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934604" y="1655574"/>
            <a:ext cx="7282229" cy="5094141"/>
          </a:xfrm>
        </p:spPr>
      </p:pic>
    </p:spTree>
    <p:extLst>
      <p:ext uri="{BB962C8B-B14F-4D97-AF65-F5344CB8AC3E}">
        <p14:creationId xmlns:p14="http://schemas.microsoft.com/office/powerpoint/2010/main" xmlns="" val="42345795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(20 minutes) </a:t>
            </a:r>
            <a:endParaRPr lang="en-US" dirty="0"/>
          </a:p>
        </p:txBody>
      </p:sp>
      <p:sp>
        <p:nvSpPr>
          <p:cNvPr id="3" name="Content Placeholder 2"/>
          <p:cNvSpPr>
            <a:spLocks noGrp="1"/>
          </p:cNvSpPr>
          <p:nvPr>
            <p:ph idx="1"/>
          </p:nvPr>
        </p:nvSpPr>
        <p:spPr/>
        <p:txBody>
          <a:bodyPr>
            <a:normAutofit lnSpcReduction="10000"/>
          </a:bodyPr>
          <a:lstStyle/>
          <a:p>
            <a:r>
              <a:rPr lang="en-US" dirty="0" smtClean="0"/>
              <a:t>Open and explore menu bar, toolbars, scroll bars and buttons of your browser.</a:t>
            </a:r>
          </a:p>
          <a:p>
            <a:r>
              <a:rPr lang="en-US" dirty="0" smtClean="0"/>
              <a:t>Enter some URLs you know from address box.</a:t>
            </a:r>
          </a:p>
          <a:p>
            <a:r>
              <a:rPr lang="en-US" dirty="0" smtClean="0"/>
              <a:t>Choose a URL from your favorites</a:t>
            </a:r>
            <a:r>
              <a:rPr lang="en-US" dirty="0"/>
              <a:t> </a:t>
            </a:r>
            <a:r>
              <a:rPr lang="en-US" dirty="0" smtClean="0"/>
              <a:t>and bookmarks.</a:t>
            </a:r>
          </a:p>
          <a:p>
            <a:r>
              <a:rPr lang="en-US" dirty="0" smtClean="0"/>
              <a:t>Move from your current webpage to the previous and then next page you currently viewed.</a:t>
            </a:r>
          </a:p>
          <a:p>
            <a:r>
              <a:rPr lang="en-US" dirty="0" smtClean="0"/>
              <a:t>Go to your home web page.</a:t>
            </a:r>
          </a:p>
          <a:p>
            <a:r>
              <a:rPr lang="en-US" dirty="0" smtClean="0"/>
              <a:t>Refresh or reload a web page.</a:t>
            </a:r>
            <a:endParaRPr lang="en-US" dirty="0"/>
          </a:p>
        </p:txBody>
      </p:sp>
    </p:spTree>
    <p:extLst>
      <p:ext uri="{BB962C8B-B14F-4D97-AF65-F5344CB8AC3E}">
        <p14:creationId xmlns:p14="http://schemas.microsoft.com/office/powerpoint/2010/main" xmlns="" val="188217201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(20 minutes) </a:t>
            </a:r>
            <a:endParaRPr lang="en-US" dirty="0"/>
          </a:p>
        </p:txBody>
      </p:sp>
      <p:sp>
        <p:nvSpPr>
          <p:cNvPr id="3" name="Content Placeholder 2"/>
          <p:cNvSpPr>
            <a:spLocks noGrp="1"/>
          </p:cNvSpPr>
          <p:nvPr>
            <p:ph idx="1"/>
          </p:nvPr>
        </p:nvSpPr>
        <p:spPr/>
        <p:txBody>
          <a:bodyPr/>
          <a:lstStyle/>
          <a:p>
            <a:r>
              <a:rPr lang="en-US" dirty="0" smtClean="0"/>
              <a:t>Zoom in and Zoom out your web page.</a:t>
            </a:r>
          </a:p>
          <a:p>
            <a:r>
              <a:rPr lang="en-US" dirty="0" smtClean="0"/>
              <a:t>View your browser settings.</a:t>
            </a:r>
          </a:p>
        </p:txBody>
      </p:sp>
    </p:spTree>
    <p:extLst>
      <p:ext uri="{BB962C8B-B14F-4D97-AF65-F5344CB8AC3E}">
        <p14:creationId xmlns:p14="http://schemas.microsoft.com/office/powerpoint/2010/main" xmlns="" val="40438592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reading</a:t>
            </a:r>
            <a:endParaRPr lang="en-US" dirty="0"/>
          </a:p>
        </p:txBody>
      </p:sp>
      <p:sp>
        <p:nvSpPr>
          <p:cNvPr id="3" name="Content Placeholder 2"/>
          <p:cNvSpPr>
            <a:spLocks noGrp="1"/>
          </p:cNvSpPr>
          <p:nvPr>
            <p:ph idx="1"/>
          </p:nvPr>
        </p:nvSpPr>
        <p:spPr/>
        <p:txBody>
          <a:bodyPr/>
          <a:lstStyle/>
          <a:p>
            <a:r>
              <a:rPr lang="en-US" b="1" i="1" dirty="0" smtClean="0">
                <a:solidFill>
                  <a:schemeClr val="accent2"/>
                </a:solidFill>
              </a:rPr>
              <a:t>Introduction to Computers</a:t>
            </a:r>
            <a:r>
              <a:rPr lang="en-US" dirty="0" smtClean="0"/>
              <a:t>, 7/e by </a:t>
            </a:r>
            <a:r>
              <a:rPr lang="en-US" i="1" dirty="0" smtClean="0"/>
              <a:t>Peter Norton</a:t>
            </a:r>
          </a:p>
          <a:p>
            <a:pPr lvl="1"/>
            <a:r>
              <a:rPr lang="en-US" dirty="0" smtClean="0"/>
              <a:t>Lesson 8A: The Internet and the World Wide Web</a:t>
            </a:r>
            <a:endParaRPr lang="en-US" dirty="0"/>
          </a:p>
        </p:txBody>
      </p:sp>
    </p:spTree>
    <p:extLst>
      <p:ext uri="{BB962C8B-B14F-4D97-AF65-F5344CB8AC3E}">
        <p14:creationId xmlns:p14="http://schemas.microsoft.com/office/powerpoint/2010/main" xmlns="" val="92023855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Thanks </a:t>
            </a:r>
            <a:endParaRPr lang="en-US" dirty="0"/>
          </a:p>
        </p:txBody>
      </p:sp>
      <p:sp>
        <p:nvSpPr>
          <p:cNvPr id="3" name="Content Placeholder 2"/>
          <p:cNvSpPr>
            <a:spLocks noGrp="1"/>
          </p:cNvSpPr>
          <p:nvPr>
            <p:ph type="body" idx="1"/>
          </p:nvPr>
        </p:nvSpPr>
        <p:spPr/>
        <p:txBody>
          <a:bodyPr/>
          <a:lstStyle/>
          <a:p>
            <a:r>
              <a:rPr lang="en-US" dirty="0" smtClean="0"/>
              <a:t>End of Lecture 07</a:t>
            </a:r>
            <a:endParaRPr lang="en-US" dirty="0"/>
          </a:p>
        </p:txBody>
      </p:sp>
    </p:spTree>
    <p:extLst>
      <p:ext uri="{BB962C8B-B14F-4D97-AF65-F5344CB8AC3E}">
        <p14:creationId xmlns:p14="http://schemas.microsoft.com/office/powerpoint/2010/main" xmlns="" val="290468114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Allah Hafiz</a:t>
            </a:r>
            <a:endParaRPr lang="en-US" dirty="0"/>
          </a:p>
        </p:txBody>
      </p:sp>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xmlns="" val="3662562705"/>
      </p:ext>
    </p:extLst>
  </p:cSld>
  <p:clrMapOvr>
    <a:masterClrMapping/>
  </p:clrMapOvr>
  <p:timing>
    <p:tnLst>
      <p:par>
        <p:cTn id="1" dur="indefinite" restart="never" nodeType="tmRoot"/>
      </p:par>
    </p:tnLst>
  </p:timing>
</p:sld>
</file>

<file path=ppt/theme/theme1.xml><?xml version="1.0" encoding="utf-8"?>
<a:theme xmlns:a="http://schemas.openxmlformats.org/drawingml/2006/main" name="ADE Temp Final">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ndara">
      <a:majorFont>
        <a:latin typeface="Candara"/>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ndara"/>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ADE Temp Final" id="{37C25238-78FA-448A-B25A-FDCF9CE1F1D3}" vid="{C7C637CF-14C1-41EF-BD44-426F6E9A3F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ADE Temp Final</Template>
  <TotalTime>293</TotalTime>
  <Words>1345</Words>
  <Application>Microsoft Office PowerPoint</Application>
  <PresentationFormat>On-screen Show (4:3)</PresentationFormat>
  <Paragraphs>241</Paragraphs>
  <Slides>39</Slides>
  <Notes>7</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ADE Temp Final</vt:lpstr>
      <vt:lpstr>Internet Basics</vt:lpstr>
      <vt:lpstr>Knowledge test</vt:lpstr>
      <vt:lpstr>Topics covered</vt:lpstr>
      <vt:lpstr>Internet </vt:lpstr>
      <vt:lpstr>History of Internet</vt:lpstr>
      <vt:lpstr>History of Internet</vt:lpstr>
      <vt:lpstr>History of Internet</vt:lpstr>
      <vt:lpstr>Today and the Future</vt:lpstr>
      <vt:lpstr>U.S. Internet Growth</vt:lpstr>
      <vt:lpstr>Major Services of Internet</vt:lpstr>
      <vt:lpstr>Major Services of Internet</vt:lpstr>
      <vt:lpstr>Major Services of Internet</vt:lpstr>
      <vt:lpstr>Accessing The Internet</vt:lpstr>
      <vt:lpstr>Understanding the Internet</vt:lpstr>
      <vt:lpstr>Understanding the Internet</vt:lpstr>
      <vt:lpstr>Understanding The Internet</vt:lpstr>
      <vt:lpstr>URL</vt:lpstr>
      <vt:lpstr>Understanding The Internet</vt:lpstr>
      <vt:lpstr>Streaming Audio</vt:lpstr>
      <vt:lpstr>Using a Browser And WWW</vt:lpstr>
      <vt:lpstr>Interfacing with Internet Browsers</vt:lpstr>
      <vt:lpstr>Internet explorer</vt:lpstr>
      <vt:lpstr>Google chrome</vt:lpstr>
      <vt:lpstr>Mozilla Firefox</vt:lpstr>
      <vt:lpstr>Launching your browser</vt:lpstr>
      <vt:lpstr>Refreshing a webpage</vt:lpstr>
      <vt:lpstr>Zoom a web page</vt:lpstr>
      <vt:lpstr>View your downloads</vt:lpstr>
      <vt:lpstr>Navigating the web</vt:lpstr>
      <vt:lpstr>Navigating the web</vt:lpstr>
      <vt:lpstr>Navigating the web</vt:lpstr>
      <vt:lpstr>Closing your browser</vt:lpstr>
      <vt:lpstr>Getting help with your browser</vt:lpstr>
      <vt:lpstr>Getting Browser Help</vt:lpstr>
      <vt:lpstr>Activity- (20 minutes) </vt:lpstr>
      <vt:lpstr>Activity- (20 minutes) </vt:lpstr>
      <vt:lpstr>Further reading</vt:lpstr>
      <vt:lpstr>Thanks </vt:lpstr>
      <vt:lpstr>Allah Hafiz</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 Basics</dc:title>
  <dc:creator>Sajid</dc:creator>
  <cp:lastModifiedBy>NTS</cp:lastModifiedBy>
  <cp:revision>99</cp:revision>
  <dcterms:created xsi:type="dcterms:W3CDTF">2014-05-18T04:13:34Z</dcterms:created>
  <dcterms:modified xsi:type="dcterms:W3CDTF">2014-05-19T10:05:03Z</dcterms:modified>
</cp:coreProperties>
</file>