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8" r:id="rId3"/>
    <p:sldId id="259" r:id="rId4"/>
    <p:sldId id="257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85" r:id="rId14"/>
    <p:sldId id="280" r:id="rId15"/>
    <p:sldId id="287" r:id="rId16"/>
    <p:sldId id="282" r:id="rId17"/>
    <p:sldId id="284" r:id="rId18"/>
    <p:sldId id="286" r:id="rId19"/>
    <p:sldId id="292" r:id="rId20"/>
    <p:sldId id="263" r:id="rId21"/>
    <p:sldId id="264" r:id="rId22"/>
    <p:sldId id="265" r:id="rId23"/>
    <p:sldId id="266" r:id="rId24"/>
    <p:sldId id="260" r:id="rId25"/>
    <p:sldId id="289" r:id="rId26"/>
    <p:sldId id="261" r:id="rId27"/>
    <p:sldId id="290" r:id="rId28"/>
    <p:sldId id="262" r:id="rId29"/>
    <p:sldId id="267" r:id="rId30"/>
    <p:sldId id="291" r:id="rId31"/>
    <p:sldId id="293" r:id="rId32"/>
    <p:sldId id="294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13" autoAdjust="0"/>
    <p:restoredTop sz="94660"/>
  </p:normalViewPr>
  <p:slideViewPr>
    <p:cSldViewPr snapToGrid="0">
      <p:cViewPr>
        <p:scale>
          <a:sx n="40" d="100"/>
          <a:sy n="40" d="100"/>
        </p:scale>
        <p:origin x="-2826" y="-12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40D89-D31D-4834-9A96-5C79AE02CE2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012DF0-9D7F-4C67-9F0C-53B1C85608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9234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32DE94-5956-4DB3-B36F-80970B74425E}" type="slidenum">
              <a:rPr lang="en-US"/>
              <a:pPr/>
              <a:t>5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>
                <a:cs typeface="Times New Roman" panose="02020603050405020304" pitchFamily="18" charset="0"/>
              </a:rPr>
              <a:t>Teaching tip</a:t>
            </a:r>
          </a:p>
          <a:p>
            <a:r>
              <a:rPr lang="en-US">
                <a:ea typeface="Times" panose="02020603050405020304" pitchFamily="18" charset="0"/>
                <a:cs typeface="Times" panose="02020603050405020304" pitchFamily="18" charset="0"/>
              </a:rPr>
              <a:t>To provide contrast, present the speed of memory as measured in the nanoseconds, or billionth of a second. Then discuss virtual RAM as defined earlier in the text. More RAM, less virtual RAM makes a faster machine.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866252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21BC0F-EB4B-40F5-BBB0-32BC4FAD77EF}" type="slidenum">
              <a:rPr lang="en-US"/>
              <a:pPr/>
              <a:t>6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>
                <a:cs typeface="Times New Roman" panose="02020603050405020304" pitchFamily="18" charset="0"/>
              </a:rPr>
              <a:t>Insider information</a:t>
            </a:r>
          </a:p>
          <a:p>
            <a:r>
              <a:rPr lang="en-US">
                <a:ea typeface="Times" panose="02020603050405020304" pitchFamily="18" charset="0"/>
                <a:cs typeface="Times" panose="02020603050405020304" pitchFamily="18" charset="0"/>
              </a:rPr>
              <a:t>Most hard disks do not list the time to access a track. This is a good topic to tread lightly with.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717054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4F8736-659F-456D-B7CF-ADE83247C7A2}" type="slidenum">
              <a:rPr lang="en-US"/>
              <a:pPr/>
              <a:t>9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>
                <a:cs typeface="Times New Roman" panose="02020603050405020304" pitchFamily="18" charset="0"/>
              </a:rPr>
              <a:t>Teaching tip</a:t>
            </a:r>
          </a:p>
          <a:p>
            <a:r>
              <a:rPr lang="en-US">
                <a:ea typeface="Times" panose="02020603050405020304" pitchFamily="18" charset="0"/>
                <a:cs typeface="Times" panose="02020603050405020304" pitchFamily="18" charset="0"/>
              </a:rPr>
              <a:t>Figure 6B.3 on page 249 shows the disk cleanup utility for Windows XP.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394187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6B2178-B44D-4073-9001-2D9C1CEEA606}" type="slidenum">
              <a:rPr lang="en-US"/>
              <a:pPr/>
              <a:t>11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>
                <a:cs typeface="Times New Roman" panose="02020603050405020304" pitchFamily="18" charset="0"/>
              </a:rPr>
              <a:t>Insider information</a:t>
            </a:r>
          </a:p>
          <a:p>
            <a:r>
              <a:rPr lang="en-US">
                <a:ea typeface="Times" panose="02020603050405020304" pitchFamily="18" charset="0"/>
                <a:cs typeface="Times" panose="02020603050405020304" pitchFamily="18" charset="0"/>
              </a:rPr>
              <a:t>Windows 9x required the screen saver to be disabled before running scan or defrag. Failing to disable the screen saver could lead to catastrophic data loss!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137463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0345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931944"/>
          </a:xfrm>
        </p:spPr>
        <p:txBody>
          <a:bodyPr/>
          <a:lstStyle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01840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FEC44-1E6E-46BD-81D4-5256D6704EE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Interfacing with Computer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ADE100- Computer Literacy</a:t>
            </a:r>
          </a:p>
          <a:p>
            <a:r>
              <a:rPr lang="en-US" b="1" dirty="0" smtClean="0"/>
              <a:t>Lecture 06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22651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drives and folders.</a:t>
            </a:r>
          </a:p>
          <a:p>
            <a:r>
              <a:rPr lang="en-US" dirty="0" smtClean="0"/>
              <a:t>What is the purpose of file extensions? Give two examples.</a:t>
            </a:r>
          </a:p>
          <a:p>
            <a:r>
              <a:rPr lang="en-US" dirty="0" smtClean="0"/>
              <a:t>What is the purpose of windows explorer?</a:t>
            </a:r>
          </a:p>
          <a:p>
            <a:r>
              <a:rPr lang="en-US" dirty="0" smtClean="0"/>
              <a:t>Differentiate between cut and copy.</a:t>
            </a:r>
          </a:p>
          <a:p>
            <a:r>
              <a:rPr lang="en-US" dirty="0" smtClean="0"/>
              <a:t>What is the purpose of Read-Only file attribute.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5421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Types of storage devices</a:t>
            </a:r>
          </a:p>
          <a:p>
            <a:r>
              <a:rPr lang="en-US" dirty="0" smtClean="0"/>
              <a:t>Practically knowing and accessing storage devices/drives</a:t>
            </a:r>
          </a:p>
          <a:p>
            <a:r>
              <a:rPr lang="en-US" dirty="0" smtClean="0"/>
              <a:t>Data transfer between different </a:t>
            </a:r>
            <a:r>
              <a:rPr lang="en-US" smtClean="0"/>
              <a:t>storage devices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42781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devices</a:t>
            </a:r>
            <a:endParaRPr lang="en-US" dirty="0"/>
          </a:p>
        </p:txBody>
      </p:sp>
      <p:pic>
        <p:nvPicPr>
          <p:cNvPr id="4" name="Picture 3" descr="ole36075_co08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49" y="1768639"/>
            <a:ext cx="8285942" cy="4689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5015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-1371600" y="6477000"/>
            <a:ext cx="2133600" cy="476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6B-</a:t>
            </a:r>
            <a:fld id="{32474207-6925-4397-A673-FD78098937C9}" type="slidenum">
              <a:rPr lang="en-US"/>
              <a:pPr/>
              <a:t>5</a:t>
            </a:fld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Measuring &amp; Improving Drive </a:t>
            </a:r>
            <a:r>
              <a:rPr lang="en-US" dirty="0"/>
              <a:t>Performance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Average access time</a:t>
            </a:r>
          </a:p>
          <a:p>
            <a:pPr lvl="1"/>
            <a:r>
              <a:rPr lang="en-US" sz="2800" dirty="0"/>
              <a:t>Also known as </a:t>
            </a:r>
            <a:r>
              <a:rPr lang="en-US" sz="2800" b="1" dirty="0"/>
              <a:t>seek time</a:t>
            </a:r>
          </a:p>
          <a:p>
            <a:pPr lvl="1"/>
            <a:r>
              <a:rPr lang="en-US" sz="2800" dirty="0"/>
              <a:t>Time to find desired data</a:t>
            </a:r>
          </a:p>
          <a:p>
            <a:pPr lvl="1"/>
            <a:r>
              <a:rPr lang="en-US" sz="2800" dirty="0"/>
              <a:t>Measured in milliseconds</a:t>
            </a:r>
          </a:p>
          <a:p>
            <a:pPr lvl="1"/>
            <a:r>
              <a:rPr lang="en-US" sz="2800" dirty="0"/>
              <a:t>Depends on two factors</a:t>
            </a:r>
          </a:p>
          <a:p>
            <a:pPr lvl="2"/>
            <a:r>
              <a:rPr lang="en-US" sz="2400" dirty="0" smtClean="0"/>
              <a:t>RPM- Revolutions Per Minute</a:t>
            </a:r>
            <a:endParaRPr lang="en-US" sz="2400" dirty="0"/>
          </a:p>
          <a:p>
            <a:pPr lvl="2"/>
            <a:r>
              <a:rPr lang="en-US" sz="2400" dirty="0"/>
              <a:t>Time to access a track</a:t>
            </a:r>
          </a:p>
          <a:p>
            <a:pPr lvl="1"/>
            <a:r>
              <a:rPr lang="en-US" sz="2800" dirty="0"/>
              <a:t>Hard drive between 6 and </a:t>
            </a:r>
            <a:r>
              <a:rPr lang="en-US" sz="2800" dirty="0" smtClean="0"/>
              <a:t>12 milliseconds</a:t>
            </a:r>
            <a:endParaRPr lang="en-US" sz="2800" dirty="0"/>
          </a:p>
          <a:p>
            <a:pPr lvl="1"/>
            <a:r>
              <a:rPr lang="en-US" sz="2800" dirty="0"/>
              <a:t>CD between 80 and 800 </a:t>
            </a:r>
            <a:r>
              <a:rPr lang="en-US" sz="2800" dirty="0" smtClean="0"/>
              <a:t>milliseconds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54618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-1371600" y="6477000"/>
            <a:ext cx="2133600" cy="476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6B-</a:t>
            </a:r>
            <a:fld id="{00732A91-4F3B-43D3-BB92-31DDAFC68BA7}" type="slidenum">
              <a:rPr lang="en-US"/>
              <a:pPr/>
              <a:t>6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Drive Performance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Data transfer rate</a:t>
            </a:r>
          </a:p>
          <a:p>
            <a:pPr lvl="1"/>
            <a:r>
              <a:rPr lang="en-US" sz="2800" dirty="0"/>
              <a:t>How fast data can be read</a:t>
            </a:r>
          </a:p>
          <a:p>
            <a:pPr lvl="1"/>
            <a:r>
              <a:rPr lang="en-US" sz="2800" dirty="0"/>
              <a:t>Measured in Bps or bps</a:t>
            </a:r>
          </a:p>
          <a:p>
            <a:pPr lvl="1"/>
            <a:r>
              <a:rPr lang="en-US" sz="2800" dirty="0"/>
              <a:t>Hard drive ranges from 15 to </a:t>
            </a:r>
            <a:r>
              <a:rPr lang="en-US" sz="2800" dirty="0" smtClean="0"/>
              <a:t>160MBps</a:t>
            </a:r>
            <a:endParaRPr lang="en-US" sz="2800" dirty="0"/>
          </a:p>
          <a:p>
            <a:pPr lvl="1"/>
            <a:r>
              <a:rPr lang="en-US" sz="2800" dirty="0"/>
              <a:t>CD ROMS depend on X factor</a:t>
            </a:r>
          </a:p>
          <a:p>
            <a:pPr lvl="2"/>
            <a:r>
              <a:rPr lang="en-US" sz="2400" dirty="0"/>
              <a:t>24x CD transfers 24 x </a:t>
            </a:r>
            <a:r>
              <a:rPr lang="en-US" sz="2400" dirty="0" smtClean="0"/>
              <a:t>150KBps</a:t>
            </a:r>
            <a:endParaRPr lang="en-US" sz="2400" dirty="0"/>
          </a:p>
          <a:p>
            <a:pPr lvl="1"/>
            <a:r>
              <a:rPr lang="en-US" sz="2800" dirty="0"/>
              <a:t>Floppy disks transfer at </a:t>
            </a:r>
            <a:r>
              <a:rPr lang="en-US" sz="2800" dirty="0" smtClean="0"/>
              <a:t>45KBps</a:t>
            </a:r>
            <a:endParaRPr lang="en-US" sz="2800" dirty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408977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Transfer Rate</a:t>
            </a:r>
          </a:p>
        </p:txBody>
      </p:sp>
      <p:pic>
        <p:nvPicPr>
          <p:cNvPr id="27653" name="Picture 5" descr="nor78902_B06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24" y="1877926"/>
            <a:ext cx="8488818" cy="29347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0220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Performance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Disk </a:t>
            </a:r>
            <a:r>
              <a:rPr lang="en-US" sz="3200" dirty="0" smtClean="0"/>
              <a:t>optimization (boosting)</a:t>
            </a:r>
            <a:endParaRPr lang="en-US" sz="3200" dirty="0"/>
          </a:p>
          <a:p>
            <a:pPr lvl="1"/>
            <a:r>
              <a:rPr lang="en-US" sz="2800" dirty="0"/>
              <a:t>Handled by operating system </a:t>
            </a:r>
            <a:r>
              <a:rPr lang="en-US" sz="2800" dirty="0" smtClean="0"/>
              <a:t>tools</a:t>
            </a:r>
            <a:endParaRPr lang="en-US" sz="2800" dirty="0"/>
          </a:p>
          <a:p>
            <a:pPr lvl="1"/>
            <a:r>
              <a:rPr lang="en-US" sz="2800" dirty="0"/>
              <a:t>Routine disk maintenance</a:t>
            </a:r>
          </a:p>
          <a:p>
            <a:pPr lvl="1"/>
            <a:r>
              <a:rPr lang="en-US" sz="2800" dirty="0"/>
              <a:t>Optimization should be run monthly</a:t>
            </a:r>
          </a:p>
        </p:txBody>
      </p:sp>
    </p:spTree>
    <p:extLst>
      <p:ext uri="{BB962C8B-B14F-4D97-AF65-F5344CB8AC3E}">
        <p14:creationId xmlns="" xmlns:p14="http://schemas.microsoft.com/office/powerpoint/2010/main" val="77867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Optimizing Performance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Clean up unnecessary files</a:t>
            </a:r>
          </a:p>
          <a:p>
            <a:pPr lvl="1"/>
            <a:r>
              <a:rPr lang="en-US" sz="2800" dirty="0"/>
              <a:t>Delete </a:t>
            </a:r>
            <a:r>
              <a:rPr lang="en-US" sz="2800" b="1" i="1" dirty="0"/>
              <a:t>temp</a:t>
            </a:r>
            <a:r>
              <a:rPr lang="en-US" sz="2800" dirty="0"/>
              <a:t> files</a:t>
            </a:r>
          </a:p>
          <a:p>
            <a:pPr lvl="1"/>
            <a:r>
              <a:rPr lang="en-US" sz="2800" dirty="0"/>
              <a:t>Uninstall unused programs</a:t>
            </a:r>
          </a:p>
          <a:p>
            <a:pPr lvl="1"/>
            <a:r>
              <a:rPr lang="en-US" sz="2800" dirty="0"/>
              <a:t>Delete obsolete data files</a:t>
            </a:r>
          </a:p>
          <a:p>
            <a:pPr lvl="1"/>
            <a:r>
              <a:rPr lang="en-US" sz="2800" dirty="0"/>
              <a:t>Files should be cleaned weekly</a:t>
            </a:r>
          </a:p>
        </p:txBody>
      </p:sp>
    </p:spTree>
    <p:extLst>
      <p:ext uri="{BB962C8B-B14F-4D97-AF65-F5344CB8AC3E}">
        <p14:creationId xmlns="" xmlns:p14="http://schemas.microsoft.com/office/powerpoint/2010/main" val="351885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Optimizing Performance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Scan a disk for errors</a:t>
            </a:r>
          </a:p>
          <a:p>
            <a:pPr lvl="1"/>
            <a:r>
              <a:rPr lang="en-US" sz="2800" dirty="0"/>
              <a:t>Bad spots on the media</a:t>
            </a:r>
          </a:p>
          <a:p>
            <a:pPr lvl="1"/>
            <a:r>
              <a:rPr lang="en-US" sz="2800" dirty="0"/>
              <a:t>Find and fix the error</a:t>
            </a:r>
          </a:p>
          <a:p>
            <a:pPr lvl="2"/>
            <a:r>
              <a:rPr lang="en-US" sz="2400" dirty="0"/>
              <a:t>Move data to a good spot</a:t>
            </a:r>
          </a:p>
          <a:p>
            <a:pPr lvl="2"/>
            <a:r>
              <a:rPr lang="en-US" sz="2400" dirty="0"/>
              <a:t>Mark the spot as bad</a:t>
            </a:r>
          </a:p>
          <a:p>
            <a:pPr lvl="1"/>
            <a:r>
              <a:rPr lang="en-US" sz="2800" dirty="0"/>
              <a:t>Disks should be scanned monthly</a:t>
            </a:r>
          </a:p>
        </p:txBody>
      </p:sp>
    </p:spTree>
    <p:extLst>
      <p:ext uri="{BB962C8B-B14F-4D97-AF65-F5344CB8AC3E}">
        <p14:creationId xmlns="" xmlns:p14="http://schemas.microsoft.com/office/powerpoint/2010/main" val="331950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Optimizing Performance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Defragment a disk</a:t>
            </a:r>
          </a:p>
          <a:p>
            <a:pPr lvl="1"/>
            <a:r>
              <a:rPr lang="en-US" sz="2800" dirty="0"/>
              <a:t>Files fragment when resaved</a:t>
            </a:r>
          </a:p>
          <a:p>
            <a:pPr lvl="1"/>
            <a:r>
              <a:rPr lang="en-US" sz="2800" dirty="0"/>
              <a:t>Fragmented files load slower</a:t>
            </a:r>
          </a:p>
          <a:p>
            <a:pPr lvl="1"/>
            <a:r>
              <a:rPr lang="en-US" sz="2800" dirty="0"/>
              <a:t>Defragment puts the fragments together</a:t>
            </a:r>
          </a:p>
          <a:p>
            <a:pPr lvl="1"/>
            <a:r>
              <a:rPr lang="en-US" sz="2800" dirty="0"/>
              <a:t>Disks should be defragged monthly</a:t>
            </a:r>
          </a:p>
        </p:txBody>
      </p:sp>
    </p:spTree>
    <p:extLst>
      <p:ext uri="{BB962C8B-B14F-4D97-AF65-F5344CB8AC3E}">
        <p14:creationId xmlns="" xmlns:p14="http://schemas.microsoft.com/office/powerpoint/2010/main" val="85106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Defragment</a:t>
            </a:r>
          </a:p>
        </p:txBody>
      </p:sp>
      <p:pic>
        <p:nvPicPr>
          <p:cNvPr id="25605" name="Picture 1029" descr="nor78902_pB0606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455" y="1652336"/>
            <a:ext cx="6614263" cy="50251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0705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a disk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39" y="1677237"/>
            <a:ext cx="5232777" cy="432272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825" y="1677237"/>
            <a:ext cx="2543175" cy="44005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1559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a disk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Login with </a:t>
            </a:r>
            <a:r>
              <a:rPr lang="en-US" b="1" i="1" dirty="0" smtClean="0"/>
              <a:t>administrator</a:t>
            </a:r>
            <a:r>
              <a:rPr lang="en-US" dirty="0" smtClean="0"/>
              <a:t> account</a:t>
            </a:r>
          </a:p>
          <a:p>
            <a:r>
              <a:rPr lang="en-US" dirty="0" smtClean="0"/>
              <a:t>Open My Computer </a:t>
            </a:r>
          </a:p>
          <a:p>
            <a:r>
              <a:rPr lang="en-US" dirty="0" smtClean="0"/>
              <a:t>Select a drive like USB-flash drive, right click and select Format option from the menu</a:t>
            </a:r>
          </a:p>
          <a:p>
            <a:r>
              <a:rPr lang="en-US" dirty="0" smtClean="0"/>
              <a:t>Format dialog box will appear, you may change file system NTFS or FAT-32</a:t>
            </a:r>
          </a:p>
          <a:p>
            <a:r>
              <a:rPr lang="en-US" dirty="0" smtClean="0"/>
              <a:t>You may change volume label then select quick format option</a:t>
            </a:r>
          </a:p>
          <a:p>
            <a:r>
              <a:rPr lang="en-US" dirty="0" smtClean="0"/>
              <a:t>Click start button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850" y="4984082"/>
            <a:ext cx="3486150" cy="16573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5013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 drive properties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68" y="1768903"/>
            <a:ext cx="7045186" cy="4932686"/>
          </a:xfrm>
        </p:spPr>
      </p:pic>
    </p:spTree>
    <p:extLst>
      <p:ext uri="{BB962C8B-B14F-4D97-AF65-F5344CB8AC3E}">
        <p14:creationId xmlns="" xmlns:p14="http://schemas.microsoft.com/office/powerpoint/2010/main" val="162731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Rename volume label of a disk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43640" y="1709488"/>
            <a:ext cx="4545213" cy="4931944"/>
          </a:xfrm>
        </p:spPr>
        <p:txBody>
          <a:bodyPr/>
          <a:lstStyle/>
          <a:p>
            <a:r>
              <a:rPr lang="en-US" dirty="0" smtClean="0"/>
              <a:t>Login with </a:t>
            </a:r>
            <a:r>
              <a:rPr lang="en-US" b="1" i="1" dirty="0" smtClean="0"/>
              <a:t>administrator</a:t>
            </a:r>
            <a:r>
              <a:rPr lang="en-US" dirty="0" smtClean="0"/>
              <a:t> for this action</a:t>
            </a:r>
          </a:p>
          <a:p>
            <a:r>
              <a:rPr lang="en-US" b="1" i="1" dirty="0" smtClean="0"/>
              <a:t>Right click</a:t>
            </a:r>
            <a:r>
              <a:rPr lang="en-US" dirty="0" smtClean="0"/>
              <a:t> drive icon on My Computer</a:t>
            </a:r>
          </a:p>
          <a:p>
            <a:r>
              <a:rPr lang="en-US" dirty="0" smtClean="0"/>
              <a:t>Select </a:t>
            </a:r>
            <a:r>
              <a:rPr lang="en-US" b="1" i="1" dirty="0" smtClean="0"/>
              <a:t>properties</a:t>
            </a:r>
            <a:r>
              <a:rPr lang="en-US" dirty="0" smtClean="0"/>
              <a:t> from menu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4851483" y="1626034"/>
            <a:ext cx="4050147" cy="5027769"/>
            <a:chOff x="4788853" y="1626034"/>
            <a:chExt cx="4050147" cy="502776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8853" y="1626034"/>
              <a:ext cx="4050147" cy="5027769"/>
            </a:xfrm>
            <a:prstGeom prst="rect">
              <a:avLst/>
            </a:prstGeom>
          </p:spPr>
        </p:pic>
        <p:sp>
          <p:nvSpPr>
            <p:cNvPr id="5" name="Rounded Rectangle 4"/>
            <p:cNvSpPr/>
            <p:nvPr/>
          </p:nvSpPr>
          <p:spPr>
            <a:xfrm>
              <a:off x="5787019" y="2505206"/>
              <a:ext cx="939452" cy="363254"/>
            </a:xfrm>
            <a:prstGeom prst="roundRect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404928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 device manager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en-US" b="1" i="1" dirty="0" smtClean="0"/>
              <a:t>Right </a:t>
            </a:r>
            <a:r>
              <a:rPr lang="en-US" b="1" i="1" dirty="0"/>
              <a:t>click</a:t>
            </a:r>
            <a:r>
              <a:rPr lang="en-US" dirty="0"/>
              <a:t> My Computer</a:t>
            </a:r>
          </a:p>
          <a:p>
            <a:pPr marL="285750" indent="-285750"/>
            <a:r>
              <a:rPr lang="en-US" dirty="0"/>
              <a:t>Select </a:t>
            </a:r>
            <a:r>
              <a:rPr lang="en-US" b="1" i="1" dirty="0"/>
              <a:t>Manage</a:t>
            </a:r>
            <a:r>
              <a:rPr lang="en-US" dirty="0"/>
              <a:t> option from menu</a:t>
            </a:r>
          </a:p>
          <a:p>
            <a:pPr marL="285750" indent="-285750"/>
            <a:r>
              <a:rPr lang="en-US" dirty="0"/>
              <a:t>Select </a:t>
            </a:r>
            <a:r>
              <a:rPr lang="en-US" b="1" i="1" dirty="0"/>
              <a:t>device manager</a:t>
            </a:r>
            <a:r>
              <a:rPr lang="en-US" dirty="0"/>
              <a:t> from computer management window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1891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Device manager</a:t>
            </a:r>
            <a:endParaRPr lang="en-US" dirty="0"/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129" y="1668837"/>
            <a:ext cx="6826614" cy="50808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62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</a:t>
            </a:r>
            <a:r>
              <a:rPr lang="en-US" sz="3200" dirty="0" smtClean="0"/>
              <a:t>(20 minutes)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View </a:t>
            </a:r>
            <a:r>
              <a:rPr lang="en-US" b="1" i="1" dirty="0"/>
              <a:t>Device Manager</a:t>
            </a:r>
            <a:r>
              <a:rPr lang="en-US" dirty="0"/>
              <a:t> and properties of any device.</a:t>
            </a:r>
          </a:p>
          <a:p>
            <a:r>
              <a:rPr lang="en-US" dirty="0"/>
              <a:t>View </a:t>
            </a:r>
            <a:r>
              <a:rPr lang="en-US" b="1" i="1" dirty="0"/>
              <a:t>properties</a:t>
            </a:r>
            <a:r>
              <a:rPr lang="en-US" dirty="0"/>
              <a:t> of a drive and </a:t>
            </a:r>
            <a:r>
              <a:rPr lang="en-US" b="1" i="1" dirty="0"/>
              <a:t>change </a:t>
            </a:r>
            <a:r>
              <a:rPr lang="en-US" dirty="0"/>
              <a:t>its </a:t>
            </a:r>
            <a:r>
              <a:rPr lang="en-US" b="1" i="1" dirty="0"/>
              <a:t>volume label</a:t>
            </a:r>
            <a:r>
              <a:rPr lang="en-US" dirty="0" smtClean="0"/>
              <a:t>.</a:t>
            </a:r>
          </a:p>
          <a:p>
            <a:r>
              <a:rPr lang="en-US" b="1" i="1" dirty="0" smtClean="0"/>
              <a:t>Format </a:t>
            </a:r>
            <a:r>
              <a:rPr lang="en-US" dirty="0" smtClean="0"/>
              <a:t>your USB-flash drive.</a:t>
            </a:r>
          </a:p>
          <a:p>
            <a:r>
              <a:rPr lang="en-US" b="1" i="1" dirty="0" smtClean="0"/>
              <a:t>Defragment</a:t>
            </a:r>
            <a:r>
              <a:rPr lang="en-US" dirty="0" smtClean="0"/>
              <a:t> one of your disk drive.</a:t>
            </a:r>
          </a:p>
          <a:p>
            <a:r>
              <a:rPr lang="en-US" dirty="0" smtClean="0"/>
              <a:t>Perform </a:t>
            </a:r>
            <a:r>
              <a:rPr lang="en-US" b="1" i="1" dirty="0" smtClean="0"/>
              <a:t>disk clean up</a:t>
            </a:r>
            <a:r>
              <a:rPr lang="en-US" dirty="0" smtClean="0"/>
              <a:t> operation on the drive in which windows is installed.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5248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 to/from hard disk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42" y="1876926"/>
            <a:ext cx="7649756" cy="3789948"/>
          </a:xfrm>
        </p:spPr>
      </p:pic>
    </p:spTree>
    <p:extLst>
      <p:ext uri="{BB962C8B-B14F-4D97-AF65-F5344CB8AC3E}">
        <p14:creationId xmlns="" xmlns:p14="http://schemas.microsoft.com/office/powerpoint/2010/main" val="296852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to/from hard disk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02"/>
          <a:stretch/>
        </p:blipFill>
        <p:spPr>
          <a:xfrm>
            <a:off x="2238818" y="1672093"/>
            <a:ext cx="4515995" cy="5029496"/>
          </a:xfrm>
        </p:spPr>
      </p:pic>
    </p:spTree>
    <p:extLst>
      <p:ext uri="{BB962C8B-B14F-4D97-AF65-F5344CB8AC3E}">
        <p14:creationId xmlns="" xmlns:p14="http://schemas.microsoft.com/office/powerpoint/2010/main" val="49022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Copying from USB-flash drive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40" y="1732547"/>
            <a:ext cx="8755981" cy="4514802"/>
          </a:xfrm>
        </p:spPr>
      </p:pic>
    </p:spTree>
    <p:extLst>
      <p:ext uri="{BB962C8B-B14F-4D97-AF65-F5344CB8AC3E}">
        <p14:creationId xmlns="" xmlns:p14="http://schemas.microsoft.com/office/powerpoint/2010/main" val="296150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Copying to USB-flash drive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384" y="1709738"/>
            <a:ext cx="5490848" cy="4955798"/>
          </a:xfrm>
        </p:spPr>
      </p:pic>
    </p:spTree>
    <p:extLst>
      <p:ext uri="{BB962C8B-B14F-4D97-AF65-F5344CB8AC3E}">
        <p14:creationId xmlns="" xmlns:p14="http://schemas.microsoft.com/office/powerpoint/2010/main" val="289618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Playing files from CD-ROM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Insert</a:t>
            </a:r>
            <a:r>
              <a:rPr lang="en-US" dirty="0" smtClean="0"/>
              <a:t> CD-ROM in the CD drive</a:t>
            </a:r>
          </a:p>
          <a:p>
            <a:r>
              <a:rPr lang="en-US" dirty="0" smtClean="0"/>
              <a:t>Wait if </a:t>
            </a:r>
            <a:r>
              <a:rPr lang="en-US" b="1" i="1" dirty="0" smtClean="0"/>
              <a:t>Auto run</a:t>
            </a:r>
            <a:r>
              <a:rPr lang="en-US" dirty="0" smtClean="0"/>
              <a:t> then opens automatically </a:t>
            </a:r>
            <a:r>
              <a:rPr lang="en-US" b="1" i="1" dirty="0" smtClean="0">
                <a:solidFill>
                  <a:srgbClr val="FF0000"/>
                </a:solidFill>
              </a:rPr>
              <a:t>OR</a:t>
            </a:r>
          </a:p>
          <a:p>
            <a:r>
              <a:rPr lang="en-US" dirty="0" smtClean="0"/>
              <a:t>Open </a:t>
            </a:r>
            <a:r>
              <a:rPr lang="en-US" b="1" i="1" dirty="0" smtClean="0"/>
              <a:t>My Computer</a:t>
            </a:r>
            <a:r>
              <a:rPr lang="en-US" dirty="0" smtClean="0"/>
              <a:t> and </a:t>
            </a:r>
            <a:r>
              <a:rPr lang="en-US" b="1" i="1" dirty="0" smtClean="0"/>
              <a:t>double click</a:t>
            </a:r>
            <a:r>
              <a:rPr lang="en-US" dirty="0" smtClean="0"/>
              <a:t> the CD drive icon</a:t>
            </a:r>
          </a:p>
          <a:p>
            <a:r>
              <a:rPr lang="en-US" dirty="0" smtClean="0"/>
              <a:t>Navigate through files and folders and find your desired file</a:t>
            </a:r>
          </a:p>
          <a:p>
            <a:r>
              <a:rPr lang="en-US" dirty="0" smtClean="0"/>
              <a:t>Double click the file, file will be opened if that program is installed in your computer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7029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Playing a CD-ROM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40" y="1694447"/>
            <a:ext cx="5675897" cy="497060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6137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 files to a CD-R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898" y="2061432"/>
            <a:ext cx="4129102" cy="251489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40" y="2061432"/>
            <a:ext cx="3952381" cy="43714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8753" y="1648324"/>
            <a:ext cx="3774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Step 1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48464" y="1620244"/>
            <a:ext cx="3774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Step 2</a:t>
            </a:r>
            <a:endParaRPr lang="en-US" sz="2000" b="1" dirty="0"/>
          </a:p>
        </p:txBody>
      </p:sp>
    </p:spTree>
    <p:extLst>
      <p:ext uri="{BB962C8B-B14F-4D97-AF65-F5344CB8AC3E}">
        <p14:creationId xmlns="" xmlns:p14="http://schemas.microsoft.com/office/powerpoint/2010/main" val="234662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CD/DVD burner program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64" y="1709738"/>
            <a:ext cx="6868122" cy="49323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302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 files from CD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40" y="1705095"/>
            <a:ext cx="7664116" cy="4918969"/>
          </a:xfrm>
        </p:spPr>
      </p:pic>
    </p:spTree>
    <p:extLst>
      <p:ext uri="{BB962C8B-B14F-4D97-AF65-F5344CB8AC3E}">
        <p14:creationId xmlns="" xmlns:p14="http://schemas.microsoft.com/office/powerpoint/2010/main" val="302007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Copying to/from memory card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43638" y="1709488"/>
            <a:ext cx="8643490" cy="4931944"/>
          </a:xfrm>
        </p:spPr>
        <p:txBody>
          <a:bodyPr>
            <a:noAutofit/>
          </a:bodyPr>
          <a:lstStyle/>
          <a:p>
            <a:r>
              <a:rPr lang="en-US" sz="3600" dirty="0" smtClean="0"/>
              <a:t>Memory card</a:t>
            </a:r>
          </a:p>
          <a:p>
            <a:pPr lvl="1"/>
            <a:r>
              <a:rPr lang="en-US" sz="3200" dirty="0" smtClean="0"/>
              <a:t>Stores data in Gigabytes</a:t>
            </a:r>
          </a:p>
          <a:p>
            <a:pPr lvl="1"/>
            <a:r>
              <a:rPr lang="en-US" sz="3200" dirty="0" smtClean="0"/>
              <a:t>Needs a card reader</a:t>
            </a:r>
          </a:p>
          <a:p>
            <a:r>
              <a:rPr lang="en-US" sz="3600" dirty="0" smtClean="0"/>
              <a:t>Copying data</a:t>
            </a:r>
          </a:p>
          <a:p>
            <a:pPr lvl="1"/>
            <a:r>
              <a:rPr lang="en-US" sz="2800" dirty="0" smtClean="0"/>
              <a:t>Connect like USB-flash drive</a:t>
            </a:r>
          </a:p>
          <a:p>
            <a:pPr lvl="1"/>
            <a:r>
              <a:rPr lang="en-US" sz="2800" dirty="0" smtClean="0"/>
              <a:t>Select &amp; copy files from memory card</a:t>
            </a:r>
          </a:p>
          <a:p>
            <a:pPr lvl="1"/>
            <a:r>
              <a:rPr lang="en-US" sz="2800" dirty="0" smtClean="0"/>
              <a:t>Paste them in a hard disk drive</a:t>
            </a:r>
          </a:p>
          <a:p>
            <a:pPr lvl="1"/>
            <a:r>
              <a:rPr lang="en-US" sz="2800" dirty="0" smtClean="0"/>
              <a:t>Similarly you can transfer files to memory card from hard disk</a:t>
            </a:r>
            <a:endParaRPr lang="en-US" sz="2800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29" y="1709438"/>
            <a:ext cx="2381299" cy="23812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5970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</a:t>
            </a:r>
            <a:r>
              <a:rPr lang="en-US" sz="3200" dirty="0" smtClean="0"/>
              <a:t>(20 minutes)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Copy files/folders from </a:t>
            </a:r>
            <a:r>
              <a:rPr lang="en-US" b="1" i="1" dirty="0" smtClean="0"/>
              <a:t>one drive </a:t>
            </a:r>
            <a:r>
              <a:rPr lang="en-US" i="1" dirty="0" smtClean="0"/>
              <a:t>to</a:t>
            </a:r>
            <a:r>
              <a:rPr lang="en-US" b="1" i="1" dirty="0" smtClean="0"/>
              <a:t> another drive</a:t>
            </a:r>
            <a:r>
              <a:rPr lang="en-US" dirty="0" smtClean="0"/>
              <a:t> on the hard disk.</a:t>
            </a:r>
          </a:p>
          <a:p>
            <a:r>
              <a:rPr lang="en-US" b="1" i="1" dirty="0" smtClean="0"/>
              <a:t>Drag and drop</a:t>
            </a:r>
            <a:r>
              <a:rPr lang="en-US" dirty="0" smtClean="0"/>
              <a:t> a folder from one location to another.</a:t>
            </a:r>
          </a:p>
          <a:p>
            <a:r>
              <a:rPr lang="en-US" dirty="0" smtClean="0"/>
              <a:t>Copy files from a</a:t>
            </a:r>
            <a:r>
              <a:rPr lang="en-US" b="1" i="1" dirty="0" smtClean="0"/>
              <a:t> CD/DVD </a:t>
            </a:r>
            <a:r>
              <a:rPr lang="en-US" i="1" dirty="0" smtClean="0"/>
              <a:t>to</a:t>
            </a:r>
            <a:r>
              <a:rPr lang="en-US" b="1" i="1" dirty="0" smtClean="0"/>
              <a:t> hard disk drive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Copy files to/from </a:t>
            </a:r>
            <a:r>
              <a:rPr lang="en-US" b="1" i="1" dirty="0" smtClean="0"/>
              <a:t>hard disk</a:t>
            </a:r>
            <a:r>
              <a:rPr lang="en-US" dirty="0" smtClean="0"/>
              <a:t> to/from </a:t>
            </a:r>
            <a:r>
              <a:rPr lang="en-US" b="1" i="1" dirty="0" smtClean="0"/>
              <a:t>USB-flash drive</a:t>
            </a:r>
            <a:r>
              <a:rPr lang="en-US" dirty="0" smtClean="0"/>
              <a:t>.</a:t>
            </a:r>
          </a:p>
          <a:p>
            <a:r>
              <a:rPr lang="en-US" dirty="0" smtClean="0"/>
              <a:t>Write files to a </a:t>
            </a:r>
            <a:r>
              <a:rPr lang="en-US" b="1" i="1" dirty="0" smtClean="0"/>
              <a:t>CD-R</a:t>
            </a:r>
            <a:r>
              <a:rPr lang="en-US" dirty="0" smtClean="0"/>
              <a:t> using CD-writer.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5882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397040" y="3741820"/>
            <a:ext cx="6858000" cy="1515979"/>
          </a:xfrm>
        </p:spPr>
        <p:txBody>
          <a:bodyPr/>
          <a:lstStyle/>
          <a:p>
            <a:pPr algn="l"/>
            <a:r>
              <a:rPr lang="en-US" dirty="0" smtClean="0"/>
              <a:t>End of Lecture 06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654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9144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Final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ADE Temp Final" id="{37C25238-78FA-448A-B25A-FDCF9CE1F1D3}" vid="{C7C637CF-14C1-41EF-BD44-426F6E9A3F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Final</Template>
  <TotalTime>741</TotalTime>
  <Words>736</Words>
  <Application>Microsoft Office PowerPoint</Application>
  <PresentationFormat>On-screen Show (4:3)</PresentationFormat>
  <Paragraphs>135</Paragraphs>
  <Slides>32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ADE Temp Final</vt:lpstr>
      <vt:lpstr>Interfacing with Computer</vt:lpstr>
      <vt:lpstr>Knowledge test</vt:lpstr>
      <vt:lpstr>Topics covered</vt:lpstr>
      <vt:lpstr>Storage devices</vt:lpstr>
      <vt:lpstr>Measuring &amp; Improving Drive Performance</vt:lpstr>
      <vt:lpstr>Drive Performance</vt:lpstr>
      <vt:lpstr>Data Transfer Rate</vt:lpstr>
      <vt:lpstr>Optimizing Performance</vt:lpstr>
      <vt:lpstr>Optimizing Performance</vt:lpstr>
      <vt:lpstr>Optimizing Performance</vt:lpstr>
      <vt:lpstr>Optimizing Performance</vt:lpstr>
      <vt:lpstr>Defragment</vt:lpstr>
      <vt:lpstr>Formatting a disk </vt:lpstr>
      <vt:lpstr>Formatting a disk</vt:lpstr>
      <vt:lpstr>Viewing drive properties </vt:lpstr>
      <vt:lpstr>Rename volume label of a disk</vt:lpstr>
      <vt:lpstr>Viewing device manager</vt:lpstr>
      <vt:lpstr>Device manager</vt:lpstr>
      <vt:lpstr>Activity- (20 minutes) </vt:lpstr>
      <vt:lpstr>Copy to/from hard disk</vt:lpstr>
      <vt:lpstr>Moving to/from hard disk</vt:lpstr>
      <vt:lpstr>Copying from USB-flash drive</vt:lpstr>
      <vt:lpstr>Copying to USB-flash drive</vt:lpstr>
      <vt:lpstr>Playing files from CD-ROM</vt:lpstr>
      <vt:lpstr>Playing a CD-ROM</vt:lpstr>
      <vt:lpstr>Writing  files to a CD-R</vt:lpstr>
      <vt:lpstr>CD/DVD burner program</vt:lpstr>
      <vt:lpstr>Copy files from CD</vt:lpstr>
      <vt:lpstr>Copying to/from memory card</vt:lpstr>
      <vt:lpstr>Activity- (20 minutes) </vt:lpstr>
      <vt:lpstr>Thanks</vt:lpstr>
      <vt:lpstr>Allah Hafiz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Interfacing with Computer</dc:title>
  <dc:creator>Sajid</dc:creator>
  <cp:lastModifiedBy>user</cp:lastModifiedBy>
  <cp:revision>103</cp:revision>
  <dcterms:created xsi:type="dcterms:W3CDTF">2014-05-17T05:41:14Z</dcterms:created>
  <dcterms:modified xsi:type="dcterms:W3CDTF">2014-07-20T08:59:32Z</dcterms:modified>
</cp:coreProperties>
</file>