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40"/>
  </p:notesMasterIdLst>
  <p:sldIdLst>
    <p:sldId id="256" r:id="rId2"/>
    <p:sldId id="258" r:id="rId3"/>
    <p:sldId id="257" r:id="rId4"/>
    <p:sldId id="291" r:id="rId5"/>
    <p:sldId id="292" r:id="rId6"/>
    <p:sldId id="293" r:id="rId7"/>
    <p:sldId id="304" r:id="rId8"/>
    <p:sldId id="260" r:id="rId9"/>
    <p:sldId id="261" r:id="rId10"/>
    <p:sldId id="262" r:id="rId11"/>
    <p:sldId id="263" r:id="rId12"/>
    <p:sldId id="264" r:id="rId13"/>
    <p:sldId id="276" r:id="rId14"/>
    <p:sldId id="294" r:id="rId15"/>
    <p:sldId id="277" r:id="rId16"/>
    <p:sldId id="278" r:id="rId17"/>
    <p:sldId id="280" r:id="rId18"/>
    <p:sldId id="281" r:id="rId19"/>
    <p:sldId id="282" r:id="rId20"/>
    <p:sldId id="283" r:id="rId21"/>
    <p:sldId id="284" r:id="rId22"/>
    <p:sldId id="285" r:id="rId23"/>
    <p:sldId id="286" r:id="rId24"/>
    <p:sldId id="287" r:id="rId25"/>
    <p:sldId id="295" r:id="rId26"/>
    <p:sldId id="301" r:id="rId27"/>
    <p:sldId id="305" r:id="rId28"/>
    <p:sldId id="296" r:id="rId29"/>
    <p:sldId id="297" r:id="rId30"/>
    <p:sldId id="306" r:id="rId31"/>
    <p:sldId id="298" r:id="rId32"/>
    <p:sldId id="299" r:id="rId33"/>
    <p:sldId id="307" r:id="rId34"/>
    <p:sldId id="300" r:id="rId35"/>
    <p:sldId id="302" r:id="rId36"/>
    <p:sldId id="303" r:id="rId37"/>
    <p:sldId id="289" r:id="rId38"/>
    <p:sldId id="290" r:id="rId3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3" autoAdjust="0"/>
    <p:restoredTop sz="94660"/>
  </p:normalViewPr>
  <p:slideViewPr>
    <p:cSldViewPr snapToGrid="0">
      <p:cViewPr varScale="1">
        <p:scale>
          <a:sx n="37" d="100"/>
          <a:sy n="37" d="100"/>
        </p:scale>
        <p:origin x="-1560" y="-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175FB2-89EE-4D0F-9590-2AE3899F5E34}" type="datetimeFigureOut">
              <a:rPr lang="en-US" smtClean="0"/>
              <a:pPr/>
              <a:t>5/19/2014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BA43A6-71D9-4A88-A147-614E44CBD6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582485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BA43A6-71D9-4A88-A147-614E44CBD665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596646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F31F6D2B-6116-4C4A-8B37-BC75FC4C7BE2}" type="slidenum">
              <a:rPr lang="en-US">
                <a:latin typeface="Times New Roman" panose="02020603050405020304" pitchFamily="18" charset="0"/>
              </a:rPr>
              <a:pPr eaLnBrk="1" hangingPunct="1"/>
              <a:t>9</a:t>
            </a:fld>
            <a:endParaRPr lang="en-US">
              <a:latin typeface="Times New Roman" panose="02020603050405020304" pitchFamily="18" charset="0"/>
            </a:endParaRPr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smtClean="0"/>
              <a:t>Figure 1</a:t>
            </a:r>
          </a:p>
        </p:txBody>
      </p:sp>
    </p:spTree>
    <p:extLst>
      <p:ext uri="{BB962C8B-B14F-4D97-AF65-F5344CB8AC3E}">
        <p14:creationId xmlns:p14="http://schemas.microsoft.com/office/powerpoint/2010/main" xmlns="" val="28612531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C0463141-DA09-422C-9A20-0FEB960D7FAD}" type="slidenum">
              <a:rPr lang="en-US">
                <a:latin typeface="Times New Roman" panose="02020603050405020304" pitchFamily="18" charset="0"/>
              </a:rPr>
              <a:pPr eaLnBrk="1" hangingPunct="1"/>
              <a:t>11</a:t>
            </a:fld>
            <a:endParaRPr lang="en-US">
              <a:latin typeface="Times New Roman" panose="02020603050405020304" pitchFamily="18" charset="0"/>
            </a:endParaRPr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smtClean="0"/>
              <a:t>Figure 2</a:t>
            </a:r>
          </a:p>
        </p:txBody>
      </p:sp>
    </p:spTree>
    <p:extLst>
      <p:ext uri="{BB962C8B-B14F-4D97-AF65-F5344CB8AC3E}">
        <p14:creationId xmlns:p14="http://schemas.microsoft.com/office/powerpoint/2010/main" xmlns="" val="9629174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BA43A6-71D9-4A88-A147-614E44CBD665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265338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2971" y="1122363"/>
            <a:ext cx="8412480" cy="2387600"/>
          </a:xfrm>
        </p:spPr>
        <p:txBody>
          <a:bodyPr anchor="b"/>
          <a:lstStyle>
            <a:lvl1pPr algn="ctr">
              <a:defRPr sz="6000">
                <a:solidFill>
                  <a:srgbClr val="0070C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741820"/>
            <a:ext cx="6858000" cy="1515979"/>
          </a:xfrm>
        </p:spPr>
        <p:txBody>
          <a:bodyPr>
            <a:norm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336876" y="3590017"/>
            <a:ext cx="8503920" cy="7434"/>
          </a:xfrm>
          <a:prstGeom prst="line">
            <a:avLst/>
          </a:prstGeom>
          <a:ln w="762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2034520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640" y="365126"/>
            <a:ext cx="8595360" cy="1121031"/>
          </a:xfrm>
        </p:spPr>
        <p:txBody>
          <a:bodyPr/>
          <a:lstStyle>
            <a:lvl1pPr>
              <a:defRPr>
                <a:solidFill>
                  <a:srgbClr val="0070C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640" y="1709488"/>
            <a:ext cx="8650702" cy="4691312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2800">
                <a:solidFill>
                  <a:srgbClr val="0070C0"/>
                </a:solidFill>
              </a:defRPr>
            </a:lvl2pPr>
            <a:lvl3pPr>
              <a:defRPr sz="2400">
                <a:solidFill>
                  <a:schemeClr val="accent2">
                    <a:lumMod val="75000"/>
                  </a:schemeClr>
                </a:solidFill>
              </a:defRPr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207542" y="1558349"/>
            <a:ext cx="8686800" cy="0"/>
          </a:xfrm>
          <a:prstGeom prst="line">
            <a:avLst/>
          </a:prstGeom>
          <a:ln w="762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54026" y="6444033"/>
            <a:ext cx="9496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 b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8C08A7-CB81-4BF9-92C1-1CE5AB029D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184096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471745"/>
            <a:ext cx="7886700" cy="2852737"/>
          </a:xfrm>
        </p:spPr>
        <p:txBody>
          <a:bodyPr anchor="b"/>
          <a:lstStyle>
            <a:lvl1pPr>
              <a:defRPr sz="6000">
                <a:solidFill>
                  <a:srgbClr val="0070C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207542" y="4451855"/>
            <a:ext cx="8686800" cy="0"/>
          </a:xfrm>
          <a:prstGeom prst="line">
            <a:avLst/>
          </a:prstGeom>
          <a:ln w="762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2002140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606119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100600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06163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046398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575878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794233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905460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292673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8C08A7-CB81-4BF9-92C1-1CE5AB029D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79062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0070C0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2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/>
              <a:t>Interfacing with Computer</a:t>
            </a:r>
            <a:endParaRPr lang="en-US" sz="5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ADE100- Computer Literacy</a:t>
            </a:r>
          </a:p>
          <a:p>
            <a:r>
              <a:rPr lang="en-US" dirty="0" smtClean="0"/>
              <a:t> </a:t>
            </a:r>
            <a:r>
              <a:rPr lang="en-US" b="1" dirty="0" smtClean="0">
                <a:latin typeface="+mj-lt"/>
                <a:cs typeface="Consolas" panose="020B0609020204030204" pitchFamily="49" charset="0"/>
              </a:rPr>
              <a:t>Lecture 05</a:t>
            </a:r>
            <a:endParaRPr lang="en-US" b="1" dirty="0">
              <a:latin typeface="+mj-lt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2585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Knowledge test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Differentiate between icons and shortcuts.</a:t>
            </a:r>
          </a:p>
          <a:p>
            <a:r>
              <a:rPr lang="en-US" dirty="0" smtClean="0"/>
              <a:t>Name five icons of control panel and their functions.</a:t>
            </a:r>
          </a:p>
          <a:p>
            <a:r>
              <a:rPr lang="en-US" dirty="0" smtClean="0"/>
              <a:t>What is the purpose of start menu?</a:t>
            </a:r>
          </a:p>
          <a:p>
            <a:r>
              <a:rPr lang="en-US" dirty="0" smtClean="0"/>
              <a:t>What is help and support center?</a:t>
            </a:r>
          </a:p>
          <a:p>
            <a:r>
              <a:rPr lang="en-US" dirty="0" smtClean="0"/>
              <a:t>How can you change a default printer?</a:t>
            </a:r>
          </a:p>
          <a:p>
            <a:r>
              <a:rPr lang="en-US" dirty="0" smtClean="0"/>
              <a:t>What are the elements of taskbar?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2122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Topics covered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Concept of files and folders</a:t>
            </a:r>
          </a:p>
          <a:p>
            <a:r>
              <a:rPr lang="en-US" dirty="0" smtClean="0"/>
              <a:t>File and folder </a:t>
            </a:r>
            <a:r>
              <a:rPr lang="en-US" dirty="0" smtClean="0"/>
              <a:t>properties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68009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Drives, folders and files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639" y="1709488"/>
            <a:ext cx="8660015" cy="4932612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Drives</a:t>
            </a:r>
          </a:p>
          <a:p>
            <a:pPr lvl="1"/>
            <a:r>
              <a:rPr lang="en-US" dirty="0" smtClean="0"/>
              <a:t>Store data</a:t>
            </a:r>
          </a:p>
          <a:p>
            <a:pPr lvl="1"/>
            <a:r>
              <a:rPr lang="en-US" dirty="0" smtClean="0"/>
              <a:t>At least two drives, </a:t>
            </a:r>
            <a:r>
              <a:rPr lang="en-US" b="1" dirty="0" smtClean="0">
                <a:solidFill>
                  <a:schemeClr val="accent2"/>
                </a:solidFill>
              </a:rPr>
              <a:t>A:\</a:t>
            </a:r>
            <a:r>
              <a:rPr lang="en-US" dirty="0" smtClean="0">
                <a:solidFill>
                  <a:schemeClr val="accent2"/>
                </a:solidFill>
              </a:rPr>
              <a:t> </a:t>
            </a:r>
            <a:r>
              <a:rPr lang="en-US" dirty="0" smtClean="0"/>
              <a:t>for floppy &amp; </a:t>
            </a:r>
            <a:r>
              <a:rPr lang="en-US" b="1" dirty="0" smtClean="0">
                <a:solidFill>
                  <a:schemeClr val="accent2"/>
                </a:solidFill>
              </a:rPr>
              <a:t>C:\</a:t>
            </a:r>
            <a:r>
              <a:rPr lang="en-US" dirty="0" smtClean="0">
                <a:solidFill>
                  <a:schemeClr val="accent2"/>
                </a:solidFill>
              </a:rPr>
              <a:t> </a:t>
            </a:r>
            <a:r>
              <a:rPr lang="en-US" dirty="0" smtClean="0"/>
              <a:t>for hard disk</a:t>
            </a:r>
          </a:p>
          <a:p>
            <a:pPr lvl="1"/>
            <a:r>
              <a:rPr lang="en-US" dirty="0" smtClean="0"/>
              <a:t>A,B,C,D,E,F drive letters</a:t>
            </a:r>
          </a:p>
          <a:p>
            <a:pPr lvl="1"/>
            <a:r>
              <a:rPr lang="en-US" dirty="0" smtClean="0"/>
              <a:t>A &amp; B for floppy drives, C D E F for hard drive</a:t>
            </a:r>
          </a:p>
          <a:p>
            <a:pPr lvl="1"/>
            <a:r>
              <a:rPr lang="en-US" dirty="0" smtClean="0"/>
              <a:t>Last drive letter for CD/DVD drive</a:t>
            </a:r>
          </a:p>
          <a:p>
            <a:r>
              <a:rPr lang="en-US" dirty="0" smtClean="0"/>
              <a:t>Folders</a:t>
            </a:r>
          </a:p>
          <a:p>
            <a:pPr lvl="1"/>
            <a:r>
              <a:rPr lang="en-US" dirty="0" smtClean="0"/>
              <a:t>Organize data stored on the drives</a:t>
            </a:r>
          </a:p>
          <a:p>
            <a:pPr lvl="1"/>
            <a:r>
              <a:rPr lang="en-US" dirty="0" smtClean="0"/>
              <a:t>Files of a program are stored in its own set of folders</a:t>
            </a:r>
          </a:p>
          <a:p>
            <a:pPr lvl="1"/>
            <a:r>
              <a:rPr lang="en-US" dirty="0" smtClean="0"/>
              <a:t>Store similar files in a folder</a:t>
            </a:r>
          </a:p>
          <a:p>
            <a:pPr lvl="1"/>
            <a:r>
              <a:rPr lang="en-US" dirty="0" smtClean="0"/>
              <a:t>Directory is the path given to a folder on a drive e.g. C:\My Documents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14304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Drives, folders and files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File</a:t>
            </a:r>
          </a:p>
          <a:p>
            <a:pPr lvl="1"/>
            <a:r>
              <a:rPr lang="en-US" dirty="0" smtClean="0"/>
              <a:t>Collection of related data stored under a single name</a:t>
            </a:r>
          </a:p>
          <a:p>
            <a:pPr lvl="1"/>
            <a:r>
              <a:rPr lang="en-US" dirty="0" smtClean="0"/>
              <a:t>The information you create using a program is stored in </a:t>
            </a:r>
            <a:r>
              <a:rPr lang="en-US" b="1" i="1" dirty="0" smtClean="0">
                <a:solidFill>
                  <a:schemeClr val="accent2"/>
                </a:solidFill>
              </a:rPr>
              <a:t>data files</a:t>
            </a:r>
          </a:p>
          <a:p>
            <a:pPr lvl="1"/>
            <a:r>
              <a:rPr lang="en-US" dirty="0" smtClean="0"/>
              <a:t>The instructions used to run a program are stored in </a:t>
            </a:r>
            <a:r>
              <a:rPr lang="en-US" b="1" i="1" dirty="0" smtClean="0">
                <a:solidFill>
                  <a:schemeClr val="accent2"/>
                </a:solidFill>
              </a:rPr>
              <a:t>program files</a:t>
            </a:r>
          </a:p>
          <a:p>
            <a:r>
              <a:rPr lang="en-US" i="1" dirty="0" smtClean="0"/>
              <a:t>File extensions</a:t>
            </a:r>
          </a:p>
          <a:p>
            <a:pPr lvl="1"/>
            <a:r>
              <a:rPr lang="en-US" i="1" dirty="0" smtClean="0"/>
              <a:t>Ending letters associated with a file</a:t>
            </a:r>
          </a:p>
          <a:p>
            <a:pPr lvl="1"/>
            <a:r>
              <a:rPr lang="en-US" i="1" dirty="0" smtClean="0"/>
              <a:t>Tells the type of file and the application in which it can be opened</a:t>
            </a:r>
            <a:endParaRPr lang="en-US" i="1" dirty="0"/>
          </a:p>
          <a:p>
            <a:pPr lvl="1"/>
            <a:endParaRPr lang="en-US" i="1" dirty="0" smtClean="0"/>
          </a:p>
          <a:p>
            <a:pPr lvl="1"/>
            <a:endParaRPr lang="en-US" i="1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37037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File extensions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.doc = Microsoft word document</a:t>
            </a:r>
          </a:p>
          <a:p>
            <a:pPr marL="0" indent="0">
              <a:buNone/>
            </a:pPr>
            <a:r>
              <a:rPr lang="en-US" dirty="0" smtClean="0"/>
              <a:t>.</a:t>
            </a:r>
            <a:r>
              <a:rPr lang="en-US" dirty="0" err="1" smtClean="0"/>
              <a:t>xls</a:t>
            </a:r>
            <a:r>
              <a:rPr lang="en-US" dirty="0" smtClean="0"/>
              <a:t> = Microsoft excel document</a:t>
            </a:r>
          </a:p>
          <a:p>
            <a:pPr marL="0" indent="0">
              <a:buNone/>
            </a:pPr>
            <a:r>
              <a:rPr lang="en-US" dirty="0" smtClean="0"/>
              <a:t>.</a:t>
            </a:r>
            <a:r>
              <a:rPr lang="en-US" dirty="0" err="1" smtClean="0"/>
              <a:t>ppt</a:t>
            </a:r>
            <a:r>
              <a:rPr lang="en-US" dirty="0" smtClean="0"/>
              <a:t> = Microsoft power point</a:t>
            </a:r>
          </a:p>
          <a:p>
            <a:pPr marL="0" indent="0">
              <a:buNone/>
            </a:pPr>
            <a:r>
              <a:rPr lang="en-US" dirty="0" smtClean="0"/>
              <a:t>.</a:t>
            </a:r>
            <a:r>
              <a:rPr lang="en-US" dirty="0" err="1" smtClean="0"/>
              <a:t>mdb</a:t>
            </a:r>
            <a:r>
              <a:rPr lang="en-US" dirty="0" smtClean="0"/>
              <a:t> = Microsoft Access database</a:t>
            </a:r>
          </a:p>
          <a:p>
            <a:pPr marL="0" indent="0">
              <a:buNone/>
            </a:pPr>
            <a:r>
              <a:rPr lang="en-US" dirty="0" smtClean="0"/>
              <a:t>.bmp = Windows bitmap pictures</a:t>
            </a:r>
          </a:p>
          <a:p>
            <a:pPr marL="0" indent="0">
              <a:buNone/>
            </a:pPr>
            <a:r>
              <a:rPr lang="en-US" dirty="0" smtClean="0"/>
              <a:t>.wav = Sound file</a:t>
            </a:r>
          </a:p>
          <a:p>
            <a:pPr marL="0" indent="0">
              <a:buNone/>
            </a:pPr>
            <a:r>
              <a:rPr lang="en-US" dirty="0" smtClean="0"/>
              <a:t>.html or .</a:t>
            </a:r>
            <a:r>
              <a:rPr lang="en-US" dirty="0" err="1" smtClean="0"/>
              <a:t>htm</a:t>
            </a:r>
            <a:r>
              <a:rPr lang="en-US" dirty="0" smtClean="0"/>
              <a:t> = Internet document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29514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Filing Cabinet Analogy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1" i="1" dirty="0" smtClean="0"/>
              <a:t>Disks</a:t>
            </a:r>
            <a:r>
              <a:rPr lang="en-GB" dirty="0" smtClean="0"/>
              <a:t> </a:t>
            </a:r>
            <a:r>
              <a:rPr lang="en-GB" dirty="0"/>
              <a:t>can be thought of as </a:t>
            </a:r>
            <a:r>
              <a:rPr lang="en-GB" b="1" i="1" dirty="0"/>
              <a:t>drawers</a:t>
            </a:r>
            <a:r>
              <a:rPr lang="en-GB" dirty="0"/>
              <a:t> in a filing cabinet</a:t>
            </a:r>
          </a:p>
          <a:p>
            <a:r>
              <a:rPr lang="en-GB" dirty="0"/>
              <a:t>At present, we have a cabinet in which we could start throwing files into the various drawers</a:t>
            </a:r>
            <a:r>
              <a:rPr lang="en-GB" dirty="0" smtClean="0"/>
              <a:t>,</a:t>
            </a:r>
          </a:p>
          <a:p>
            <a:pPr lvl="1"/>
            <a:r>
              <a:rPr lang="en-GB" dirty="0" smtClean="0"/>
              <a:t>But there </a:t>
            </a:r>
            <a:r>
              <a:rPr lang="en-GB" dirty="0"/>
              <a:t>would soon be </a:t>
            </a:r>
            <a:r>
              <a:rPr lang="en-GB" dirty="0" smtClean="0"/>
              <a:t>a large number </a:t>
            </a:r>
            <a:r>
              <a:rPr lang="en-GB" dirty="0"/>
              <a:t>of program and data files, with no order or plan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58131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Managing </a:t>
            </a:r>
            <a:r>
              <a:rPr lang="en-US" dirty="0"/>
              <a:t>f</a:t>
            </a:r>
            <a:r>
              <a:rPr lang="en-US" dirty="0" smtClean="0"/>
              <a:t>iles </a:t>
            </a:r>
            <a:r>
              <a:rPr lang="en-US" dirty="0"/>
              <a:t>and </a:t>
            </a:r>
            <a:r>
              <a:rPr lang="en-US" dirty="0" smtClean="0"/>
              <a:t>folders</a:t>
            </a:r>
            <a:endParaRPr lang="en-US" dirty="0"/>
          </a:p>
        </p:txBody>
      </p:sp>
      <p:sp>
        <p:nvSpPr>
          <p:cNvPr id="5123" name="Rectangle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dirty="0" smtClean="0"/>
              <a:t>Files or documents</a:t>
            </a:r>
          </a:p>
          <a:p>
            <a:pPr lvl="1"/>
            <a:r>
              <a:rPr lang="en-US" dirty="0" smtClean="0"/>
              <a:t>Organized </a:t>
            </a:r>
            <a:r>
              <a:rPr lang="en-US" dirty="0"/>
              <a:t>by </a:t>
            </a:r>
            <a:r>
              <a:rPr lang="en-US" dirty="0" smtClean="0"/>
              <a:t>storing </a:t>
            </a:r>
            <a:r>
              <a:rPr lang="en-US" dirty="0"/>
              <a:t>in folders</a:t>
            </a:r>
          </a:p>
          <a:p>
            <a:pPr>
              <a:lnSpc>
                <a:spcPct val="90000"/>
              </a:lnSpc>
            </a:pPr>
            <a:r>
              <a:rPr lang="en-US" dirty="0"/>
              <a:t>Disks contain folders that </a:t>
            </a:r>
            <a:r>
              <a:rPr lang="en-US" dirty="0" smtClean="0"/>
              <a:t>hold </a:t>
            </a:r>
            <a:r>
              <a:rPr lang="en-US" dirty="0"/>
              <a:t>files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USB drives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Compact discs (CDs)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Digital video discs (DVDs)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Hard disks</a:t>
            </a:r>
          </a:p>
          <a:p>
            <a:pPr>
              <a:lnSpc>
                <a:spcPct val="90000"/>
              </a:lnSpc>
            </a:pPr>
            <a:r>
              <a:rPr lang="en-US" dirty="0"/>
              <a:t>Removable disks are inserted into a drive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E68DB7AF-2B8D-4445-B6E2-51E2AB7E7741}" type="slidenum">
              <a:rPr lang="en-US">
                <a:latin typeface="Calibri" panose="020F0502020204030204" pitchFamily="34" charset="0"/>
              </a:rPr>
              <a:pPr eaLnBrk="1" hangingPunct="1"/>
              <a:t>8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4" name="Footer Placeholder 4"/>
          <p:cNvSpPr txBox="1">
            <a:spLocks noGrp="1"/>
          </p:cNvSpPr>
          <p:nvPr/>
        </p:nvSpPr>
        <p:spPr>
          <a:xfrm>
            <a:off x="0" y="6400800"/>
            <a:ext cx="8229600" cy="457200"/>
          </a:xfrm>
          <a:prstGeom prst="rect">
            <a:avLst/>
          </a:prstGeom>
          <a:noFill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sz="1200" b="1">
                <a:solidFill>
                  <a:schemeClr val="bg1"/>
                </a:solidFill>
                <a:latin typeface="Calibri" panose="020F0502020204030204" pitchFamily="34" charset="0"/>
              </a:rPr>
              <a:t>New Perspectives on Microsoft Office Excel 2007</a:t>
            </a:r>
          </a:p>
        </p:txBody>
      </p:sp>
    </p:spTree>
    <p:extLst>
      <p:ext uri="{BB962C8B-B14F-4D97-AF65-F5344CB8AC3E}">
        <p14:creationId xmlns:p14="http://schemas.microsoft.com/office/powerpoint/2010/main" xmlns="" val="789279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Organizing Files and Folders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4BB60714-101D-48E9-8DB5-681D767A589C}" type="slidenum">
              <a:rPr lang="en-US">
                <a:latin typeface="Calibri" panose="020F0502020204030204" pitchFamily="34" charset="0"/>
              </a:rPr>
              <a:pPr eaLnBrk="1" hangingPunct="1"/>
              <a:t>9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4" name="Footer Placeholder 4"/>
          <p:cNvSpPr txBox="1">
            <a:spLocks noGrp="1"/>
          </p:cNvSpPr>
          <p:nvPr/>
        </p:nvSpPr>
        <p:spPr>
          <a:xfrm>
            <a:off x="0" y="6400800"/>
            <a:ext cx="8229600" cy="457200"/>
          </a:xfrm>
          <a:prstGeom prst="rect">
            <a:avLst/>
          </a:prstGeom>
          <a:noFill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sz="1200" b="1">
                <a:solidFill>
                  <a:schemeClr val="bg1"/>
                </a:solidFill>
                <a:latin typeface="Calibri" panose="020F0502020204030204" pitchFamily="34" charset="0"/>
              </a:rPr>
              <a:t>New Perspectives on Microsoft Office Excel 2007</a:t>
            </a:r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0015" t="6563"/>
          <a:stretch/>
        </p:blipFill>
        <p:spPr bwMode="auto">
          <a:xfrm>
            <a:off x="481825" y="1623889"/>
            <a:ext cx="7747775" cy="4993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560314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Need </a:t>
            </a:r>
            <a:r>
              <a:rPr lang="en-US" sz="4000" dirty="0"/>
              <a:t>for Organizing </a:t>
            </a:r>
            <a:r>
              <a:rPr lang="en-US" sz="4000" dirty="0" smtClean="0"/>
              <a:t>Files &amp; </a:t>
            </a:r>
            <a:r>
              <a:rPr lang="en-US" sz="4000" dirty="0"/>
              <a:t>Folders</a:t>
            </a:r>
          </a:p>
        </p:txBody>
      </p:sp>
      <p:sp>
        <p:nvSpPr>
          <p:cNvPr id="7171" name="Rectangle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Windows organize files &amp; folders </a:t>
            </a:r>
            <a:r>
              <a:rPr lang="en-US" dirty="0"/>
              <a:t>in a hierarchy, or file </a:t>
            </a:r>
            <a:r>
              <a:rPr lang="en-US" dirty="0" smtClean="0"/>
              <a:t>system like </a:t>
            </a:r>
            <a:r>
              <a:rPr lang="en-US" i="1" dirty="0" smtClean="0"/>
              <a:t>FAT, NTFS</a:t>
            </a:r>
            <a:endParaRPr lang="en-US" i="1" dirty="0"/>
          </a:p>
          <a:p>
            <a:r>
              <a:rPr lang="en-US" dirty="0" smtClean="0"/>
              <a:t>Root directory</a:t>
            </a:r>
          </a:p>
          <a:p>
            <a:pPr lvl="1"/>
            <a:r>
              <a:rPr lang="en-US" dirty="0" smtClean="0"/>
              <a:t>Stores the </a:t>
            </a:r>
            <a:r>
              <a:rPr lang="en-US" dirty="0"/>
              <a:t>folders and important </a:t>
            </a:r>
            <a:r>
              <a:rPr lang="en-US" dirty="0" smtClean="0"/>
              <a:t>files that </a:t>
            </a:r>
            <a:r>
              <a:rPr lang="en-US" dirty="0"/>
              <a:t>it needs to </a:t>
            </a:r>
            <a:r>
              <a:rPr lang="en-US" dirty="0" smtClean="0"/>
              <a:t>Turn ON </a:t>
            </a:r>
            <a:r>
              <a:rPr lang="en-US" dirty="0"/>
              <a:t>the </a:t>
            </a:r>
            <a:r>
              <a:rPr lang="en-US" dirty="0" smtClean="0"/>
              <a:t>computer</a:t>
            </a:r>
            <a:endParaRPr lang="en-US" b="1" i="1" dirty="0"/>
          </a:p>
          <a:p>
            <a:r>
              <a:rPr lang="en-US" dirty="0" smtClean="0"/>
              <a:t>Subfolders</a:t>
            </a:r>
          </a:p>
          <a:p>
            <a:pPr lvl="1"/>
            <a:r>
              <a:rPr lang="en-US" dirty="0" smtClean="0"/>
              <a:t>Folders </a:t>
            </a:r>
            <a:r>
              <a:rPr lang="en-US" dirty="0"/>
              <a:t>stored within other </a:t>
            </a:r>
            <a:r>
              <a:rPr lang="en-US" dirty="0" smtClean="0"/>
              <a:t>folders</a:t>
            </a:r>
            <a:endParaRPr lang="en-US" b="1" i="1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ACEEA158-A5C6-4E14-A750-477D93D835B5}" type="slidenum">
              <a:rPr lang="en-US">
                <a:latin typeface="Calibri" panose="020F0502020204030204" pitchFamily="34" charset="0"/>
              </a:rPr>
              <a:pPr eaLnBrk="1" hangingPunct="1"/>
              <a:t>10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4" name="Footer Placeholder 4"/>
          <p:cNvSpPr txBox="1">
            <a:spLocks noGrp="1"/>
          </p:cNvSpPr>
          <p:nvPr/>
        </p:nvSpPr>
        <p:spPr>
          <a:xfrm>
            <a:off x="0" y="6400800"/>
            <a:ext cx="8229600" cy="457200"/>
          </a:xfrm>
          <a:prstGeom prst="rect">
            <a:avLst/>
          </a:prstGeom>
          <a:noFill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sz="1200" b="1">
                <a:solidFill>
                  <a:schemeClr val="bg1"/>
                </a:solidFill>
                <a:latin typeface="Calibri" panose="020F0502020204030204" pitchFamily="34" charset="0"/>
              </a:rPr>
              <a:t>New Perspectives on Microsoft Office Excel 2007</a:t>
            </a:r>
          </a:p>
        </p:txBody>
      </p:sp>
    </p:spTree>
    <p:extLst>
      <p:ext uri="{BB962C8B-B14F-4D97-AF65-F5344CB8AC3E}">
        <p14:creationId xmlns:p14="http://schemas.microsoft.com/office/powerpoint/2010/main" xmlns="" val="2507478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Need </a:t>
            </a:r>
            <a:r>
              <a:rPr lang="en-US" sz="4000" dirty="0"/>
              <a:t>for Organizing Files &amp;</a:t>
            </a:r>
            <a:r>
              <a:rPr lang="en-US" sz="4000" dirty="0" smtClean="0"/>
              <a:t> </a:t>
            </a:r>
            <a:r>
              <a:rPr lang="en-US" sz="4000" dirty="0"/>
              <a:t>Folders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AE948095-E6FD-4BD3-911B-ADCC332F34F4}" type="slidenum">
              <a:rPr lang="en-US">
                <a:latin typeface="Calibri" panose="020F0502020204030204" pitchFamily="34" charset="0"/>
              </a:rPr>
              <a:pPr eaLnBrk="1" hangingPunct="1"/>
              <a:t>11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4" name="Footer Placeholder 4"/>
          <p:cNvSpPr txBox="1">
            <a:spLocks noGrp="1"/>
          </p:cNvSpPr>
          <p:nvPr/>
        </p:nvSpPr>
        <p:spPr>
          <a:xfrm>
            <a:off x="0" y="6400800"/>
            <a:ext cx="8229600" cy="457200"/>
          </a:xfrm>
          <a:prstGeom prst="rect">
            <a:avLst/>
          </a:prstGeom>
          <a:noFill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sz="1200" b="1">
                <a:solidFill>
                  <a:schemeClr val="bg1"/>
                </a:solidFill>
                <a:latin typeface="Calibri" panose="020F0502020204030204" pitchFamily="34" charset="0"/>
              </a:rPr>
              <a:t>New Perspectives on Microsoft Office Excel 2007</a:t>
            </a:r>
          </a:p>
        </p:txBody>
      </p:sp>
      <p:pic>
        <p:nvPicPr>
          <p:cNvPr id="7" name="Picture 6" descr="Fig0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46747" y="1669799"/>
            <a:ext cx="6883296" cy="4983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936091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 smtClean="0"/>
              <a:t>Strategies </a:t>
            </a:r>
            <a:r>
              <a:rPr lang="en-US" sz="4000" dirty="0"/>
              <a:t>for Organizing </a:t>
            </a:r>
            <a:r>
              <a:rPr lang="en-US" sz="4000" dirty="0" smtClean="0"/>
              <a:t>Files &amp; </a:t>
            </a:r>
            <a:r>
              <a:rPr lang="en-US" sz="4000" dirty="0"/>
              <a:t>Folders</a:t>
            </a:r>
          </a:p>
        </p:txBody>
      </p:sp>
      <p:sp>
        <p:nvSpPr>
          <p:cNvPr id="9219" name="Rectangle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dirty="0"/>
              <a:t>Type of disk you use to store files </a:t>
            </a:r>
            <a:endParaRPr lang="en-US" dirty="0" smtClean="0"/>
          </a:p>
          <a:p>
            <a:pPr lvl="1"/>
            <a:r>
              <a:rPr lang="en-US" dirty="0" smtClean="0"/>
              <a:t>Determines how </a:t>
            </a:r>
            <a:r>
              <a:rPr lang="en-US" dirty="0"/>
              <a:t>you organize those files</a:t>
            </a:r>
          </a:p>
          <a:p>
            <a:pPr>
              <a:lnSpc>
                <a:spcPct val="90000"/>
              </a:lnSpc>
            </a:pPr>
            <a:r>
              <a:rPr lang="en-US" dirty="0"/>
              <a:t>Storing files on removable media </a:t>
            </a:r>
            <a:endParaRPr lang="en-US" dirty="0" smtClean="0"/>
          </a:p>
          <a:p>
            <a:pPr lvl="1"/>
            <a:r>
              <a:rPr lang="en-US" dirty="0" smtClean="0"/>
              <a:t>Allows you </a:t>
            </a:r>
            <a:r>
              <a:rPr lang="en-US" dirty="0"/>
              <a:t>to use simpler organization</a:t>
            </a:r>
          </a:p>
          <a:p>
            <a:pPr>
              <a:lnSpc>
                <a:spcPct val="90000"/>
              </a:lnSpc>
            </a:pPr>
            <a:r>
              <a:rPr lang="en-US" dirty="0"/>
              <a:t>The larger the medium, </a:t>
            </a:r>
            <a:endParaRPr lang="en-US" dirty="0" smtClean="0"/>
          </a:p>
          <a:p>
            <a:pPr lvl="1"/>
            <a:r>
              <a:rPr lang="en-US" dirty="0" smtClean="0"/>
              <a:t>The more </a:t>
            </a:r>
            <a:r>
              <a:rPr lang="en-US" dirty="0"/>
              <a:t>levels of folders you should use</a:t>
            </a:r>
          </a:p>
          <a:p>
            <a:pPr>
              <a:lnSpc>
                <a:spcPct val="90000"/>
              </a:lnSpc>
            </a:pPr>
            <a:r>
              <a:rPr lang="en-US" dirty="0"/>
              <a:t>Documents folder</a:t>
            </a:r>
          </a:p>
          <a:p>
            <a:pPr>
              <a:lnSpc>
                <a:spcPct val="90000"/>
              </a:lnSpc>
            </a:pPr>
            <a:r>
              <a:rPr lang="en-US" dirty="0"/>
              <a:t>You should have a </a:t>
            </a:r>
            <a:r>
              <a:rPr lang="en-US" dirty="0" smtClean="0"/>
              <a:t>backup </a:t>
            </a:r>
            <a:r>
              <a:rPr lang="en-US" dirty="0"/>
              <a:t>or duplicate </a:t>
            </a:r>
            <a:r>
              <a:rPr lang="en-US" dirty="0" smtClean="0"/>
              <a:t>copy </a:t>
            </a:r>
            <a:r>
              <a:rPr lang="en-US" dirty="0"/>
              <a:t>of important files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340B332A-B478-4F1F-9AA9-A75F4E923460}" type="slidenum">
              <a:rPr lang="en-US">
                <a:latin typeface="Calibri" panose="020F0502020204030204" pitchFamily="34" charset="0"/>
              </a:rPr>
              <a:pPr eaLnBrk="1" hangingPunct="1"/>
              <a:t>12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4" name="Footer Placeholder 4"/>
          <p:cNvSpPr txBox="1">
            <a:spLocks noGrp="1"/>
          </p:cNvSpPr>
          <p:nvPr/>
        </p:nvSpPr>
        <p:spPr>
          <a:xfrm>
            <a:off x="0" y="6400800"/>
            <a:ext cx="8229600" cy="457200"/>
          </a:xfrm>
          <a:prstGeom prst="rect">
            <a:avLst/>
          </a:prstGeom>
          <a:noFill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sz="1200" b="1">
                <a:solidFill>
                  <a:schemeClr val="bg1"/>
                </a:solidFill>
                <a:latin typeface="Calibri" panose="020F0502020204030204" pitchFamily="34" charset="0"/>
              </a:rPr>
              <a:t>New Perspectives on Microsoft Office Excel 2007</a:t>
            </a:r>
          </a:p>
        </p:txBody>
      </p:sp>
    </p:spTree>
    <p:extLst>
      <p:ext uri="{BB962C8B-B14F-4D97-AF65-F5344CB8AC3E}">
        <p14:creationId xmlns:p14="http://schemas.microsoft.com/office/powerpoint/2010/main" xmlns="" val="2581414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Strategies </a:t>
            </a:r>
            <a:r>
              <a:rPr lang="en-US" sz="3600" dirty="0"/>
              <a:t>for Organizing </a:t>
            </a:r>
            <a:r>
              <a:rPr lang="en-US" sz="3600" dirty="0" smtClean="0"/>
              <a:t>Files &amp; </a:t>
            </a:r>
            <a:r>
              <a:rPr lang="en-US" sz="3600" dirty="0"/>
              <a:t>Folders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848344E-2DF7-47F5-AD09-7FC998F00943}" type="slidenum">
              <a:rPr lang="en-US"/>
              <a:pPr/>
              <a:t>13</a:t>
            </a:fld>
            <a:endParaRPr lang="en-US"/>
          </a:p>
        </p:txBody>
      </p:sp>
      <p:pic>
        <p:nvPicPr>
          <p:cNvPr id="125958" name="Picture 6" descr="Fig0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43413" y="1661653"/>
            <a:ext cx="6480861" cy="5035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660054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My Computer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90337" y="1694348"/>
            <a:ext cx="7435516" cy="4772249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36363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Windows Explorer</a:t>
            </a:r>
            <a:endParaRPr lang="en-US" dirty="0"/>
          </a:p>
        </p:txBody>
      </p:sp>
      <p:sp>
        <p:nvSpPr>
          <p:cNvPr id="1280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Windows Explorer shows the files, folders, and drives on your computer</a:t>
            </a:r>
          </a:p>
          <a:p>
            <a:pPr lvl="1"/>
            <a:r>
              <a:rPr lang="en-US" dirty="0"/>
              <a:t>Panes</a:t>
            </a:r>
          </a:p>
          <a:p>
            <a:pPr lvl="2"/>
            <a:r>
              <a:rPr lang="en-US" dirty="0"/>
              <a:t>Explorer bar</a:t>
            </a:r>
          </a:p>
          <a:p>
            <a:pPr lvl="2"/>
            <a:r>
              <a:rPr lang="en-US" dirty="0"/>
              <a:t>Folders pane</a:t>
            </a:r>
          </a:p>
          <a:p>
            <a:pPr lvl="1"/>
            <a:r>
              <a:rPr lang="en-US" dirty="0"/>
              <a:t>Expand icon</a:t>
            </a:r>
          </a:p>
          <a:p>
            <a:pPr lvl="1"/>
            <a:r>
              <a:rPr lang="en-US" dirty="0"/>
              <a:t>Collapse icon</a:t>
            </a:r>
          </a:p>
          <a:p>
            <a:r>
              <a:rPr lang="en-US" dirty="0"/>
              <a:t>My Computer shows the drives on your computer</a:t>
            </a:r>
          </a:p>
          <a:p>
            <a:pPr>
              <a:buFontTx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43020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Windows Explorer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EBC03DA-918B-42DA-9DD8-A203E6474B07}" type="slidenum">
              <a:rPr lang="en-US"/>
              <a:pPr/>
              <a:t>16</a:t>
            </a:fld>
            <a:endParaRPr lang="en-US"/>
          </a:p>
        </p:txBody>
      </p:sp>
      <p:pic>
        <p:nvPicPr>
          <p:cNvPr id="129030" name="Picture 6" descr="Fig0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3640" y="1749368"/>
            <a:ext cx="8578162" cy="4606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820907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My Documents folder</a:t>
            </a:r>
            <a:endParaRPr lang="en-US" dirty="0"/>
          </a:p>
        </p:txBody>
      </p:sp>
      <p:pic>
        <p:nvPicPr>
          <p:cNvPr id="133126" name="Picture 6" descr="Fig0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0358" y="1653096"/>
            <a:ext cx="8341923" cy="4874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838792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Navigating to Your Data Files</a:t>
            </a:r>
          </a:p>
        </p:txBody>
      </p:sp>
      <p:sp>
        <p:nvSpPr>
          <p:cNvPr id="134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file </a:t>
            </a:r>
            <a:r>
              <a:rPr lang="en-US" dirty="0" smtClean="0"/>
              <a:t>path</a:t>
            </a:r>
          </a:p>
          <a:p>
            <a:pPr lvl="1"/>
            <a:r>
              <a:rPr lang="en-US" dirty="0" smtClean="0"/>
              <a:t>Indicates the location of file </a:t>
            </a:r>
            <a:r>
              <a:rPr lang="en-US" dirty="0"/>
              <a:t>on your computer</a:t>
            </a:r>
          </a:p>
          <a:p>
            <a:r>
              <a:rPr lang="en-US" b="1" dirty="0" smtClean="0">
                <a:solidFill>
                  <a:schemeClr val="accent2"/>
                </a:solidFill>
              </a:rPr>
              <a:t>Example:</a:t>
            </a:r>
            <a:r>
              <a:rPr lang="en-US" dirty="0" smtClean="0"/>
              <a:t>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:\FM\Tutorial\Holiday.bmp</a:t>
            </a:r>
          </a:p>
          <a:p>
            <a:pPr lvl="1"/>
            <a:r>
              <a:rPr lang="en-US" b="1" i="1" dirty="0"/>
              <a:t>A:</a:t>
            </a:r>
            <a:r>
              <a:rPr lang="en-US" dirty="0"/>
              <a:t> is the drive name</a:t>
            </a:r>
          </a:p>
          <a:p>
            <a:pPr lvl="1"/>
            <a:r>
              <a:rPr lang="en-US" b="1" i="1" dirty="0"/>
              <a:t>FM</a:t>
            </a:r>
            <a:r>
              <a:rPr lang="en-US" dirty="0"/>
              <a:t> is the top-level folder on drive A</a:t>
            </a:r>
          </a:p>
          <a:p>
            <a:pPr lvl="1"/>
            <a:r>
              <a:rPr lang="en-US" b="1" i="1" dirty="0"/>
              <a:t>Tutorial</a:t>
            </a:r>
            <a:r>
              <a:rPr lang="en-US" dirty="0"/>
              <a:t> is a subfolder in the FM folder</a:t>
            </a:r>
          </a:p>
          <a:p>
            <a:pPr lvl="1"/>
            <a:r>
              <a:rPr lang="en-US" b="1" i="1" dirty="0"/>
              <a:t>Holiday.bmp</a:t>
            </a:r>
            <a:r>
              <a:rPr lang="en-US" dirty="0"/>
              <a:t> is the full </a:t>
            </a:r>
            <a:r>
              <a:rPr lang="en-US" dirty="0" smtClean="0"/>
              <a:t>filename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18917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Navigating to Your Data Files</a:t>
            </a:r>
          </a:p>
        </p:txBody>
      </p:sp>
      <p:pic>
        <p:nvPicPr>
          <p:cNvPr id="135179" name="Picture 11" descr="Fig08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243640" y="1672389"/>
            <a:ext cx="8595360" cy="495451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91728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Operations on </a:t>
            </a:r>
            <a:r>
              <a:rPr lang="en-US" dirty="0"/>
              <a:t>f</a:t>
            </a:r>
            <a:r>
              <a:rPr lang="en-US" dirty="0" smtClean="0"/>
              <a:t>iles &amp; folders</a:t>
            </a:r>
            <a:endParaRPr lang="en-US" dirty="0"/>
          </a:p>
        </p:txBody>
      </p:sp>
      <p:sp>
        <p:nvSpPr>
          <p:cNvPr id="138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Creating a </a:t>
            </a:r>
            <a:r>
              <a:rPr lang="en-US" i="1" dirty="0" smtClean="0"/>
              <a:t>NEW</a:t>
            </a:r>
            <a:r>
              <a:rPr lang="en-US" dirty="0" smtClean="0"/>
              <a:t> Folders</a:t>
            </a:r>
            <a:endParaRPr lang="en-US" dirty="0"/>
          </a:p>
          <a:p>
            <a:pPr lvl="1"/>
            <a:r>
              <a:rPr lang="en-US" dirty="0"/>
              <a:t>Click </a:t>
            </a:r>
            <a:r>
              <a:rPr lang="en-US" b="1" dirty="0">
                <a:solidFill>
                  <a:schemeClr val="accent2"/>
                </a:solidFill>
              </a:rPr>
              <a:t>File</a:t>
            </a:r>
            <a:r>
              <a:rPr lang="en-US" dirty="0"/>
              <a:t> on the menu </a:t>
            </a:r>
            <a:r>
              <a:rPr lang="en-US" dirty="0" smtClean="0"/>
              <a:t>bar</a:t>
            </a:r>
          </a:p>
          <a:p>
            <a:pPr lvl="1"/>
            <a:r>
              <a:rPr lang="en-US" dirty="0" smtClean="0"/>
              <a:t>Point to </a:t>
            </a:r>
            <a:r>
              <a:rPr lang="en-US" b="1" dirty="0">
                <a:solidFill>
                  <a:schemeClr val="accent2"/>
                </a:solidFill>
              </a:rPr>
              <a:t>New</a:t>
            </a:r>
            <a:r>
              <a:rPr lang="en-US" dirty="0"/>
              <a:t> to display the </a:t>
            </a:r>
            <a:r>
              <a:rPr lang="en-US" dirty="0" smtClean="0"/>
              <a:t>submenu</a:t>
            </a:r>
          </a:p>
          <a:p>
            <a:pPr lvl="1"/>
            <a:r>
              <a:rPr lang="en-US" dirty="0" smtClean="0"/>
              <a:t>Click the folder and rename it</a:t>
            </a:r>
            <a:endParaRPr lang="en-US" dirty="0"/>
          </a:p>
        </p:txBody>
      </p:sp>
      <p:pic>
        <p:nvPicPr>
          <p:cNvPr id="138246" name="Picture 6" descr="Fig0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75636" y="3633537"/>
            <a:ext cx="6463364" cy="2851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613463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Operations on files &amp; folders</a:t>
            </a:r>
            <a:endParaRPr lang="en-US" dirty="0"/>
          </a:p>
        </p:txBody>
      </p:sp>
      <p:sp>
        <p:nvSpPr>
          <p:cNvPr id="139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Moving and </a:t>
            </a:r>
            <a:r>
              <a:rPr lang="en-US" dirty="0" smtClean="0"/>
              <a:t>copying files &amp; folders</a:t>
            </a:r>
            <a:endParaRPr lang="en-US" dirty="0"/>
          </a:p>
          <a:p>
            <a:pPr lvl="1"/>
            <a:r>
              <a:rPr lang="en-US" b="1" dirty="0"/>
              <a:t>Moving </a:t>
            </a:r>
            <a:r>
              <a:rPr lang="en-US" dirty="0"/>
              <a:t>a file </a:t>
            </a:r>
            <a:r>
              <a:rPr lang="en-US" dirty="0" smtClean="0"/>
              <a:t>removes </a:t>
            </a:r>
            <a:r>
              <a:rPr lang="en-US" dirty="0"/>
              <a:t>from its current location and places it in a new location you specify</a:t>
            </a:r>
          </a:p>
          <a:p>
            <a:pPr lvl="1"/>
            <a:r>
              <a:rPr lang="en-US" b="1" dirty="0"/>
              <a:t>Copying</a:t>
            </a:r>
            <a:r>
              <a:rPr lang="en-US" dirty="0"/>
              <a:t> places the file in both locations</a:t>
            </a:r>
          </a:p>
        </p:txBody>
      </p:sp>
      <p:pic>
        <p:nvPicPr>
          <p:cNvPr id="139270" name="Picture 6" descr="Fig1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90600" y="3565525"/>
            <a:ext cx="5351134" cy="3140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425049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/>
          <a:lstStyle/>
          <a:p>
            <a:fld id="{1FCE07EB-CABA-4ED8-91BD-B03CBFAEF1BC}" type="slidenum">
              <a:rPr lang="en-US"/>
              <a:pPr/>
              <a:t>22</a:t>
            </a:fld>
            <a:endParaRPr lang="en-US"/>
          </a:p>
        </p:txBody>
      </p:sp>
      <p:sp>
        <p:nvSpPr>
          <p:cNvPr id="140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Operations on files &amp; folders</a:t>
            </a:r>
            <a:endParaRPr lang="en-US" dirty="0"/>
          </a:p>
        </p:txBody>
      </p:sp>
      <p:sp>
        <p:nvSpPr>
          <p:cNvPr id="140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Naming &amp; Renaming files</a:t>
            </a:r>
            <a:endParaRPr lang="en-US" sz="3600" dirty="0"/>
          </a:p>
          <a:p>
            <a:pPr lvl="1"/>
            <a:r>
              <a:rPr lang="en-US" sz="3200" dirty="0" smtClean="0"/>
              <a:t>Filename consists of</a:t>
            </a:r>
            <a:endParaRPr lang="en-US" sz="3200" dirty="0"/>
          </a:p>
          <a:p>
            <a:pPr lvl="2"/>
            <a:r>
              <a:rPr lang="en-US" sz="2800" dirty="0"/>
              <a:t>Main part of the filename</a:t>
            </a:r>
          </a:p>
          <a:p>
            <a:pPr lvl="2"/>
            <a:r>
              <a:rPr lang="en-US" sz="2800" dirty="0"/>
              <a:t>Dot</a:t>
            </a:r>
          </a:p>
          <a:p>
            <a:pPr lvl="2"/>
            <a:r>
              <a:rPr lang="en-US" sz="2800" dirty="0"/>
              <a:t>File extension</a:t>
            </a:r>
          </a:p>
          <a:p>
            <a:r>
              <a:rPr lang="en-US" sz="3600" b="1" dirty="0" smtClean="0"/>
              <a:t>Example:</a:t>
            </a:r>
            <a:r>
              <a:rPr lang="en-US" sz="3600" dirty="0" smtClean="0"/>
              <a:t> </a:t>
            </a:r>
            <a:r>
              <a:rPr lang="en-US" sz="3600" dirty="0" smtClean="0">
                <a:solidFill>
                  <a:srgbClr val="FF0000"/>
                </a:solidFill>
              </a:rPr>
              <a:t>abc</a:t>
            </a:r>
            <a:r>
              <a:rPr lang="en-US" sz="3600" dirty="0" smtClean="0"/>
              <a:t>.txt, </a:t>
            </a:r>
            <a:r>
              <a:rPr lang="en-US" sz="3600" dirty="0" smtClean="0">
                <a:solidFill>
                  <a:srgbClr val="FF0000"/>
                </a:solidFill>
              </a:rPr>
              <a:t>myfile</a:t>
            </a:r>
            <a:r>
              <a:rPr lang="en-US" sz="3600" dirty="0" smtClean="0"/>
              <a:t>.docx</a:t>
            </a:r>
            <a:endParaRPr lang="en-US" sz="3600" dirty="0"/>
          </a:p>
          <a:p>
            <a:r>
              <a:rPr lang="en-US" sz="3600" dirty="0" smtClean="0"/>
              <a:t>Folder names have no extensions</a:t>
            </a:r>
          </a:p>
          <a:p>
            <a:pPr lvl="1"/>
            <a:r>
              <a:rPr lang="en-US" dirty="0" smtClean="0"/>
              <a:t>For example, My Documents, My Pictures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33649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Operations on files &amp; folders</a:t>
            </a:r>
            <a:endParaRPr lang="en-US" dirty="0"/>
          </a:p>
        </p:txBody>
      </p:sp>
      <p:sp>
        <p:nvSpPr>
          <p:cNvPr id="141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Deleting </a:t>
            </a:r>
            <a:r>
              <a:rPr lang="en-US" dirty="0" smtClean="0"/>
              <a:t>files </a:t>
            </a:r>
            <a:r>
              <a:rPr lang="en-US" dirty="0"/>
              <a:t>and </a:t>
            </a:r>
            <a:r>
              <a:rPr lang="en-US" dirty="0" smtClean="0"/>
              <a:t>folders</a:t>
            </a:r>
            <a:endParaRPr lang="en-US" dirty="0"/>
          </a:p>
          <a:p>
            <a:pPr lvl="1"/>
            <a:r>
              <a:rPr lang="en-US" dirty="0"/>
              <a:t>The </a:t>
            </a:r>
            <a:r>
              <a:rPr lang="en-US" b="1" i="1" dirty="0">
                <a:solidFill>
                  <a:schemeClr val="accent2"/>
                </a:solidFill>
              </a:rPr>
              <a:t>Recycle Bin</a:t>
            </a:r>
            <a:r>
              <a:rPr lang="en-US" dirty="0"/>
              <a:t> is an area on your hard disk </a:t>
            </a:r>
            <a:r>
              <a:rPr lang="en-US" dirty="0" smtClean="0"/>
              <a:t>&amp; holds deleted </a:t>
            </a:r>
            <a:r>
              <a:rPr lang="en-US" dirty="0"/>
              <a:t>files until you remove them permanently</a:t>
            </a:r>
          </a:p>
        </p:txBody>
      </p:sp>
    </p:spTree>
    <p:extLst>
      <p:ext uri="{BB962C8B-B14F-4D97-AF65-F5344CB8AC3E}">
        <p14:creationId xmlns:p14="http://schemas.microsoft.com/office/powerpoint/2010/main" xmlns="" val="2057219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Operations on files and folders</a:t>
            </a:r>
            <a:endParaRPr lang="en-US" dirty="0"/>
          </a:p>
        </p:txBody>
      </p:sp>
      <p:sp>
        <p:nvSpPr>
          <p:cNvPr id="142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dirty="0"/>
              <a:t>Files stored in a compressed (zipped) </a:t>
            </a:r>
            <a:r>
              <a:rPr lang="en-US" dirty="0" smtClean="0"/>
              <a:t>folder</a:t>
            </a:r>
          </a:p>
          <a:p>
            <a:pPr lvl="1"/>
            <a:r>
              <a:rPr lang="en-US" dirty="0" smtClean="0"/>
              <a:t>Takes up </a:t>
            </a:r>
            <a:r>
              <a:rPr lang="en-US" dirty="0"/>
              <a:t>less disk space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Allows you to transfer files more quickly</a:t>
            </a:r>
          </a:p>
          <a:p>
            <a:pPr>
              <a:lnSpc>
                <a:spcPct val="90000"/>
              </a:lnSpc>
            </a:pPr>
            <a:r>
              <a:rPr lang="en-US" dirty="0"/>
              <a:t>Extracting a file </a:t>
            </a:r>
            <a:endParaRPr lang="en-US" dirty="0" smtClean="0"/>
          </a:p>
          <a:p>
            <a:pPr lvl="1"/>
            <a:r>
              <a:rPr lang="en-US" dirty="0" smtClean="0"/>
              <a:t>Creates an uncompressed </a:t>
            </a:r>
            <a:r>
              <a:rPr lang="en-US" dirty="0"/>
              <a:t>copy of the file in a folder you </a:t>
            </a:r>
            <a:r>
              <a:rPr lang="en-US" dirty="0" smtClean="0"/>
              <a:t>specify </a:t>
            </a:r>
          </a:p>
          <a:p>
            <a:pPr lvl="1"/>
            <a:r>
              <a:rPr lang="en-US" dirty="0" smtClean="0"/>
              <a:t>While the </a:t>
            </a:r>
            <a:r>
              <a:rPr lang="en-US" dirty="0"/>
              <a:t>original file remains in the compressed folder</a:t>
            </a:r>
          </a:p>
          <a:p>
            <a:pPr>
              <a:lnSpc>
                <a:spcPct val="90000"/>
              </a:lnSpc>
            </a:pPr>
            <a:r>
              <a:rPr lang="en-US" dirty="0"/>
              <a:t>Compression programs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WinZip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WinRAR</a:t>
            </a:r>
            <a:endParaRPr lang="en-US" dirty="0"/>
          </a:p>
        </p:txBody>
      </p:sp>
      <p:pic>
        <p:nvPicPr>
          <p:cNvPr id="142342" name="Picture 6" descr="Fig1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63637"/>
          <a:stretch>
            <a:fillRect/>
          </a:stretch>
        </p:blipFill>
        <p:spPr bwMode="auto">
          <a:xfrm>
            <a:off x="4957010" y="5423589"/>
            <a:ext cx="3881989" cy="1200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45699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Arrangement of files and folders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Files, folders and icons can be arranged in four different ways</a:t>
            </a:r>
          </a:p>
          <a:p>
            <a:r>
              <a:rPr lang="en-US" b="1" i="1" dirty="0" smtClean="0"/>
              <a:t>By name</a:t>
            </a:r>
          </a:p>
          <a:p>
            <a:pPr lvl="1"/>
            <a:r>
              <a:rPr lang="en-US" dirty="0" smtClean="0"/>
              <a:t>Sorts in ascending alphabetical order by filename</a:t>
            </a:r>
          </a:p>
          <a:p>
            <a:r>
              <a:rPr lang="en-US" b="1" i="1" dirty="0" smtClean="0"/>
              <a:t>By type</a:t>
            </a:r>
          </a:p>
          <a:p>
            <a:pPr lvl="1"/>
            <a:r>
              <a:rPr lang="en-US" dirty="0" smtClean="0"/>
              <a:t>Sorts in ascending alphabetical order by file type</a:t>
            </a:r>
          </a:p>
          <a:p>
            <a:r>
              <a:rPr lang="en-US" b="1" i="1" dirty="0" smtClean="0"/>
              <a:t>By size</a:t>
            </a:r>
          </a:p>
          <a:p>
            <a:pPr lvl="1"/>
            <a:r>
              <a:rPr lang="en-US" dirty="0"/>
              <a:t>Sorts in ascending alphabetical </a:t>
            </a:r>
            <a:r>
              <a:rPr lang="en-US" dirty="0" smtClean="0"/>
              <a:t>order by name</a:t>
            </a:r>
          </a:p>
          <a:p>
            <a:pPr lvl="1"/>
            <a:r>
              <a:rPr lang="en-US" dirty="0" smtClean="0"/>
              <a:t>Then arranges by size, smallest at the top of list</a:t>
            </a:r>
          </a:p>
          <a:p>
            <a:r>
              <a:rPr lang="en-US" b="1" i="1" dirty="0" smtClean="0"/>
              <a:t>By date</a:t>
            </a:r>
          </a:p>
          <a:p>
            <a:pPr lvl="1"/>
            <a:r>
              <a:rPr lang="en-US" dirty="0" smtClean="0"/>
              <a:t>Sorts folders by descending order</a:t>
            </a:r>
          </a:p>
          <a:p>
            <a:pPr lvl="1"/>
            <a:r>
              <a:rPr lang="en-US" dirty="0" smtClean="0"/>
              <a:t>Then sorts files similarly, newest files at the top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91383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arrange files and folders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i="1" dirty="0" smtClean="0"/>
              <a:t>Open</a:t>
            </a:r>
            <a:r>
              <a:rPr lang="en-US" dirty="0" smtClean="0"/>
              <a:t> a folder</a:t>
            </a:r>
          </a:p>
          <a:p>
            <a:r>
              <a:rPr lang="en-US" b="1" i="1" dirty="0" smtClean="0"/>
              <a:t>Right click</a:t>
            </a:r>
            <a:r>
              <a:rPr lang="en-US" dirty="0" smtClean="0"/>
              <a:t> at a blank place. A </a:t>
            </a:r>
            <a:r>
              <a:rPr lang="en-US" i="1" dirty="0" smtClean="0"/>
              <a:t>context menu</a:t>
            </a:r>
            <a:r>
              <a:rPr lang="en-US" dirty="0" smtClean="0"/>
              <a:t> will appear</a:t>
            </a:r>
          </a:p>
          <a:p>
            <a:r>
              <a:rPr lang="en-US" dirty="0" smtClean="0"/>
              <a:t>Select </a:t>
            </a:r>
            <a:r>
              <a:rPr lang="en-US" b="1" dirty="0" smtClean="0"/>
              <a:t>arrange icons</a:t>
            </a:r>
            <a:r>
              <a:rPr lang="en-US" dirty="0" smtClean="0"/>
              <a:t> from menu. A submenu will appear.</a:t>
            </a:r>
          </a:p>
          <a:p>
            <a:r>
              <a:rPr lang="en-US" b="1" i="1" dirty="0" smtClean="0"/>
              <a:t>Select</a:t>
            </a:r>
            <a:r>
              <a:rPr lang="en-US" dirty="0" smtClean="0"/>
              <a:t> your option and click it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89079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Arranging files and folders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27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/>
          <a:srcRect l="32844" b="17531"/>
          <a:stretch/>
        </p:blipFill>
        <p:spPr>
          <a:xfrm>
            <a:off x="1155031" y="1659477"/>
            <a:ext cx="6459763" cy="495789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1156903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Attributes of files and folders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Files and folders have four special attributes</a:t>
            </a:r>
          </a:p>
          <a:p>
            <a:r>
              <a:rPr lang="en-US" b="1" i="1" dirty="0" smtClean="0"/>
              <a:t>Read-only</a:t>
            </a:r>
          </a:p>
          <a:p>
            <a:pPr lvl="1"/>
            <a:r>
              <a:rPr lang="en-US" dirty="0" smtClean="0"/>
              <a:t>Prevents changes to files and folders</a:t>
            </a:r>
          </a:p>
          <a:p>
            <a:r>
              <a:rPr lang="en-US" b="1" i="1" dirty="0" smtClean="0"/>
              <a:t>Hidden</a:t>
            </a:r>
          </a:p>
          <a:p>
            <a:pPr lvl="1"/>
            <a:r>
              <a:rPr lang="en-US" dirty="0" smtClean="0"/>
              <a:t>Hides the files</a:t>
            </a:r>
          </a:p>
          <a:p>
            <a:r>
              <a:rPr lang="en-US" b="1" i="1" dirty="0" smtClean="0"/>
              <a:t>Archive</a:t>
            </a:r>
          </a:p>
          <a:p>
            <a:pPr lvl="1"/>
            <a:r>
              <a:rPr lang="en-US" dirty="0" smtClean="0"/>
              <a:t>Marks files that have been changed after last backup</a:t>
            </a:r>
          </a:p>
          <a:p>
            <a:r>
              <a:rPr lang="en-US" b="1" i="1" dirty="0" smtClean="0"/>
              <a:t>System</a:t>
            </a:r>
          </a:p>
          <a:p>
            <a:pPr lvl="1"/>
            <a:r>
              <a:rPr lang="en-US" dirty="0" smtClean="0"/>
              <a:t>Prevents the display of files and folders required by the system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76580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Viewing attributes of file or folder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i="1" dirty="0" smtClean="0">
                <a:solidFill>
                  <a:schemeClr val="accent2"/>
                </a:solidFill>
              </a:rPr>
              <a:t>Right click </a:t>
            </a:r>
            <a:r>
              <a:rPr lang="en-US" dirty="0" smtClean="0"/>
              <a:t>on the icon, file or folder. A </a:t>
            </a:r>
            <a:r>
              <a:rPr lang="en-US" i="1" dirty="0" smtClean="0"/>
              <a:t>shortcut menu</a:t>
            </a:r>
            <a:r>
              <a:rPr lang="en-US" dirty="0" smtClean="0"/>
              <a:t> will appear.</a:t>
            </a:r>
          </a:p>
          <a:p>
            <a:r>
              <a:rPr lang="en-US" dirty="0" smtClean="0"/>
              <a:t>Choose </a:t>
            </a:r>
            <a:r>
              <a:rPr lang="en-US" b="1" i="1" dirty="0" smtClean="0">
                <a:solidFill>
                  <a:schemeClr val="accent2"/>
                </a:solidFill>
              </a:rPr>
              <a:t>Properties</a:t>
            </a:r>
            <a:r>
              <a:rPr lang="en-US" dirty="0" smtClean="0"/>
              <a:t> from the menu.</a:t>
            </a:r>
          </a:p>
          <a:p>
            <a:r>
              <a:rPr lang="en-US" dirty="0" smtClean="0"/>
              <a:t>Click the </a:t>
            </a:r>
            <a:r>
              <a:rPr lang="en-US" b="1" dirty="0" smtClean="0">
                <a:solidFill>
                  <a:schemeClr val="accent2"/>
                </a:solidFill>
              </a:rPr>
              <a:t>General</a:t>
            </a:r>
            <a:r>
              <a:rPr lang="en-US" dirty="0" smtClean="0"/>
              <a:t> tab to see the current setting for attributes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0696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Attributes of files and folders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30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 cstate="print"/>
          <a:srcRect l="32434" t="10300" r="17264" b="22841"/>
          <a:stretch/>
        </p:blipFill>
        <p:spPr>
          <a:xfrm>
            <a:off x="243640" y="1709488"/>
            <a:ext cx="6060907" cy="503489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2247625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Changing the attributes of files or folders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i="1" dirty="0">
                <a:solidFill>
                  <a:schemeClr val="accent2"/>
                </a:solidFill>
              </a:rPr>
              <a:t>Right click </a:t>
            </a:r>
            <a:r>
              <a:rPr lang="en-US" dirty="0"/>
              <a:t>on the icon, file or folder. A </a:t>
            </a:r>
            <a:r>
              <a:rPr lang="en-US" i="1" dirty="0"/>
              <a:t>shortcut menu</a:t>
            </a:r>
            <a:r>
              <a:rPr lang="en-US" dirty="0"/>
              <a:t> will appear.</a:t>
            </a:r>
          </a:p>
          <a:p>
            <a:r>
              <a:rPr lang="en-US" dirty="0"/>
              <a:t>Choose </a:t>
            </a:r>
            <a:r>
              <a:rPr lang="en-US" b="1" i="1" dirty="0">
                <a:solidFill>
                  <a:schemeClr val="accent2"/>
                </a:solidFill>
              </a:rPr>
              <a:t>Properties</a:t>
            </a:r>
            <a:r>
              <a:rPr lang="en-US" dirty="0"/>
              <a:t> from the menu.</a:t>
            </a:r>
          </a:p>
          <a:p>
            <a:r>
              <a:rPr lang="en-US" dirty="0"/>
              <a:t>Click the </a:t>
            </a:r>
            <a:r>
              <a:rPr lang="en-US" b="1" dirty="0">
                <a:solidFill>
                  <a:schemeClr val="accent2"/>
                </a:solidFill>
              </a:rPr>
              <a:t>General</a:t>
            </a:r>
            <a:r>
              <a:rPr lang="en-US" dirty="0"/>
              <a:t> tab to see the current setting for attributes</a:t>
            </a:r>
          </a:p>
          <a:p>
            <a:r>
              <a:rPr lang="en-US" b="1" i="1" dirty="0" smtClean="0">
                <a:solidFill>
                  <a:schemeClr val="accent1"/>
                </a:solidFill>
              </a:rPr>
              <a:t>Check or uncheck</a:t>
            </a:r>
            <a:r>
              <a:rPr lang="en-US" b="1" i="1" dirty="0" smtClean="0"/>
              <a:t> </a:t>
            </a:r>
            <a:r>
              <a:rPr lang="en-US" dirty="0" smtClean="0"/>
              <a:t>the properties box in </a:t>
            </a:r>
            <a:r>
              <a:rPr lang="en-US" b="1" i="1" dirty="0" smtClean="0"/>
              <a:t>Attributes</a:t>
            </a:r>
            <a:r>
              <a:rPr lang="en-US" dirty="0" smtClean="0"/>
              <a:t> section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13832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Making files invisible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i="1" dirty="0" smtClean="0">
                <a:solidFill>
                  <a:schemeClr val="accent2"/>
                </a:solidFill>
              </a:rPr>
              <a:t>Open</a:t>
            </a:r>
            <a:r>
              <a:rPr lang="en-US" dirty="0" smtClean="0"/>
              <a:t> any folder window and choose </a:t>
            </a:r>
            <a:r>
              <a:rPr lang="en-US" b="1" i="1" dirty="0" smtClean="0">
                <a:solidFill>
                  <a:schemeClr val="accent2"/>
                </a:solidFill>
              </a:rPr>
              <a:t>Tools</a:t>
            </a:r>
            <a:r>
              <a:rPr lang="en-US" dirty="0" smtClean="0"/>
              <a:t> and then </a:t>
            </a:r>
            <a:r>
              <a:rPr lang="en-US" b="1" i="1" dirty="0" smtClean="0">
                <a:solidFill>
                  <a:schemeClr val="accent2"/>
                </a:solidFill>
              </a:rPr>
              <a:t>Folder Options</a:t>
            </a:r>
          </a:p>
          <a:p>
            <a:r>
              <a:rPr lang="en-US" dirty="0" smtClean="0"/>
              <a:t>Click on the </a:t>
            </a:r>
            <a:r>
              <a:rPr lang="en-US" b="1" i="1" dirty="0" smtClean="0">
                <a:solidFill>
                  <a:schemeClr val="accent2"/>
                </a:solidFill>
              </a:rPr>
              <a:t>View</a:t>
            </a:r>
            <a:r>
              <a:rPr lang="en-US" dirty="0" smtClean="0"/>
              <a:t> tab</a:t>
            </a:r>
          </a:p>
          <a:p>
            <a:r>
              <a:rPr lang="en-US" dirty="0" smtClean="0"/>
              <a:t>Select </a:t>
            </a:r>
            <a:r>
              <a:rPr lang="en-US" b="1" i="1" dirty="0" smtClean="0">
                <a:solidFill>
                  <a:schemeClr val="accent1"/>
                </a:solidFill>
              </a:rPr>
              <a:t>Do not show hidden files and folders</a:t>
            </a:r>
            <a:r>
              <a:rPr lang="en-US" dirty="0" smtClean="0">
                <a:solidFill>
                  <a:schemeClr val="accent1"/>
                </a:solidFill>
              </a:rPr>
              <a:t> </a:t>
            </a:r>
            <a:r>
              <a:rPr lang="en-US" dirty="0" smtClean="0"/>
              <a:t>and then click OK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58976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Making files invisible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33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/>
          <a:srcRect r="68567" b="28194"/>
          <a:stretch/>
        </p:blipFill>
        <p:spPr>
          <a:xfrm>
            <a:off x="2786214" y="1638935"/>
            <a:ext cx="4420702" cy="5011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16804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Making hidden file visible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i="1" dirty="0">
                <a:solidFill>
                  <a:schemeClr val="accent2"/>
                </a:solidFill>
              </a:rPr>
              <a:t>Open</a:t>
            </a:r>
            <a:r>
              <a:rPr lang="en-US" dirty="0"/>
              <a:t> any folder window and choose </a:t>
            </a:r>
            <a:r>
              <a:rPr lang="en-US" b="1" i="1" dirty="0">
                <a:solidFill>
                  <a:schemeClr val="accent2"/>
                </a:solidFill>
              </a:rPr>
              <a:t>Tools</a:t>
            </a:r>
            <a:r>
              <a:rPr lang="en-US" dirty="0"/>
              <a:t> and then </a:t>
            </a:r>
            <a:r>
              <a:rPr lang="en-US" b="1" i="1" dirty="0">
                <a:solidFill>
                  <a:schemeClr val="accent2"/>
                </a:solidFill>
              </a:rPr>
              <a:t>Folder Options</a:t>
            </a:r>
          </a:p>
          <a:p>
            <a:r>
              <a:rPr lang="en-US" dirty="0"/>
              <a:t>Click on the </a:t>
            </a:r>
            <a:r>
              <a:rPr lang="en-US" b="1" i="1" dirty="0">
                <a:solidFill>
                  <a:schemeClr val="accent2"/>
                </a:solidFill>
              </a:rPr>
              <a:t>View</a:t>
            </a:r>
            <a:r>
              <a:rPr lang="en-US" dirty="0"/>
              <a:t> tab</a:t>
            </a:r>
          </a:p>
          <a:p>
            <a:r>
              <a:rPr lang="en-US" dirty="0" smtClean="0"/>
              <a:t>Select </a:t>
            </a:r>
            <a:r>
              <a:rPr lang="en-US" b="1" i="1" dirty="0" smtClean="0">
                <a:solidFill>
                  <a:schemeClr val="accent1"/>
                </a:solidFill>
              </a:rPr>
              <a:t>Show hidden files and folders </a:t>
            </a:r>
            <a:r>
              <a:rPr lang="en-US" dirty="0" smtClean="0"/>
              <a:t>option and click OK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45356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Activity- </a:t>
            </a:r>
            <a:r>
              <a:rPr lang="en-US" sz="2800" dirty="0" smtClean="0"/>
              <a:t>(20 minutes)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Open and explore My Computer and Windows Explorer.</a:t>
            </a:r>
          </a:p>
          <a:p>
            <a:r>
              <a:rPr lang="en-US" dirty="0" smtClean="0"/>
              <a:t>Create a folder on your desktop. Name it and then rename it.</a:t>
            </a:r>
          </a:p>
          <a:p>
            <a:r>
              <a:rPr lang="en-US" dirty="0" smtClean="0"/>
              <a:t>Create a file in any program and then save it with your name.</a:t>
            </a:r>
          </a:p>
          <a:p>
            <a:r>
              <a:rPr lang="en-US" dirty="0" smtClean="0"/>
              <a:t>View and change attributes of a file or folder.</a:t>
            </a:r>
          </a:p>
          <a:p>
            <a:r>
              <a:rPr lang="en-US" dirty="0" smtClean="0"/>
              <a:t>Hide and unhide your files and folders. </a:t>
            </a:r>
          </a:p>
          <a:p>
            <a:r>
              <a:rPr lang="en-US" dirty="0" smtClean="0"/>
              <a:t>Arrange files and folders by name, size, type and date.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89004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Activity- </a:t>
            </a:r>
            <a:r>
              <a:rPr lang="en-US" sz="2800" dirty="0"/>
              <a:t>(20 minutes)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Create a compressed folder using WinZip or WinRAR. Now un-compress this folder to view its contents.</a:t>
            </a:r>
          </a:p>
          <a:p>
            <a:r>
              <a:rPr lang="en-US" dirty="0" smtClean="0"/>
              <a:t>Copy and move a file/folder to another folder.</a:t>
            </a:r>
          </a:p>
          <a:p>
            <a:r>
              <a:rPr lang="en-US" dirty="0" smtClean="0"/>
              <a:t>Open a picture from My Pictures folder.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51943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latin typeface="+mj-lt"/>
                <a:cs typeface="Consolas" panose="020B0609020204030204" pitchFamily="49" charset="0"/>
              </a:rPr>
              <a:t>End of Lecture 05</a:t>
            </a:r>
            <a:endParaRPr lang="en-US" sz="2800" dirty="0">
              <a:latin typeface="+mj-lt"/>
              <a:cs typeface="Consolas" panose="020B0609020204030204" pitchFamily="49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52336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Allah Hafiz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28272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DE Temp Final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ndara">
      <a:majorFont>
        <a:latin typeface="Candara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ADE Temp Final" id="{37C25238-78FA-448A-B25A-FDCF9CE1F1D3}" vid="{C7C637CF-14C1-41EF-BD44-426F6E9A3FC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ADE Temp Final</Template>
  <TotalTime>358</TotalTime>
  <Words>1255</Words>
  <Application>Microsoft Office PowerPoint</Application>
  <PresentationFormat>On-screen Show (4:3)</PresentationFormat>
  <Paragraphs>225</Paragraphs>
  <Slides>38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39" baseType="lpstr">
      <vt:lpstr>ADE Temp Final</vt:lpstr>
      <vt:lpstr>Interfacing with Computer</vt:lpstr>
      <vt:lpstr>Knowledge test</vt:lpstr>
      <vt:lpstr>Topics covered</vt:lpstr>
      <vt:lpstr>Drives, folders and files</vt:lpstr>
      <vt:lpstr>Drives, folders and files </vt:lpstr>
      <vt:lpstr>File extensions</vt:lpstr>
      <vt:lpstr>Filing Cabinet Analogy </vt:lpstr>
      <vt:lpstr>Managing files and folders</vt:lpstr>
      <vt:lpstr>Organizing Files and Folders</vt:lpstr>
      <vt:lpstr>Need for Organizing Files &amp; Folders</vt:lpstr>
      <vt:lpstr>Need for Organizing Files &amp; Folders</vt:lpstr>
      <vt:lpstr>Strategies for Organizing Files &amp; Folders</vt:lpstr>
      <vt:lpstr>Strategies for Organizing Files &amp; Folders</vt:lpstr>
      <vt:lpstr>My Computer</vt:lpstr>
      <vt:lpstr>Windows Explorer</vt:lpstr>
      <vt:lpstr>Windows Explorer</vt:lpstr>
      <vt:lpstr>My Documents folder</vt:lpstr>
      <vt:lpstr>Navigating to Your Data Files</vt:lpstr>
      <vt:lpstr>Navigating to Your Data Files</vt:lpstr>
      <vt:lpstr>Operations on files &amp; folders</vt:lpstr>
      <vt:lpstr>Operations on files &amp; folders</vt:lpstr>
      <vt:lpstr>Operations on files &amp; folders</vt:lpstr>
      <vt:lpstr>Operations on files &amp; folders</vt:lpstr>
      <vt:lpstr>Operations on files and folders</vt:lpstr>
      <vt:lpstr>Arrangement of files and folders</vt:lpstr>
      <vt:lpstr>How to arrange files and folders</vt:lpstr>
      <vt:lpstr>Arranging files and folders</vt:lpstr>
      <vt:lpstr>Attributes of files and folders</vt:lpstr>
      <vt:lpstr>Viewing attributes of file or folder</vt:lpstr>
      <vt:lpstr>Attributes of files and folders</vt:lpstr>
      <vt:lpstr>Changing the attributes of files or folders</vt:lpstr>
      <vt:lpstr>Making files invisible</vt:lpstr>
      <vt:lpstr>Making files invisible</vt:lpstr>
      <vt:lpstr>Making hidden file visible</vt:lpstr>
      <vt:lpstr>Activity- (20 minutes)</vt:lpstr>
      <vt:lpstr>Activity- (20 minutes) </vt:lpstr>
      <vt:lpstr>Thanks</vt:lpstr>
      <vt:lpstr>Allah Hafiz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Sajid</dc:creator>
  <cp:lastModifiedBy>NTS</cp:lastModifiedBy>
  <cp:revision>123</cp:revision>
  <dcterms:created xsi:type="dcterms:W3CDTF">2014-05-16T03:25:41Z</dcterms:created>
  <dcterms:modified xsi:type="dcterms:W3CDTF">2014-05-19T06:42:34Z</dcterms:modified>
</cp:coreProperties>
</file>