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3"/>
  </p:notesMasterIdLst>
  <p:sldIdLst>
    <p:sldId id="256" r:id="rId2"/>
    <p:sldId id="258" r:id="rId3"/>
    <p:sldId id="257" r:id="rId4"/>
    <p:sldId id="272" r:id="rId5"/>
    <p:sldId id="259" r:id="rId6"/>
    <p:sldId id="260" r:id="rId7"/>
    <p:sldId id="270" r:id="rId8"/>
    <p:sldId id="261" r:id="rId9"/>
    <p:sldId id="262" r:id="rId10"/>
    <p:sldId id="274" r:id="rId11"/>
    <p:sldId id="275" r:id="rId12"/>
    <p:sldId id="271" r:id="rId13"/>
    <p:sldId id="263" r:id="rId14"/>
    <p:sldId id="264" r:id="rId15"/>
    <p:sldId id="265" r:id="rId16"/>
    <p:sldId id="266" r:id="rId17"/>
    <p:sldId id="294" r:id="rId18"/>
    <p:sldId id="295" r:id="rId19"/>
    <p:sldId id="267" r:id="rId20"/>
    <p:sldId id="278" r:id="rId21"/>
    <p:sldId id="276" r:id="rId22"/>
    <p:sldId id="287" r:id="rId23"/>
    <p:sldId id="279" r:id="rId24"/>
    <p:sldId id="286" r:id="rId25"/>
    <p:sldId id="280" r:id="rId26"/>
    <p:sldId id="291" r:id="rId27"/>
    <p:sldId id="292" r:id="rId28"/>
    <p:sldId id="277" r:id="rId29"/>
    <p:sldId id="281" r:id="rId30"/>
    <p:sldId id="285" r:id="rId31"/>
    <p:sldId id="268" r:id="rId32"/>
    <p:sldId id="273" r:id="rId33"/>
    <p:sldId id="293" r:id="rId34"/>
    <p:sldId id="269" r:id="rId35"/>
    <p:sldId id="282" r:id="rId36"/>
    <p:sldId id="283" r:id="rId37"/>
    <p:sldId id="296" r:id="rId38"/>
    <p:sldId id="298" r:id="rId39"/>
    <p:sldId id="288" r:id="rId40"/>
    <p:sldId id="289" r:id="rId41"/>
    <p:sldId id="290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013" autoAdjust="0"/>
    <p:restoredTop sz="94660"/>
  </p:normalViewPr>
  <p:slideViewPr>
    <p:cSldViewPr snapToGrid="0">
      <p:cViewPr varScale="1">
        <p:scale>
          <a:sx n="67" d="100"/>
          <a:sy n="67" d="100"/>
        </p:scale>
        <p:origin x="-137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1A6A9D-B5B7-4B25-A87D-9C56EFB21E7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D23303-D37F-4810-820F-7EBFFBDD07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2701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23303-D37F-4810-820F-7EBFFBDD07C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2449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23303-D37F-4810-820F-7EBFFBDD07C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710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03452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697456"/>
            <a:ext cx="8650702" cy="477553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>
                <a:solidFill>
                  <a:srgbClr val="0070C0"/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82413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830929" y="6452607"/>
            <a:ext cx="2057400" cy="365125"/>
          </a:xfrm>
        </p:spPr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8409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384885"/>
            <a:ext cx="7886700" cy="2852737"/>
          </a:xfrm>
        </p:spPr>
        <p:txBody>
          <a:bodyPr anchor="b"/>
          <a:lstStyle>
            <a:lvl1pPr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481176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19574" y="433763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00214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0611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006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616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463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758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9423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0546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926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Interfacing with Computer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Associate Degree in Education (ADE)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 04</a:t>
            </a:r>
          </a:p>
          <a:p>
            <a:r>
              <a:rPr lang="en-US" dirty="0" smtClean="0"/>
              <a:t>Sajid </a:t>
            </a:r>
            <a:r>
              <a:rPr lang="en-US" dirty="0" err="1" smtClean="0"/>
              <a:t>Riaz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9480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main functions of an operating system?</a:t>
            </a:r>
          </a:p>
          <a:p>
            <a:r>
              <a:rPr lang="en-US" dirty="0" smtClean="0"/>
              <a:t>What is the difference between DOS and Windows?</a:t>
            </a:r>
          </a:p>
          <a:p>
            <a:r>
              <a:rPr lang="en-US" dirty="0" smtClean="0"/>
              <a:t>What is the difference between toolbar &amp; menu bar?</a:t>
            </a:r>
          </a:p>
          <a:p>
            <a:r>
              <a:rPr lang="en-US" dirty="0" smtClean="0"/>
              <a:t>What happens when you minimize a window?</a:t>
            </a:r>
          </a:p>
          <a:p>
            <a:r>
              <a:rPr lang="en-US" dirty="0" smtClean="0"/>
              <a:t>What is the purpose of title bar?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581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Working with the operating system</a:t>
            </a:r>
            <a:endParaRPr lang="en-US" sz="3600" dirty="0"/>
          </a:p>
          <a:p>
            <a:pPr lvl="1"/>
            <a:r>
              <a:rPr lang="en-US" dirty="0"/>
              <a:t>Start/shut down (menu, purpose, etc.)</a:t>
            </a:r>
            <a:endParaRPr lang="en-US" sz="3200" dirty="0"/>
          </a:p>
          <a:p>
            <a:pPr lvl="1"/>
            <a:r>
              <a:rPr lang="en-US" dirty="0"/>
              <a:t>User window </a:t>
            </a:r>
            <a:r>
              <a:rPr lang="en-US" dirty="0" smtClean="0"/>
              <a:t>(menu</a:t>
            </a:r>
            <a:r>
              <a:rPr lang="en-US" dirty="0"/>
              <a:t>, status)</a:t>
            </a:r>
            <a:endParaRPr lang="en-US" sz="3200" dirty="0"/>
          </a:p>
          <a:p>
            <a:pPr lvl="1"/>
            <a:r>
              <a:rPr lang="en-US" dirty="0"/>
              <a:t>Basic concepts of </a:t>
            </a:r>
            <a:r>
              <a:rPr lang="en-US" dirty="0" smtClean="0"/>
              <a:t>desktop</a:t>
            </a:r>
            <a:endParaRPr lang="en-US" sz="3200" dirty="0"/>
          </a:p>
          <a:p>
            <a:pPr lvl="1"/>
            <a:r>
              <a:rPr lang="en-US" dirty="0"/>
              <a:t>Control panel</a:t>
            </a:r>
            <a:endParaRPr lang="en-US" sz="3200" dirty="0"/>
          </a:p>
          <a:p>
            <a:pPr lvl="1"/>
            <a:r>
              <a:rPr lang="en-US" dirty="0"/>
              <a:t>Using </a:t>
            </a:r>
            <a:r>
              <a:rPr lang="en-US" dirty="0" smtClean="0"/>
              <a:t>help in windows</a:t>
            </a:r>
            <a:endParaRPr lang="en-US" sz="3200" dirty="0"/>
          </a:p>
          <a:p>
            <a:pPr lvl="1"/>
            <a:r>
              <a:rPr lang="en-US" dirty="0" smtClean="0"/>
              <a:t>Using printers in windows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534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 menu</a:t>
            </a:r>
            <a:endParaRPr lang="en-US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3565" y="1684546"/>
            <a:ext cx="3975510" cy="501671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079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 menu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43640" y="1709488"/>
            <a:ext cx="8595360" cy="490406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Start menu</a:t>
            </a:r>
          </a:p>
          <a:p>
            <a:pPr lvl="1"/>
            <a:r>
              <a:rPr lang="en-US" dirty="0" smtClean="0"/>
              <a:t>Activate when you click start button on taskbar</a:t>
            </a:r>
          </a:p>
          <a:p>
            <a:pPr lvl="1"/>
            <a:r>
              <a:rPr lang="en-US" dirty="0" smtClean="0"/>
              <a:t>Used to open documents, programs</a:t>
            </a:r>
            <a:r>
              <a:rPr lang="en-US" dirty="0"/>
              <a:t> </a:t>
            </a:r>
            <a:r>
              <a:rPr lang="en-US" dirty="0" smtClean="0"/>
              <a:t>&amp; change your computer settings, find help and shut down computer</a:t>
            </a:r>
          </a:p>
          <a:p>
            <a:r>
              <a:rPr lang="en-US" dirty="0" smtClean="0"/>
              <a:t>Popular commands are:</a:t>
            </a:r>
          </a:p>
          <a:p>
            <a:pPr lvl="1"/>
            <a:r>
              <a:rPr lang="en-US" dirty="0" smtClean="0"/>
              <a:t>All programs</a:t>
            </a:r>
          </a:p>
          <a:p>
            <a:pPr lvl="1"/>
            <a:r>
              <a:rPr lang="en-US" dirty="0" smtClean="0"/>
              <a:t>Log off, Turn off computer</a:t>
            </a:r>
          </a:p>
          <a:p>
            <a:pPr lvl="1"/>
            <a:r>
              <a:rPr lang="en-US" dirty="0" smtClean="0"/>
              <a:t>Computer, Documents</a:t>
            </a:r>
          </a:p>
          <a:p>
            <a:pPr lvl="1"/>
            <a:r>
              <a:rPr lang="en-US" dirty="0" smtClean="0"/>
              <a:t>Pictures, Music</a:t>
            </a:r>
          </a:p>
          <a:p>
            <a:pPr lvl="1"/>
            <a:r>
              <a:rPr lang="en-US" dirty="0" smtClean="0"/>
              <a:t>Search, Run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244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Shutdown dialog box of Win XP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43639" y="1709488"/>
            <a:ext cx="8687417" cy="270610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Turn off</a:t>
            </a:r>
          </a:p>
          <a:p>
            <a:pPr lvl="1"/>
            <a:r>
              <a:rPr lang="en-US" dirty="0" smtClean="0"/>
              <a:t>Close the windows &amp; shutdown your computer properly</a:t>
            </a:r>
          </a:p>
          <a:p>
            <a:r>
              <a:rPr lang="en-US" dirty="0" smtClean="0"/>
              <a:t>Restart</a:t>
            </a:r>
          </a:p>
          <a:p>
            <a:pPr lvl="1"/>
            <a:r>
              <a:rPr lang="en-US" dirty="0" smtClean="0"/>
              <a:t>Close the windows &amp; restart computer once again</a:t>
            </a:r>
          </a:p>
          <a:p>
            <a:pPr lvl="1"/>
            <a:r>
              <a:rPr lang="en-US" dirty="0" smtClean="0"/>
              <a:t>Used normally when install a new program or hardware</a:t>
            </a:r>
          </a:p>
          <a:p>
            <a:r>
              <a:rPr lang="en-US" dirty="0" smtClean="0"/>
              <a:t>Standby </a:t>
            </a:r>
          </a:p>
          <a:p>
            <a:pPr lvl="1"/>
            <a:r>
              <a:rPr lang="en-US" dirty="0" smtClean="0"/>
              <a:t>Puts windows XP in an idle state</a:t>
            </a:r>
          </a:p>
          <a:p>
            <a:pPr lvl="1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11763" y="4500814"/>
            <a:ext cx="3415547" cy="218335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443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desktop 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2166" y="1615138"/>
            <a:ext cx="8118307" cy="513736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914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desktop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Windows desktop</a:t>
            </a:r>
          </a:p>
          <a:p>
            <a:pPr lvl="1"/>
            <a:r>
              <a:rPr lang="en-US" sz="2800" dirty="0" smtClean="0"/>
              <a:t>Colored area on the screen</a:t>
            </a:r>
          </a:p>
          <a:p>
            <a:pPr lvl="1"/>
            <a:r>
              <a:rPr lang="en-US" sz="2800" dirty="0" smtClean="0"/>
              <a:t>The surface of screen look like a desk with objects like your personal desk so called </a:t>
            </a:r>
            <a:r>
              <a:rPr lang="en-US" sz="2800" b="1" i="1" dirty="0" smtClean="0">
                <a:solidFill>
                  <a:schemeClr val="accent2"/>
                </a:solidFill>
              </a:rPr>
              <a:t>desktop</a:t>
            </a:r>
            <a:r>
              <a:rPr lang="en-US" sz="2800" dirty="0" smtClean="0"/>
              <a:t>.</a:t>
            </a:r>
          </a:p>
          <a:p>
            <a:pPr lvl="1"/>
            <a:r>
              <a:rPr lang="en-US" sz="2800" dirty="0" smtClean="0"/>
              <a:t>It is the interface of windows which allows to interact with the computer.</a:t>
            </a:r>
          </a:p>
          <a:p>
            <a:r>
              <a:rPr lang="en-US" sz="3200" dirty="0" smtClean="0"/>
              <a:t>Elements of desktop</a:t>
            </a:r>
          </a:p>
          <a:p>
            <a:pPr lvl="1"/>
            <a:r>
              <a:rPr lang="en-US" sz="2800" dirty="0" smtClean="0"/>
              <a:t>Icons</a:t>
            </a:r>
          </a:p>
          <a:p>
            <a:pPr lvl="1"/>
            <a:r>
              <a:rPr lang="en-US" sz="2800" dirty="0" smtClean="0"/>
              <a:t>Shortcuts</a:t>
            </a:r>
          </a:p>
          <a:p>
            <a:pPr lvl="1"/>
            <a:r>
              <a:rPr lang="en-US" sz="2800" dirty="0" smtClean="0"/>
              <a:t>Start button</a:t>
            </a:r>
          </a:p>
          <a:p>
            <a:pPr lvl="1"/>
            <a:r>
              <a:rPr lang="en-US" sz="2800" dirty="0" smtClean="0"/>
              <a:t>Taskbar  </a:t>
            </a:r>
            <a:endParaRPr lang="en-US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0024" y="4533112"/>
            <a:ext cx="2356469" cy="159061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42723" y="4711019"/>
            <a:ext cx="1019175" cy="13525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8824"/>
          <a:stretch/>
        </p:blipFill>
        <p:spPr>
          <a:xfrm>
            <a:off x="4978817" y="6220327"/>
            <a:ext cx="3667676" cy="330172"/>
          </a:xfrm>
          <a:prstGeom prst="rect">
            <a:avLst/>
          </a:prstGeom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563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Desktop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Icons</a:t>
            </a:r>
          </a:p>
          <a:p>
            <a:pPr lvl="1"/>
            <a:r>
              <a:rPr lang="en-US" dirty="0" smtClean="0"/>
              <a:t>Graphical images</a:t>
            </a:r>
          </a:p>
          <a:p>
            <a:pPr lvl="1"/>
            <a:r>
              <a:rPr lang="en-US" dirty="0" smtClean="0"/>
              <a:t>Application icons, folder icons, file icons, drive icons</a:t>
            </a:r>
          </a:p>
          <a:p>
            <a:r>
              <a:rPr lang="en-US" dirty="0" smtClean="0"/>
              <a:t>Shortcuts</a:t>
            </a:r>
          </a:p>
          <a:p>
            <a:pPr lvl="1"/>
            <a:r>
              <a:rPr lang="en-US" dirty="0" smtClean="0"/>
              <a:t>Graphical images that hold the address of a particular file</a:t>
            </a:r>
          </a:p>
          <a:p>
            <a:r>
              <a:rPr lang="en-US" dirty="0" smtClean="0"/>
              <a:t>Start button</a:t>
            </a:r>
          </a:p>
          <a:p>
            <a:pPr lvl="1"/>
            <a:r>
              <a:rPr lang="en-US" dirty="0" smtClean="0"/>
              <a:t>Activates start menu</a:t>
            </a:r>
          </a:p>
          <a:p>
            <a:r>
              <a:rPr lang="en-US" dirty="0" smtClean="0"/>
              <a:t>Taskbar</a:t>
            </a:r>
          </a:p>
          <a:p>
            <a:pPr lvl="1"/>
            <a:r>
              <a:rPr lang="en-US" dirty="0" smtClean="0"/>
              <a:t>Appears at the bottom of your screen.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319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 bin</a:t>
            </a:r>
            <a:endParaRPr lang="en-US" dirty="0"/>
          </a:p>
        </p:txBody>
      </p:sp>
      <p:pic>
        <p:nvPicPr>
          <p:cNvPr id="5" name="Picture 5" descr="Fig01-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7777" r="26367" b="20370"/>
          <a:stretch>
            <a:fillRect/>
          </a:stretch>
        </p:blipFill>
        <p:spPr>
          <a:xfrm>
            <a:off x="244350" y="1836821"/>
            <a:ext cx="8594650" cy="453991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892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Recycle bin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Restore</a:t>
            </a:r>
          </a:p>
          <a:p>
            <a:pPr lvl="1"/>
            <a:r>
              <a:rPr lang="en-US" dirty="0" smtClean="0"/>
              <a:t>Restores deleted files to their original locations</a:t>
            </a:r>
          </a:p>
          <a:p>
            <a:r>
              <a:rPr lang="en-US" dirty="0" smtClean="0"/>
              <a:t>Empty recycle bin</a:t>
            </a:r>
          </a:p>
          <a:p>
            <a:pPr lvl="1"/>
            <a:r>
              <a:rPr lang="en-US" dirty="0" smtClean="0"/>
              <a:t>Delete all files and folders permanently</a:t>
            </a:r>
          </a:p>
          <a:p>
            <a:r>
              <a:rPr lang="en-US" dirty="0" smtClean="0"/>
              <a:t>Size</a:t>
            </a:r>
          </a:p>
          <a:p>
            <a:pPr lvl="1"/>
            <a:r>
              <a:rPr lang="en-US" dirty="0" smtClean="0"/>
              <a:t>10% of your drive where windows is installed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777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Taskbar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640" y="1995765"/>
            <a:ext cx="8651616" cy="250404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265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Taskbar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595360" cy="4931944"/>
          </a:xfrm>
        </p:spPr>
        <p:txBody>
          <a:bodyPr>
            <a:normAutofit/>
          </a:bodyPr>
          <a:lstStyle/>
          <a:p>
            <a:r>
              <a:rPr lang="en-US" dirty="0" smtClean="0"/>
              <a:t>Quick launch toolbar</a:t>
            </a:r>
          </a:p>
          <a:p>
            <a:pPr lvl="1"/>
            <a:r>
              <a:rPr lang="en-US" dirty="0" smtClean="0"/>
              <a:t>Gives fast access to your frequently used programs</a:t>
            </a:r>
          </a:p>
          <a:p>
            <a:r>
              <a:rPr lang="en-US" dirty="0" smtClean="0"/>
              <a:t>Task buttons</a:t>
            </a:r>
          </a:p>
          <a:p>
            <a:pPr lvl="1"/>
            <a:r>
              <a:rPr lang="en-US" dirty="0" smtClean="0"/>
              <a:t>Appears when you minimize a window</a:t>
            </a:r>
          </a:p>
          <a:p>
            <a:r>
              <a:rPr lang="en-US" dirty="0" smtClean="0"/>
              <a:t>System tray</a:t>
            </a:r>
          </a:p>
          <a:p>
            <a:pPr lvl="1"/>
            <a:r>
              <a:rPr lang="en-US" dirty="0" smtClean="0"/>
              <a:t>Acts like a bin on the taskbar for active programs running in the background</a:t>
            </a:r>
          </a:p>
          <a:p>
            <a:pPr lvl="1"/>
            <a:r>
              <a:rPr lang="en-US" dirty="0" smtClean="0"/>
              <a:t>Such as antivirus, volume control, clock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098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Menu bar and its status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Displays the program menu</a:t>
            </a:r>
          </a:p>
          <a:p>
            <a:r>
              <a:rPr lang="en-US" dirty="0" smtClean="0"/>
              <a:t>You send commands to the program through menus</a:t>
            </a:r>
          </a:p>
          <a:p>
            <a:endParaRPr lang="en-US" dirty="0"/>
          </a:p>
        </p:txBody>
      </p:sp>
      <p:pic>
        <p:nvPicPr>
          <p:cNvPr id="6" name="Picture 5" descr="Fig01-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1482" r="24979" b="25926"/>
          <a:stretch>
            <a:fillRect/>
          </a:stretch>
        </p:blipFill>
        <p:spPr bwMode="auto">
          <a:xfrm>
            <a:off x="1089464" y="3424028"/>
            <a:ext cx="7555226" cy="3217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Line Callout 1 3"/>
          <p:cNvSpPr/>
          <p:nvPr/>
        </p:nvSpPr>
        <p:spPr>
          <a:xfrm>
            <a:off x="3549315" y="4575529"/>
            <a:ext cx="1528010" cy="457200"/>
          </a:xfrm>
          <a:prstGeom prst="borderCallout1">
            <a:avLst>
              <a:gd name="adj1" fmla="val 18750"/>
              <a:gd name="adj2" fmla="val -8333"/>
              <a:gd name="adj3" fmla="val 270395"/>
              <a:gd name="adj4" fmla="val -651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Disable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388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bar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Provides information about the status of your program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872784" y="3082560"/>
            <a:ext cx="5866526" cy="2901264"/>
            <a:chOff x="2972474" y="3178813"/>
            <a:chExt cx="5866526" cy="290126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972474" y="3178813"/>
              <a:ext cx="5866526" cy="2901264"/>
            </a:xfrm>
            <a:prstGeom prst="rect">
              <a:avLst/>
            </a:prstGeom>
          </p:spPr>
        </p:pic>
        <p:sp>
          <p:nvSpPr>
            <p:cNvPr id="5" name="Line Callout 1 (Border and Accent Bar) 4"/>
            <p:cNvSpPr/>
            <p:nvPr/>
          </p:nvSpPr>
          <p:spPr>
            <a:xfrm>
              <a:off x="4981074" y="4848724"/>
              <a:ext cx="1467852" cy="589547"/>
            </a:xfrm>
            <a:prstGeom prst="accentBorderCallout1">
              <a:avLst>
                <a:gd name="adj1" fmla="val 18750"/>
                <a:gd name="adj2" fmla="val -8333"/>
                <a:gd name="adj3" fmla="val 149235"/>
                <a:gd name="adj4" fmla="val -66202"/>
              </a:avLst>
            </a:prstGeom>
            <a:ln w="38100"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Status bar</a:t>
              </a:r>
              <a:endParaRPr lang="en-US" dirty="0"/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531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Toolbar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1899986"/>
          </a:xfrm>
        </p:spPr>
        <p:txBody>
          <a:bodyPr/>
          <a:lstStyle/>
          <a:p>
            <a:r>
              <a:rPr lang="en-US" dirty="0" smtClean="0"/>
              <a:t>Occurs normally below the menu bar</a:t>
            </a:r>
          </a:p>
          <a:p>
            <a:r>
              <a:rPr lang="en-US" dirty="0" smtClean="0"/>
              <a:t>Used to send commands to the program</a:t>
            </a:r>
          </a:p>
          <a:p>
            <a:r>
              <a:rPr lang="en-US" dirty="0" smtClean="0"/>
              <a:t>Provide a quick access to commands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02" t="7129" r="3698" b="55012"/>
          <a:stretch/>
        </p:blipFill>
        <p:spPr>
          <a:xfrm>
            <a:off x="243640" y="3729788"/>
            <a:ext cx="8586514" cy="191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973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 </a:t>
            </a:r>
            <a:r>
              <a:rPr lang="en-US" sz="2800" dirty="0" smtClean="0"/>
              <a:t>(15 minutes)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and explore start menu. Open different programs using this menu.</a:t>
            </a:r>
          </a:p>
          <a:p>
            <a:r>
              <a:rPr lang="en-US" dirty="0" smtClean="0"/>
              <a:t>View and explore your desktop items like icons, shortcuts</a:t>
            </a:r>
            <a:r>
              <a:rPr lang="en-US" dirty="0"/>
              <a:t> </a:t>
            </a:r>
            <a:r>
              <a:rPr lang="en-US" dirty="0" smtClean="0"/>
              <a:t>and taskbar.</a:t>
            </a:r>
          </a:p>
          <a:p>
            <a:r>
              <a:rPr lang="en-US" dirty="0" smtClean="0"/>
              <a:t>Use different shutdown options of start menu.</a:t>
            </a:r>
          </a:p>
          <a:p>
            <a:r>
              <a:rPr lang="en-US" dirty="0" smtClean="0"/>
              <a:t>Delete some files and folders and then restore them from recycle bin.</a:t>
            </a:r>
          </a:p>
          <a:p>
            <a:r>
              <a:rPr lang="en-US" dirty="0" smtClean="0"/>
              <a:t>Delete some files and folders and empty your recycle bin.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856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</a:t>
            </a:r>
            <a:r>
              <a:rPr lang="en-US" dirty="0"/>
              <a:t>- </a:t>
            </a:r>
            <a:r>
              <a:rPr lang="en-US" sz="2800" dirty="0"/>
              <a:t>(15 minutes)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Microsoft word and click different menus in menu bar and explore their working.</a:t>
            </a:r>
          </a:p>
          <a:p>
            <a:r>
              <a:rPr lang="en-US" dirty="0" smtClean="0"/>
              <a:t>Open Microsoft word and move your mouse on icons and then use some icons to determine their functionality.</a:t>
            </a:r>
          </a:p>
          <a:p>
            <a:r>
              <a:rPr lang="en-US" b="1" dirty="0" smtClean="0"/>
              <a:t>Note:</a:t>
            </a:r>
            <a:r>
              <a:rPr lang="en-US" dirty="0" smtClean="0"/>
              <a:t> Repeat these tasks two or three times.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68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Panel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important component of windows</a:t>
            </a:r>
          </a:p>
          <a:p>
            <a:r>
              <a:rPr lang="en-US" dirty="0" smtClean="0"/>
              <a:t>The </a:t>
            </a:r>
            <a:r>
              <a:rPr lang="en-US" b="1" i="1" dirty="0" smtClean="0">
                <a:solidFill>
                  <a:schemeClr val="accent2"/>
                </a:solidFill>
              </a:rPr>
              <a:t>operation room</a:t>
            </a:r>
            <a:r>
              <a:rPr lang="en-US" dirty="0" smtClean="0"/>
              <a:t> from where you can configure your computer</a:t>
            </a:r>
          </a:p>
          <a:p>
            <a:pPr lvl="1"/>
            <a:r>
              <a:rPr lang="en-US" dirty="0" smtClean="0"/>
              <a:t>Change colors, add/remove software &amp; hardware,</a:t>
            </a:r>
          </a:p>
          <a:p>
            <a:pPr lvl="1"/>
            <a:r>
              <a:rPr lang="en-US" dirty="0" smtClean="0"/>
              <a:t>Add/remove users, fonts, etc.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490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Panel window</a:t>
            </a:r>
            <a:endParaRPr lang="en-US" dirty="0"/>
          </a:p>
        </p:txBody>
      </p:sp>
      <p:pic>
        <p:nvPicPr>
          <p:cNvPr id="5" name="Picture 7" descr="FigA-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450" b="3412"/>
          <a:stretch>
            <a:fillRect/>
          </a:stretch>
        </p:blipFill>
        <p:spPr>
          <a:xfrm>
            <a:off x="851771" y="1638800"/>
            <a:ext cx="7385981" cy="516247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464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control panel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4278256" cy="493194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Add hardware</a:t>
            </a:r>
          </a:p>
          <a:p>
            <a:r>
              <a:rPr lang="en-US" sz="2800" i="1" dirty="0" smtClean="0"/>
              <a:t>Add/remove programs</a:t>
            </a:r>
          </a:p>
          <a:p>
            <a:r>
              <a:rPr lang="en-US" sz="2800" i="1" dirty="0" smtClean="0"/>
              <a:t>Date/time</a:t>
            </a:r>
          </a:p>
          <a:p>
            <a:r>
              <a:rPr lang="en-US" sz="2800" dirty="0" smtClean="0"/>
              <a:t>Fonts</a:t>
            </a:r>
          </a:p>
          <a:p>
            <a:r>
              <a:rPr lang="en-US" sz="2800" i="1" dirty="0" smtClean="0"/>
              <a:t>Display</a:t>
            </a:r>
          </a:p>
          <a:p>
            <a:r>
              <a:rPr lang="en-US" sz="2800" dirty="0" smtClean="0"/>
              <a:t>Internet options</a:t>
            </a:r>
          </a:p>
          <a:p>
            <a:r>
              <a:rPr lang="en-US" sz="2800" dirty="0" smtClean="0"/>
              <a:t>Keyboard</a:t>
            </a:r>
          </a:p>
          <a:p>
            <a:r>
              <a:rPr lang="en-US" sz="2800" dirty="0" smtClean="0"/>
              <a:t>Modem</a:t>
            </a:r>
          </a:p>
          <a:p>
            <a:r>
              <a:rPr lang="en-US" sz="2800" dirty="0" smtClean="0"/>
              <a:t>Mouse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4994754" y="1825625"/>
            <a:ext cx="388620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Printers</a:t>
            </a:r>
          </a:p>
          <a:p>
            <a:r>
              <a:rPr lang="en-US" i="1" dirty="0" smtClean="0"/>
              <a:t>Sound</a:t>
            </a:r>
          </a:p>
          <a:p>
            <a:r>
              <a:rPr lang="en-US" dirty="0" smtClean="0"/>
              <a:t>System</a:t>
            </a:r>
          </a:p>
          <a:p>
            <a:r>
              <a:rPr lang="en-US" i="1" dirty="0" smtClean="0"/>
              <a:t>User Accounts</a:t>
            </a:r>
          </a:p>
          <a:p>
            <a:r>
              <a:rPr lang="en-US" dirty="0" smtClean="0"/>
              <a:t>Region &amp; language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927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hardware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83632" y="1693621"/>
            <a:ext cx="6379726" cy="4971874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740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or Remove </a:t>
            </a:r>
            <a:r>
              <a:rPr lang="en-US" dirty="0"/>
              <a:t>P</a:t>
            </a:r>
            <a:r>
              <a:rPr lang="en-US" dirty="0" smtClean="0"/>
              <a:t>rograms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75347" y="1724383"/>
            <a:ext cx="6641432" cy="4943622"/>
          </a:xfr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886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Date &amp; time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45755" y="1713730"/>
            <a:ext cx="5732559" cy="4937946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319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Display properties: Desktop tab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22095" y="1659149"/>
            <a:ext cx="4565850" cy="5114630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849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Display properties: Screen saver tab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54525" y="1663040"/>
            <a:ext cx="4538339" cy="514266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050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Display properties: Settings tab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42110" y="1660358"/>
            <a:ext cx="4911251" cy="499310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900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Sound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98821" y="1733544"/>
            <a:ext cx="3978079" cy="4931951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565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Accounts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2418" y="1737269"/>
            <a:ext cx="6722644" cy="4880640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964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Help in Windows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Help and support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85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Help &amp; support center window</a:t>
            </a:r>
            <a:endParaRPr lang="en-US" dirty="0"/>
          </a:p>
        </p:txBody>
      </p:sp>
      <p:pic>
        <p:nvPicPr>
          <p:cNvPr id="4" name="Content Placeholder 3" descr="Fig01-29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962" r="9695" b="7408"/>
          <a:stretch>
            <a:fillRect/>
          </a:stretch>
        </p:blipFill>
        <p:spPr bwMode="auto">
          <a:xfrm>
            <a:off x="761851" y="1688939"/>
            <a:ext cx="7488543" cy="4952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284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Help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Windows </a:t>
            </a:r>
            <a:r>
              <a:rPr lang="en-US" dirty="0" smtClean="0"/>
              <a:t>Help</a:t>
            </a:r>
            <a:endParaRPr lang="en-US" dirty="0"/>
          </a:p>
          <a:p>
            <a:pPr lvl="1"/>
            <a:r>
              <a:rPr lang="en-US" dirty="0"/>
              <a:t>Provides on-screen information about programs</a:t>
            </a:r>
          </a:p>
          <a:p>
            <a:pPr lvl="1"/>
            <a:r>
              <a:rPr lang="en-US" dirty="0"/>
              <a:t>Available by</a:t>
            </a:r>
          </a:p>
          <a:p>
            <a:pPr lvl="2"/>
            <a:r>
              <a:rPr lang="en-US" dirty="0"/>
              <a:t>Clicking the Start button and selecting Help and Support from the Start </a:t>
            </a:r>
            <a:r>
              <a:rPr lang="en-US" dirty="0" smtClean="0"/>
              <a:t>menu</a:t>
            </a:r>
          </a:p>
          <a:p>
            <a:pPr lvl="2"/>
            <a:r>
              <a:rPr lang="en-US" dirty="0" smtClean="0"/>
              <a:t>Or press F1 on the desktop</a:t>
            </a:r>
            <a:endParaRPr lang="en-US" dirty="0"/>
          </a:p>
          <a:p>
            <a:r>
              <a:rPr lang="en-US" dirty="0"/>
              <a:t>Windows Help and Support Center window</a:t>
            </a:r>
          </a:p>
          <a:p>
            <a:pPr lvl="1"/>
            <a:r>
              <a:rPr lang="en-US" dirty="0"/>
              <a:t>Provides access to</a:t>
            </a:r>
          </a:p>
          <a:p>
            <a:pPr lvl="2"/>
            <a:r>
              <a:rPr lang="en-US" dirty="0"/>
              <a:t>Help files stored on the computer</a:t>
            </a:r>
          </a:p>
          <a:p>
            <a:pPr lvl="2"/>
            <a:r>
              <a:rPr lang="en-US" dirty="0"/>
              <a:t>Help information stored on Microsoft’s Web site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004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in help window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5" name="Picture 4" descr="FigA-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954569" y="1697457"/>
            <a:ext cx="6702663" cy="502819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9597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Selecting a printer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640" y="1718932"/>
            <a:ext cx="6698581" cy="502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2500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a default printer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10343" y="1790665"/>
            <a:ext cx="5282962" cy="4819147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752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Checking the status of a printer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697456"/>
            <a:ext cx="8650702" cy="1899985"/>
          </a:xfrm>
        </p:spPr>
        <p:txBody>
          <a:bodyPr/>
          <a:lstStyle/>
          <a:p>
            <a:r>
              <a:rPr lang="en-US" dirty="0" smtClean="0"/>
              <a:t>Select </a:t>
            </a:r>
            <a:r>
              <a:rPr lang="en-US" i="1" dirty="0" smtClean="0"/>
              <a:t>printers &amp;faxes</a:t>
            </a:r>
            <a:r>
              <a:rPr lang="en-US" dirty="0" smtClean="0"/>
              <a:t>  from control panel</a:t>
            </a:r>
          </a:p>
          <a:p>
            <a:r>
              <a:rPr lang="en-US" dirty="0" smtClean="0"/>
              <a:t>Double click a printer to display its printing status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640" y="3695191"/>
            <a:ext cx="8536147" cy="167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3126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 </a:t>
            </a:r>
            <a:r>
              <a:rPr lang="en-US" sz="2800" dirty="0" smtClean="0"/>
              <a:t>(20 min)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Open control panel and do the following actions:</a:t>
            </a:r>
          </a:p>
          <a:p>
            <a:pPr lvl="1"/>
            <a:r>
              <a:rPr lang="en-US" dirty="0" smtClean="0"/>
              <a:t>Install a new hardware</a:t>
            </a:r>
          </a:p>
          <a:p>
            <a:pPr lvl="1"/>
            <a:r>
              <a:rPr lang="en-US" dirty="0" smtClean="0"/>
              <a:t>Install/uninstall a program</a:t>
            </a:r>
          </a:p>
          <a:p>
            <a:pPr lvl="1"/>
            <a:r>
              <a:rPr lang="en-US" dirty="0" smtClean="0"/>
              <a:t>Change your system date and time</a:t>
            </a:r>
          </a:p>
          <a:p>
            <a:pPr lvl="1"/>
            <a:r>
              <a:rPr lang="en-US" dirty="0" smtClean="0"/>
              <a:t>Change your desktop background.</a:t>
            </a:r>
          </a:p>
          <a:p>
            <a:pPr lvl="1"/>
            <a:r>
              <a:rPr lang="en-US" dirty="0" smtClean="0"/>
              <a:t>Set or change a screen saver</a:t>
            </a:r>
          </a:p>
          <a:p>
            <a:pPr lvl="1"/>
            <a:r>
              <a:rPr lang="en-US" dirty="0" smtClean="0"/>
              <a:t>Change your monitor resolution</a:t>
            </a:r>
          </a:p>
          <a:p>
            <a:pPr lvl="1"/>
            <a:r>
              <a:rPr lang="en-US" dirty="0" smtClean="0"/>
              <a:t>Change your sound to mute</a:t>
            </a:r>
          </a:p>
          <a:p>
            <a:pPr lvl="1"/>
            <a:r>
              <a:rPr lang="en-US" dirty="0" smtClean="0"/>
              <a:t>Create a new user account and then remove it</a:t>
            </a:r>
          </a:p>
          <a:p>
            <a:r>
              <a:rPr lang="en-US" dirty="0" smtClean="0"/>
              <a:t>Use help and support center of windows</a:t>
            </a:r>
          </a:p>
          <a:p>
            <a:pPr lvl="1"/>
            <a:r>
              <a:rPr lang="en-US" dirty="0" smtClean="0"/>
              <a:t>Search help for a particular topic like installing a hardware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024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Activity- </a:t>
            </a:r>
            <a:r>
              <a:rPr lang="en-US" sz="2800" dirty="0"/>
              <a:t>(20 min)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printers</a:t>
            </a:r>
          </a:p>
          <a:p>
            <a:pPr lvl="1"/>
            <a:r>
              <a:rPr lang="en-US" dirty="0" smtClean="0"/>
              <a:t>Install a printer</a:t>
            </a:r>
          </a:p>
          <a:p>
            <a:pPr lvl="1"/>
            <a:r>
              <a:rPr lang="en-US" dirty="0" smtClean="0"/>
              <a:t>Select a printer</a:t>
            </a:r>
          </a:p>
          <a:p>
            <a:pPr lvl="1"/>
            <a:r>
              <a:rPr lang="en-US" dirty="0" smtClean="0"/>
              <a:t>Change your default printer</a:t>
            </a:r>
          </a:p>
          <a:p>
            <a:pPr lvl="1"/>
            <a:r>
              <a:rPr lang="en-US" dirty="0" smtClean="0"/>
              <a:t>Check the status of your printer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586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>
                <a:solidFill>
                  <a:schemeClr val="accent2"/>
                </a:solidFill>
              </a:rPr>
              <a:t>Computer Applications in Business</a:t>
            </a:r>
            <a:r>
              <a:rPr lang="en-US" dirty="0"/>
              <a:t> by </a:t>
            </a:r>
            <a:r>
              <a:rPr lang="en-US" i="1" dirty="0" err="1"/>
              <a:t>Tasleem</a:t>
            </a:r>
            <a:r>
              <a:rPr lang="en-US" i="1" dirty="0"/>
              <a:t> Mustafa</a:t>
            </a:r>
            <a:r>
              <a:rPr lang="en-US" dirty="0"/>
              <a:t> published by </a:t>
            </a:r>
            <a:r>
              <a:rPr lang="en-US" i="1" dirty="0"/>
              <a:t>it series</a:t>
            </a:r>
            <a:r>
              <a:rPr lang="en-US" dirty="0"/>
              <a:t>.</a:t>
            </a:r>
          </a:p>
          <a:p>
            <a:pPr lvl="1"/>
            <a:r>
              <a:rPr lang="en-US" b="1" dirty="0"/>
              <a:t>Chapter 6:</a:t>
            </a:r>
            <a:r>
              <a:rPr lang="en-US" dirty="0"/>
              <a:t> </a:t>
            </a:r>
            <a:r>
              <a:rPr lang="en-US" dirty="0" smtClean="0"/>
              <a:t>Windows </a:t>
            </a:r>
            <a:r>
              <a:rPr lang="en-US" dirty="0"/>
              <a:t>operating </a:t>
            </a:r>
            <a:r>
              <a:rPr lang="en-US" dirty="0" smtClean="0"/>
              <a:t>system</a:t>
            </a:r>
          </a:p>
          <a:p>
            <a:pPr lvl="1"/>
            <a:r>
              <a:rPr lang="en-US" b="1" dirty="0" smtClean="0"/>
              <a:t>Chapter 7:</a:t>
            </a:r>
            <a:r>
              <a:rPr lang="en-US" dirty="0" smtClean="0"/>
              <a:t> Managing Windows 2000 Professional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052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 of Lecture 04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770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413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Final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DE Temp Final" id="{37C25238-78FA-448A-B25A-FDCF9CE1F1D3}" vid="{C7C637CF-14C1-41EF-BD44-426F6E9A3F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Final</Template>
  <TotalTime>481</TotalTime>
  <Words>883</Words>
  <Application>Microsoft Office PowerPoint</Application>
  <PresentationFormat>On-screen Show (4:3)</PresentationFormat>
  <Paragraphs>211</Paragraphs>
  <Slides>41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ADE Temp Final</vt:lpstr>
      <vt:lpstr>Interfacing with Computer</vt:lpstr>
      <vt:lpstr>Knowledge test</vt:lpstr>
      <vt:lpstr>Topics covered</vt:lpstr>
      <vt:lpstr>Start menu</vt:lpstr>
      <vt:lpstr>Start menu</vt:lpstr>
      <vt:lpstr>Shutdown dialog box of Win XP</vt:lpstr>
      <vt:lpstr>Windows desktop </vt:lpstr>
      <vt:lpstr>Windows desktop </vt:lpstr>
      <vt:lpstr>Desktop elements</vt:lpstr>
      <vt:lpstr>Recycle bin</vt:lpstr>
      <vt:lpstr>Recycle bin</vt:lpstr>
      <vt:lpstr>Elements of Taskbar</vt:lpstr>
      <vt:lpstr>Taskbar elements</vt:lpstr>
      <vt:lpstr>Menu bar and its status </vt:lpstr>
      <vt:lpstr>Status bar</vt:lpstr>
      <vt:lpstr>Toolbar </vt:lpstr>
      <vt:lpstr>Activity- (15 minutes) </vt:lpstr>
      <vt:lpstr>Activity- (15 minutes) </vt:lpstr>
      <vt:lpstr>Control Panel</vt:lpstr>
      <vt:lpstr>Control Panel window</vt:lpstr>
      <vt:lpstr>Elements of control panel</vt:lpstr>
      <vt:lpstr>Add hardware</vt:lpstr>
      <vt:lpstr>Add or Remove Programs</vt:lpstr>
      <vt:lpstr>Date &amp; time</vt:lpstr>
      <vt:lpstr>Display properties: Desktop tab</vt:lpstr>
      <vt:lpstr>Display properties: Screen saver tab</vt:lpstr>
      <vt:lpstr>Display properties: Settings tab</vt:lpstr>
      <vt:lpstr>Sound </vt:lpstr>
      <vt:lpstr>User Accounts </vt:lpstr>
      <vt:lpstr>Using Help in Windows</vt:lpstr>
      <vt:lpstr>Help &amp; support center window</vt:lpstr>
      <vt:lpstr>Using Help</vt:lpstr>
      <vt:lpstr>Search in help window</vt:lpstr>
      <vt:lpstr>Selecting a printer </vt:lpstr>
      <vt:lpstr>Changing a default printer</vt:lpstr>
      <vt:lpstr>Checking the status of a printer</vt:lpstr>
      <vt:lpstr>Activity- (20 min)</vt:lpstr>
      <vt:lpstr>Activity- (20 min)</vt:lpstr>
      <vt:lpstr>Further reading</vt:lpstr>
      <vt:lpstr>Thanks </vt:lpstr>
      <vt:lpstr>Allah Hafiz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Interfacing with Computer</dc:title>
  <dc:creator>Sajid</dc:creator>
  <cp:lastModifiedBy>NTS</cp:lastModifiedBy>
  <cp:revision>139</cp:revision>
  <dcterms:created xsi:type="dcterms:W3CDTF">2014-05-14T05:26:51Z</dcterms:created>
  <dcterms:modified xsi:type="dcterms:W3CDTF">2014-05-15T08:03:36Z</dcterms:modified>
</cp:coreProperties>
</file>