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slides/slide4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84" r:id="rId1"/>
  </p:sldMasterIdLst>
  <p:notesMasterIdLst>
    <p:notesMasterId r:id="rId46"/>
  </p:notesMasterIdLst>
  <p:sldIdLst>
    <p:sldId id="256" r:id="rId2"/>
    <p:sldId id="259" r:id="rId3"/>
    <p:sldId id="257" r:id="rId4"/>
    <p:sldId id="266" r:id="rId5"/>
    <p:sldId id="258" r:id="rId6"/>
    <p:sldId id="260" r:id="rId7"/>
    <p:sldId id="282" r:id="rId8"/>
    <p:sldId id="267" r:id="rId9"/>
    <p:sldId id="268" r:id="rId10"/>
    <p:sldId id="269" r:id="rId11"/>
    <p:sldId id="270" r:id="rId12"/>
    <p:sldId id="261" r:id="rId13"/>
    <p:sldId id="279" r:id="rId14"/>
    <p:sldId id="280" r:id="rId15"/>
    <p:sldId id="276" r:id="rId16"/>
    <p:sldId id="277" r:id="rId17"/>
    <p:sldId id="278" r:id="rId18"/>
    <p:sldId id="274" r:id="rId19"/>
    <p:sldId id="275" r:id="rId20"/>
    <p:sldId id="281" r:id="rId21"/>
    <p:sldId id="273" r:id="rId22"/>
    <p:sldId id="271" r:id="rId23"/>
    <p:sldId id="283" r:id="rId24"/>
    <p:sldId id="284" r:id="rId25"/>
    <p:sldId id="272" r:id="rId26"/>
    <p:sldId id="285" r:id="rId27"/>
    <p:sldId id="290" r:id="rId28"/>
    <p:sldId id="294" r:id="rId29"/>
    <p:sldId id="295" r:id="rId30"/>
    <p:sldId id="296" r:id="rId31"/>
    <p:sldId id="297" r:id="rId32"/>
    <p:sldId id="300" r:id="rId33"/>
    <p:sldId id="287" r:id="rId34"/>
    <p:sldId id="298" r:id="rId35"/>
    <p:sldId id="299" r:id="rId36"/>
    <p:sldId id="288" r:id="rId37"/>
    <p:sldId id="289" r:id="rId38"/>
    <p:sldId id="307" r:id="rId39"/>
    <p:sldId id="301" r:id="rId40"/>
    <p:sldId id="306" r:id="rId41"/>
    <p:sldId id="305" r:id="rId42"/>
    <p:sldId id="308" r:id="rId43"/>
    <p:sldId id="303" r:id="rId44"/>
    <p:sldId id="304" r:id="rId4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452" y="-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viewProps" Target="viewProp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6B9E249-BC7B-45F5-B4B4-8CCB9F496B06}" type="datetimeFigureOut">
              <a:rPr lang="en-US" smtClean="0"/>
              <a:t>6/28/2014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AEA3D84-89DB-4D68-958E-B928905AD54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72971" y="1122363"/>
            <a:ext cx="8412480" cy="2387600"/>
          </a:xfrm>
        </p:spPr>
        <p:txBody>
          <a:bodyPr anchor="b"/>
          <a:lstStyle>
            <a:lvl1pPr algn="ctr">
              <a:defRPr sz="6000">
                <a:solidFill>
                  <a:srgbClr val="0070C0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741820"/>
            <a:ext cx="6858000" cy="1515979"/>
          </a:xfrm>
        </p:spPr>
        <p:txBody>
          <a:bodyPr>
            <a:normAutofit/>
          </a:bodyPr>
          <a:lstStyle>
            <a:lvl1pPr marL="0" indent="0" algn="ctr">
              <a:buNone/>
              <a:defRPr sz="2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966C30-6134-4574-91A8-52E4AA821C52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336876" y="3590017"/>
            <a:ext cx="8503920" cy="7434"/>
          </a:xfrm>
          <a:prstGeom prst="line">
            <a:avLst/>
          </a:prstGeom>
          <a:ln w="762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2203452046"/>
      </p:ext>
    </p:extLst>
  </p:cSld>
  <p:clrMapOvr>
    <a:masterClrMapping/>
  </p:clrMapOvr>
  <p:transition>
    <p:wipe dir="r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3640" y="365126"/>
            <a:ext cx="8595360" cy="1121031"/>
          </a:xfrm>
        </p:spPr>
        <p:txBody>
          <a:bodyPr/>
          <a:lstStyle>
            <a:lvl1pPr>
              <a:defRPr>
                <a:solidFill>
                  <a:srgbClr val="0070C0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3640" y="1709488"/>
            <a:ext cx="8650702" cy="4666928"/>
          </a:xfrm>
        </p:spPr>
        <p:txBody>
          <a:bodyPr>
            <a:normAutofit/>
          </a:bodyPr>
          <a:lstStyle>
            <a:lvl1pPr>
              <a:defRPr sz="3200"/>
            </a:lvl1pPr>
            <a:lvl2pPr>
              <a:defRPr sz="2800">
                <a:solidFill>
                  <a:srgbClr val="0070C0"/>
                </a:solidFill>
              </a:defRPr>
            </a:lvl2pPr>
            <a:lvl3pPr>
              <a:defRPr sz="2400">
                <a:solidFill>
                  <a:schemeClr val="accent2">
                    <a:lumMod val="75000"/>
                  </a:schemeClr>
                </a:solidFill>
              </a:defRPr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cxnSp>
        <p:nvCxnSpPr>
          <p:cNvPr id="7" name="Straight Connector 6"/>
          <p:cNvCxnSpPr/>
          <p:nvPr/>
        </p:nvCxnSpPr>
        <p:spPr>
          <a:xfrm>
            <a:off x="207542" y="1558349"/>
            <a:ext cx="8686800" cy="0"/>
          </a:xfrm>
          <a:prstGeom prst="line">
            <a:avLst/>
          </a:prstGeom>
          <a:ln w="762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60286" y="6331967"/>
            <a:ext cx="2057400" cy="365125"/>
          </a:xfrm>
        </p:spPr>
        <p:txBody>
          <a:bodyPr/>
          <a:lstStyle>
            <a:lvl1pPr>
              <a:defRPr sz="1800"/>
            </a:lvl1pPr>
          </a:lstStyle>
          <a:p>
            <a:fld id="{3D966C30-6134-4574-91A8-52E4AA821C5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18409665"/>
      </p:ext>
    </p:extLst>
  </p:cSld>
  <p:clrMapOvr>
    <a:masterClrMapping/>
  </p:clrMapOvr>
  <p:transition>
    <p:wipe dir="r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539051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966C30-6134-4574-91A8-52E4AA821C52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605100" y="4504417"/>
            <a:ext cx="7955280" cy="7434"/>
          </a:xfrm>
          <a:prstGeom prst="line">
            <a:avLst/>
          </a:prstGeom>
          <a:ln w="762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4200214002"/>
      </p:ext>
    </p:extLst>
  </p:cSld>
  <p:clrMapOvr>
    <a:masterClrMapping/>
  </p:clrMapOvr>
  <p:transition>
    <p:wipe dir="r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966C30-6134-4574-91A8-52E4AA821C52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605100" y="1602721"/>
            <a:ext cx="7955280" cy="7434"/>
          </a:xfrm>
          <a:prstGeom prst="line">
            <a:avLst/>
          </a:prstGeom>
          <a:ln w="762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2260611985"/>
      </p:ext>
    </p:extLst>
  </p:cSld>
  <p:clrMapOvr>
    <a:masterClrMapping/>
  </p:clrMapOvr>
  <p:transition>
    <p:wipe dir="r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966C30-6134-4574-91A8-52E4AA821C52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 flipV="1">
            <a:off x="605100" y="1529569"/>
            <a:ext cx="7955280" cy="7434"/>
          </a:xfrm>
          <a:prstGeom prst="line">
            <a:avLst/>
          </a:prstGeom>
          <a:ln w="762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3610060014"/>
      </p:ext>
    </p:extLst>
  </p:cSld>
  <p:clrMapOvr>
    <a:masterClrMapping/>
  </p:clrMapOvr>
  <p:transition>
    <p:wipe dir="r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966C30-6134-4574-91A8-52E4AA821C52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6" name="Straight Connector 5"/>
          <p:cNvCxnSpPr/>
          <p:nvPr/>
        </p:nvCxnSpPr>
        <p:spPr>
          <a:xfrm flipV="1">
            <a:off x="592908" y="1553953"/>
            <a:ext cx="7955280" cy="7434"/>
          </a:xfrm>
          <a:prstGeom prst="line">
            <a:avLst/>
          </a:prstGeom>
          <a:ln w="762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1506163702"/>
      </p:ext>
    </p:extLst>
  </p:cSld>
  <p:clrMapOvr>
    <a:masterClrMapping/>
  </p:clrMapOvr>
  <p:transition>
    <p:wipe dir="r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966C30-6134-4574-91A8-52E4AA821C5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604639894"/>
      </p:ext>
    </p:extLst>
  </p:cSld>
  <p:clrMapOvr>
    <a:masterClrMapping/>
  </p:clrMapOvr>
  <p:transition>
    <p:wipe dir="r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966C30-6134-4574-91A8-52E4AA821C5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57587899"/>
      </p:ext>
    </p:extLst>
  </p:cSld>
  <p:clrMapOvr>
    <a:masterClrMapping/>
  </p:clrMapOvr>
  <p:transition>
    <p:wipe dir="r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966C30-6134-4574-91A8-52E4AA821C5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79423341"/>
      </p:ext>
    </p:extLst>
  </p:cSld>
  <p:clrMapOvr>
    <a:masterClrMapping/>
  </p:clrMapOvr>
  <p:transition>
    <p:wipe dir="r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966C30-6134-4574-91A8-52E4AA821C5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390546018"/>
      </p:ext>
    </p:extLst>
  </p:cSld>
  <p:clrMapOvr>
    <a:masterClrMapping/>
  </p:clrMapOvr>
  <p:transition>
    <p:wipe dir="r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966C30-6134-4574-91A8-52E4AA821C5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729267302"/>
      </p:ext>
    </p:extLst>
  </p:cSld>
  <p:clrMapOvr>
    <a:masterClrMapping/>
  </p:clrMapOvr>
  <p:transition>
    <p:wipe dir="r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966C30-6134-4574-91A8-52E4AA821C5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1790621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ransition>
    <p:wipe dir="r"/>
  </p:transition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rgbClr val="0070C0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hyperlink" Target="http://www.acm.org/constitution/code.html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http://www.aitp.org/join/SCOH17CodeEthicsStdsCdt.pdf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mi.org/info/AP_MemEthStandards.pdf" TargetMode="External"/><Relationship Id="rId2" Type="http://schemas.openxmlformats.org/officeDocument/2006/relationships/hyperlink" Target="http://www.acm.org/serving/se/code.htm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4800" dirty="0" smtClean="0"/>
              <a:t>Computer Ethics &amp; Computer Assisted Instructions</a:t>
            </a:r>
            <a:endParaRPr lang="en-US" sz="48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ADE100- Computer Literacy</a:t>
            </a:r>
          </a:p>
          <a:p>
            <a:r>
              <a:rPr lang="en-US" b="1" i="1" dirty="0" smtClean="0"/>
              <a:t>Lecture 32</a:t>
            </a:r>
            <a:endParaRPr lang="en-US" b="1" i="1" dirty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Knowledge test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What do you understand by CAD?</a:t>
            </a:r>
          </a:p>
          <a:p>
            <a:r>
              <a:rPr lang="en-US" dirty="0" smtClean="0"/>
              <a:t>How computers are used in business?</a:t>
            </a:r>
          </a:p>
          <a:p>
            <a:r>
              <a:rPr lang="en-US" dirty="0" smtClean="0"/>
              <a:t>How computers are used for communication?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966C30-6134-4574-91A8-52E4AA821C52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Topics covered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Computer Ethics</a:t>
            </a:r>
          </a:p>
          <a:p>
            <a:pPr lvl="1"/>
            <a:r>
              <a:rPr lang="en-US" dirty="0"/>
              <a:t>Code of ethics</a:t>
            </a:r>
            <a:endParaRPr lang="en-US" sz="4000" dirty="0"/>
          </a:p>
          <a:p>
            <a:pPr lvl="1"/>
            <a:r>
              <a:rPr lang="en-US" dirty="0"/>
              <a:t>Computer crime</a:t>
            </a:r>
            <a:endParaRPr lang="en-US" sz="4000" dirty="0"/>
          </a:p>
          <a:p>
            <a:pPr lvl="1"/>
            <a:r>
              <a:rPr lang="en-US" dirty="0"/>
              <a:t>Copyright law and fair-use guidelines and </a:t>
            </a:r>
            <a:r>
              <a:rPr lang="en-US" dirty="0" smtClean="0"/>
              <a:t>plagiarism</a:t>
            </a:r>
          </a:p>
          <a:p>
            <a:r>
              <a:rPr lang="en-US" dirty="0" smtClean="0"/>
              <a:t>Computer-Assisted Instructions</a:t>
            </a:r>
          </a:p>
          <a:p>
            <a:pPr lvl="1"/>
            <a:r>
              <a:rPr lang="en-US" dirty="0"/>
              <a:t>Computer as a teacher</a:t>
            </a:r>
          </a:p>
          <a:p>
            <a:pPr lvl="1"/>
            <a:r>
              <a:rPr lang="en-US" dirty="0"/>
              <a:t>Use of computer-assisted instruction</a:t>
            </a:r>
          </a:p>
          <a:p>
            <a:pPr lvl="1"/>
            <a:r>
              <a:rPr lang="en-US" dirty="0"/>
              <a:t>Online education (Example: Virtual University of Pakistan)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966C30-6134-4574-91A8-52E4AA821C52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Quote from Aristotle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3640" y="1709488"/>
            <a:ext cx="8650702" cy="1643312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None/>
            </a:pPr>
            <a:r>
              <a:rPr lang="en-US" sz="3600" dirty="0" smtClean="0"/>
              <a:t>“Man, when perfected, is the best of the animals, </a:t>
            </a:r>
            <a:r>
              <a:rPr lang="en-US" sz="3600" i="1" dirty="0" smtClean="0"/>
              <a:t>but when separated from law and justice, he is the worst of all</a:t>
            </a:r>
            <a:r>
              <a:rPr lang="en-US" sz="3600" dirty="0" smtClean="0"/>
              <a:t>”</a:t>
            </a:r>
            <a:endParaRPr lang="en-US" sz="3600" dirty="0"/>
          </a:p>
        </p:txBody>
      </p:sp>
      <p:pic>
        <p:nvPicPr>
          <p:cNvPr id="4" name="Picture 3" descr="comp crime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398010" y="3590925"/>
            <a:ext cx="3878965" cy="258127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966C30-6134-4574-91A8-52E4AA821C52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Computer ethics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3640" y="1709488"/>
            <a:ext cx="8650702" cy="3014912"/>
          </a:xfrm>
        </p:spPr>
        <p:txBody>
          <a:bodyPr/>
          <a:lstStyle/>
          <a:p>
            <a:r>
              <a:rPr lang="en-US" b="1" dirty="0" smtClean="0"/>
              <a:t>Ethics</a:t>
            </a:r>
            <a:endParaRPr lang="en-US" dirty="0" smtClean="0"/>
          </a:p>
          <a:p>
            <a:pPr lvl="1"/>
            <a:r>
              <a:rPr lang="en-US" dirty="0" smtClean="0"/>
              <a:t>The branch of philosophy concerned with what’s right and what’s wrong.</a:t>
            </a:r>
          </a:p>
          <a:p>
            <a:r>
              <a:rPr lang="en-US" b="1" dirty="0" smtClean="0"/>
              <a:t>Computer ethics</a:t>
            </a:r>
            <a:r>
              <a:rPr lang="en-US" dirty="0" smtClean="0"/>
              <a:t> </a:t>
            </a:r>
          </a:p>
          <a:p>
            <a:pPr lvl="1"/>
            <a:r>
              <a:rPr lang="en-US" dirty="0" smtClean="0"/>
              <a:t>Deals with moral issues and the ethical principles for computer professionals. </a:t>
            </a:r>
          </a:p>
          <a:p>
            <a:endParaRPr lang="en-US" dirty="0"/>
          </a:p>
        </p:txBody>
      </p:sp>
      <p:pic>
        <p:nvPicPr>
          <p:cNvPr id="4" name="Picture 3" descr="ethics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105400" y="4607294"/>
            <a:ext cx="2924175" cy="194590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966C30-6134-4574-91A8-52E4AA821C52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i="1" dirty="0" smtClean="0"/>
              <a:t>Code of ethics</a:t>
            </a:r>
            <a:endParaRPr lang="en-US" b="1" i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b="1" i="1" dirty="0" smtClean="0"/>
              <a:t>A professional code of ethics states </a:t>
            </a:r>
          </a:p>
          <a:p>
            <a:pPr lvl="1"/>
            <a:r>
              <a:rPr lang="en-US" dirty="0" smtClean="0"/>
              <a:t>The principles and core values that are essential to the work of a particular occupational group.</a:t>
            </a:r>
          </a:p>
          <a:p>
            <a:r>
              <a:rPr lang="en-US" b="1" i="1" dirty="0" smtClean="0"/>
              <a:t>Association of Computing Machinery ACM </a:t>
            </a:r>
          </a:p>
          <a:p>
            <a:pPr lvl="1"/>
            <a:r>
              <a:rPr lang="en-US" dirty="0" smtClean="0"/>
              <a:t>Founded in 1947, has a code of ethics and professional conduct. See:  </a:t>
            </a:r>
            <a:r>
              <a:rPr lang="en-US" b="1" dirty="0" smtClean="0">
                <a:hlinkClick r:id="rId2"/>
              </a:rPr>
              <a:t>http://www.acm.org/constitution/code.html</a:t>
            </a:r>
            <a:endParaRPr lang="en-US" b="1" dirty="0" smtClean="0"/>
          </a:p>
        </p:txBody>
      </p:sp>
      <p:pic>
        <p:nvPicPr>
          <p:cNvPr id="4" name="Picture 3" descr="codeofethics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819401" y="5029200"/>
            <a:ext cx="3505199" cy="15240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966C30-6134-4574-91A8-52E4AA821C52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Code of ethics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b="1" i="1" dirty="0" smtClean="0">
                <a:solidFill>
                  <a:srgbClr val="FF0000"/>
                </a:solidFill>
              </a:rPr>
              <a:t>A</a:t>
            </a:r>
            <a:r>
              <a:rPr lang="en-US" b="1" i="1" dirty="0" smtClean="0"/>
              <a:t>ssociation of </a:t>
            </a:r>
            <a:r>
              <a:rPr lang="en-US" b="1" i="1" dirty="0" smtClean="0">
                <a:solidFill>
                  <a:srgbClr val="FF0000"/>
                </a:solidFill>
              </a:rPr>
              <a:t>I</a:t>
            </a:r>
            <a:r>
              <a:rPr lang="en-US" b="1" i="1" dirty="0" smtClean="0"/>
              <a:t>nformation </a:t>
            </a:r>
            <a:r>
              <a:rPr lang="en-US" b="1" i="1" dirty="0" smtClean="0">
                <a:solidFill>
                  <a:srgbClr val="FF0000"/>
                </a:solidFill>
              </a:rPr>
              <a:t>T</a:t>
            </a:r>
            <a:r>
              <a:rPr lang="en-US" b="1" i="1" dirty="0" smtClean="0"/>
              <a:t>echnology </a:t>
            </a:r>
            <a:r>
              <a:rPr lang="en-US" b="1" i="1" dirty="0" smtClean="0">
                <a:solidFill>
                  <a:srgbClr val="FF0000"/>
                </a:solidFill>
              </a:rPr>
              <a:t>P</a:t>
            </a:r>
            <a:r>
              <a:rPr lang="en-US" b="1" i="1" dirty="0" smtClean="0"/>
              <a:t>rofessionals</a:t>
            </a:r>
          </a:p>
          <a:p>
            <a:pPr lvl="1"/>
            <a:r>
              <a:rPr lang="en-US" dirty="0" smtClean="0"/>
              <a:t>AITP founded in 1996</a:t>
            </a:r>
          </a:p>
          <a:p>
            <a:pPr lvl="1"/>
            <a:r>
              <a:rPr lang="en-US" dirty="0" smtClean="0"/>
              <a:t>Provides quality IT-related education</a:t>
            </a:r>
          </a:p>
          <a:p>
            <a:pPr lvl="1"/>
            <a:r>
              <a:rPr lang="en-US" dirty="0" smtClean="0"/>
              <a:t>Information on relevant IT issues, and forums for networking with experienced peers and other IT professionals. </a:t>
            </a:r>
          </a:p>
          <a:p>
            <a:pPr lvl="1"/>
            <a:r>
              <a:rPr lang="en-US" dirty="0" smtClean="0"/>
              <a:t>The AITP also has a code of ethics</a:t>
            </a:r>
          </a:p>
          <a:p>
            <a:pPr lvl="1">
              <a:buNone/>
            </a:pPr>
            <a:r>
              <a:rPr lang="en-US" sz="2400" b="1" dirty="0" smtClean="0">
                <a:hlinkClick r:id="rId2"/>
              </a:rPr>
              <a:t>http://www.aitp.org/join/SCOH17CodeEthicsStdsCdt.pdf</a:t>
            </a:r>
          </a:p>
          <a:p>
            <a:endParaRPr lang="en-US" sz="4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966C30-6134-4574-91A8-52E4AA821C52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Code of ethics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b="1" i="1" dirty="0" smtClean="0"/>
              <a:t>Computer Society of the Institute of Electrical and Electronics Engineers (IEEE – CS) </a:t>
            </a:r>
          </a:p>
          <a:p>
            <a:pPr lvl="1"/>
            <a:r>
              <a:rPr lang="en-US" dirty="0" smtClean="0"/>
              <a:t>Founded in 1946</a:t>
            </a:r>
          </a:p>
          <a:p>
            <a:pPr lvl="1"/>
            <a:r>
              <a:rPr lang="en-US" dirty="0" smtClean="0"/>
              <a:t>The Software Engineering Code of Ethics and Professional Practice: </a:t>
            </a:r>
            <a:r>
              <a:rPr lang="en-US" b="1" i="1" dirty="0" smtClean="0">
                <a:hlinkClick r:id="rId2"/>
              </a:rPr>
              <a:t>http://www.acm.org/serving/se/code.htm</a:t>
            </a:r>
            <a:endParaRPr lang="en-US" b="1" i="1" dirty="0" smtClean="0"/>
          </a:p>
          <a:p>
            <a:r>
              <a:rPr lang="en-US" b="1" i="1" dirty="0" smtClean="0"/>
              <a:t>Project Management Institute (PMI)</a:t>
            </a:r>
          </a:p>
          <a:p>
            <a:pPr lvl="1"/>
            <a:r>
              <a:rPr lang="en-US" dirty="0" smtClean="0"/>
              <a:t>Established in 1969 </a:t>
            </a:r>
          </a:p>
          <a:p>
            <a:pPr lvl="1"/>
            <a:r>
              <a:rPr lang="en-US" dirty="0" smtClean="0"/>
              <a:t>PMI Member Code of Ethics:</a:t>
            </a:r>
          </a:p>
          <a:p>
            <a:pPr lvl="1">
              <a:buNone/>
            </a:pPr>
            <a:r>
              <a:rPr lang="en-US" b="1" i="1" dirty="0" smtClean="0">
                <a:hlinkClick r:id="rId3"/>
              </a:rPr>
              <a:t>http://www.pmi.org/info/AP_MemEthStandards.pdf</a:t>
            </a:r>
            <a:endParaRPr lang="en-US" b="1" i="1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966C30-6134-4574-91A8-52E4AA821C52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Common ethical issues for IT users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3640" y="1709488"/>
            <a:ext cx="8650702" cy="3700712"/>
          </a:xfrm>
        </p:spPr>
        <p:txBody>
          <a:bodyPr>
            <a:normAutofit/>
          </a:bodyPr>
          <a:lstStyle/>
          <a:p>
            <a:r>
              <a:rPr lang="en-US" dirty="0" smtClean="0"/>
              <a:t>Software Piracy</a:t>
            </a:r>
          </a:p>
          <a:p>
            <a:pPr lvl="1"/>
            <a:r>
              <a:rPr lang="en-US" dirty="0" smtClean="0"/>
              <a:t>A common violation occurs when employees copy software from their work computers for use at home</a:t>
            </a:r>
          </a:p>
          <a:p>
            <a:r>
              <a:rPr lang="en-US" dirty="0" smtClean="0"/>
              <a:t>Inappropriate Use of Computing Resources </a:t>
            </a:r>
          </a:p>
          <a:p>
            <a:pPr lvl="1"/>
            <a:r>
              <a:rPr lang="en-US" dirty="0" smtClean="0"/>
              <a:t>Some employees use their work computers to surf popular Web sites that have nothing to do with their jobs. </a:t>
            </a:r>
          </a:p>
          <a:p>
            <a:endParaRPr lang="en-US" dirty="0"/>
          </a:p>
        </p:txBody>
      </p:sp>
      <p:pic>
        <p:nvPicPr>
          <p:cNvPr id="4" name="Picture 3" descr="ethical issues for iT users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037084" y="4915129"/>
            <a:ext cx="2506716" cy="1714271"/>
          </a:xfrm>
          <a:prstGeom prst="rect">
            <a:avLst/>
          </a:prstGeo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966C30-6134-4574-91A8-52E4AA821C52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Common ethical issues of IT users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r>
              <a:rPr lang="en-US" b="1" i="1" dirty="0" smtClean="0">
                <a:solidFill>
                  <a:srgbClr val="FF0000"/>
                </a:solidFill>
              </a:rPr>
              <a:t>A Survey Report</a:t>
            </a:r>
            <a:endParaRPr lang="en-US" b="1" i="1" dirty="0" smtClean="0"/>
          </a:p>
          <a:p>
            <a:r>
              <a:rPr lang="en-US" dirty="0" smtClean="0"/>
              <a:t>Half of Fortune 500 companies have dealt with at least </a:t>
            </a:r>
            <a:r>
              <a:rPr lang="en-US" b="1" i="1" dirty="0" smtClean="0"/>
              <a:t>one incident</a:t>
            </a:r>
            <a:r>
              <a:rPr lang="en-US" dirty="0" smtClean="0"/>
              <a:t> related to </a:t>
            </a:r>
          </a:p>
          <a:p>
            <a:pPr lvl="1"/>
            <a:r>
              <a:rPr lang="en-US" dirty="0" smtClean="0"/>
              <a:t>Visiting unethical sites in the workplace over the past 12 months, according to a survey released today.</a:t>
            </a:r>
          </a:p>
          <a:p>
            <a:r>
              <a:rPr lang="en-US" dirty="0" smtClean="0"/>
              <a:t>Corporations are taking the problem seriously:</a:t>
            </a:r>
          </a:p>
          <a:p>
            <a:pPr lvl="1"/>
            <a:r>
              <a:rPr lang="en-US" dirty="0" smtClean="0"/>
              <a:t>And fired the offenders in 44% of the cases</a:t>
            </a:r>
          </a:p>
          <a:p>
            <a:pPr lvl="1"/>
            <a:r>
              <a:rPr lang="en-US" dirty="0" smtClean="0"/>
              <a:t>And disciplined those responsible in 41% of the instances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966C30-6134-4574-91A8-52E4AA821C52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Common ethical issues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2800" dirty="0" smtClean="0"/>
              <a:t>Inappropriate Sharing of Information: </a:t>
            </a:r>
          </a:p>
          <a:p>
            <a:pPr lvl="1"/>
            <a:r>
              <a:rPr lang="en-US" sz="2400" dirty="0" smtClean="0"/>
              <a:t>Organizations stored vast amount of information that can be classified as private or confidential. </a:t>
            </a:r>
          </a:p>
          <a:p>
            <a:pPr lvl="1"/>
            <a:r>
              <a:rPr lang="en-US" sz="2400" b="1" i="1" dirty="0" smtClean="0"/>
              <a:t>Private data</a:t>
            </a:r>
            <a:r>
              <a:rPr lang="en-US" sz="2400" dirty="0" smtClean="0"/>
              <a:t> describes individual employees– for example, salary, attendance, performance rating, health record. </a:t>
            </a:r>
          </a:p>
          <a:p>
            <a:pPr lvl="1"/>
            <a:r>
              <a:rPr lang="en-US" sz="2400" b="1" i="1" dirty="0" smtClean="0"/>
              <a:t>Confidential information</a:t>
            </a:r>
            <a:r>
              <a:rPr lang="en-US" sz="2400" dirty="0" smtClean="0"/>
              <a:t> describes a company and its operations: sales, promotion plans, research and development. </a:t>
            </a:r>
          </a:p>
          <a:p>
            <a:pPr lvl="1"/>
            <a:r>
              <a:rPr lang="en-US" sz="2400" b="1" i="1" dirty="0" smtClean="0"/>
              <a:t>Sharing this information</a:t>
            </a:r>
            <a:r>
              <a:rPr lang="en-US" sz="2400" dirty="0" smtClean="0"/>
              <a:t> with unauthorized party, even unintentionally, has violated someone’s privacy or created the potential that company information could fall into the hands of competitors.</a:t>
            </a:r>
            <a:endParaRPr lang="en-US" sz="2400" b="1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966C30-6134-4574-91A8-52E4AA821C52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i="1" dirty="0" smtClean="0"/>
              <a:t>Computer crime</a:t>
            </a:r>
            <a:endParaRPr lang="en-US" b="1" i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3640" y="1709488"/>
            <a:ext cx="8650702" cy="2481512"/>
          </a:xfrm>
        </p:spPr>
        <p:txBody>
          <a:bodyPr/>
          <a:lstStyle/>
          <a:p>
            <a:r>
              <a:rPr lang="en-US" b="1" dirty="0" smtClean="0"/>
              <a:t>Computer crime</a:t>
            </a:r>
            <a:r>
              <a:rPr lang="en-US" dirty="0" smtClean="0"/>
              <a:t> or </a:t>
            </a:r>
            <a:r>
              <a:rPr lang="en-US" b="1" i="1" dirty="0" smtClean="0"/>
              <a:t>Cybercrime</a:t>
            </a:r>
            <a:endParaRPr lang="en-US" dirty="0" smtClean="0"/>
          </a:p>
          <a:p>
            <a:pPr lvl="1"/>
            <a:r>
              <a:rPr lang="en-US" dirty="0" smtClean="0"/>
              <a:t>Any </a:t>
            </a:r>
            <a:r>
              <a:rPr lang="en-US" b="1" i="1" dirty="0" smtClean="0">
                <a:solidFill>
                  <a:schemeClr val="accent2">
                    <a:lumMod val="75000"/>
                  </a:schemeClr>
                </a:solidFill>
              </a:rPr>
              <a:t>crime</a:t>
            </a:r>
            <a:r>
              <a:rPr lang="en-US" dirty="0" smtClean="0"/>
              <a:t> that involves a </a:t>
            </a:r>
            <a:r>
              <a:rPr lang="en-US" b="1" dirty="0" smtClean="0"/>
              <a:t>computer</a:t>
            </a:r>
            <a:r>
              <a:rPr lang="en-US" dirty="0" smtClean="0"/>
              <a:t> and a network.</a:t>
            </a:r>
          </a:p>
          <a:p>
            <a:pPr lvl="1"/>
            <a:r>
              <a:rPr lang="en-US" dirty="0" smtClean="0"/>
              <a:t>The </a:t>
            </a:r>
            <a:r>
              <a:rPr lang="en-US" b="1" dirty="0" smtClean="0"/>
              <a:t>computer</a:t>
            </a:r>
            <a:r>
              <a:rPr lang="en-US" dirty="0" smtClean="0"/>
              <a:t> may have been used in the commission of a </a:t>
            </a:r>
            <a:r>
              <a:rPr lang="en-US" b="1" dirty="0" smtClean="0"/>
              <a:t>crime</a:t>
            </a:r>
            <a:r>
              <a:rPr lang="en-US" dirty="0" smtClean="0"/>
              <a:t>, or it may be the target.</a:t>
            </a:r>
          </a:p>
          <a:p>
            <a:pPr lvl="1"/>
            <a:r>
              <a:rPr lang="en-US" b="1" i="1" dirty="0" smtClean="0">
                <a:solidFill>
                  <a:schemeClr val="accent2">
                    <a:lumMod val="75000"/>
                  </a:schemeClr>
                </a:solidFill>
              </a:rPr>
              <a:t>Net crime</a:t>
            </a:r>
            <a:r>
              <a:rPr lang="en-US" dirty="0" smtClean="0"/>
              <a:t> is criminal exploitation of the Internet.</a:t>
            </a:r>
          </a:p>
          <a:p>
            <a:endParaRPr lang="en-US" dirty="0"/>
          </a:p>
        </p:txBody>
      </p:sp>
      <p:pic>
        <p:nvPicPr>
          <p:cNvPr id="4" name="Picture 3" descr="cyber crime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514600" y="4191000"/>
            <a:ext cx="3657600" cy="20574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966C30-6134-4574-91A8-52E4AA821C52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Computer crimes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Computer is used to commit a crime:</a:t>
            </a:r>
          </a:p>
          <a:p>
            <a:pPr lvl="1"/>
            <a:r>
              <a:rPr lang="en-US" dirty="0" smtClean="0"/>
              <a:t>Child abuse, threatening email</a:t>
            </a:r>
          </a:p>
          <a:p>
            <a:pPr lvl="1"/>
            <a:r>
              <a:rPr lang="en-US" dirty="0" smtClean="0"/>
              <a:t>Assuming someone’s identity, sexual harassment,</a:t>
            </a:r>
          </a:p>
          <a:p>
            <a:pPr lvl="1"/>
            <a:r>
              <a:rPr lang="en-US" dirty="0" smtClean="0"/>
              <a:t>Defamation (abusive attack on someone), spam,</a:t>
            </a:r>
          </a:p>
          <a:p>
            <a:pPr lvl="1"/>
            <a:r>
              <a:rPr lang="en-US" dirty="0" smtClean="0"/>
              <a:t>Phishing (stealing credit card password)</a:t>
            </a:r>
          </a:p>
          <a:p>
            <a:r>
              <a:rPr lang="en-US" dirty="0" smtClean="0"/>
              <a:t>Computer as a target of a crime:</a:t>
            </a:r>
          </a:p>
          <a:p>
            <a:pPr lvl="1"/>
            <a:r>
              <a:rPr lang="en-US" dirty="0" smtClean="0"/>
              <a:t> Viruses, worms, industrial espionage (undercover)</a:t>
            </a:r>
          </a:p>
          <a:p>
            <a:pPr lvl="1"/>
            <a:r>
              <a:rPr lang="en-US" dirty="0" smtClean="0"/>
              <a:t>Software piracy, hacking</a:t>
            </a:r>
          </a:p>
          <a:p>
            <a:endParaRPr lang="en-US" sz="4000" dirty="0"/>
          </a:p>
        </p:txBody>
      </p:sp>
      <p:pic>
        <p:nvPicPr>
          <p:cNvPr id="4" name="Picture 3" descr="comp as a target of crime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710173" y="5149850"/>
            <a:ext cx="1605027" cy="1555750"/>
          </a:xfrm>
          <a:prstGeom prst="rect">
            <a:avLst/>
          </a:prstGeo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966C30-6134-4574-91A8-52E4AA821C52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Hackers are everywhere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lnSpc>
                <a:spcPct val="80000"/>
              </a:lnSpc>
            </a:pPr>
            <a:r>
              <a:rPr lang="en-US" dirty="0" smtClean="0"/>
              <a:t>Deleting data for fun</a:t>
            </a:r>
          </a:p>
          <a:p>
            <a:pPr lvl="1">
              <a:lnSpc>
                <a:spcPct val="80000"/>
              </a:lnSpc>
            </a:pPr>
            <a:r>
              <a:rPr lang="en-US" dirty="0" smtClean="0"/>
              <a:t>A lot of bored 16 year olds late at night</a:t>
            </a:r>
          </a:p>
          <a:p>
            <a:pPr>
              <a:lnSpc>
                <a:spcPct val="80000"/>
              </a:lnSpc>
            </a:pPr>
            <a:r>
              <a:rPr lang="en-US" dirty="0" smtClean="0"/>
              <a:t>Turning computers into zombies (dead bodies)</a:t>
            </a:r>
          </a:p>
          <a:p>
            <a:pPr lvl="1">
              <a:lnSpc>
                <a:spcPct val="80000"/>
              </a:lnSpc>
            </a:pPr>
            <a:r>
              <a:rPr lang="en-US" dirty="0" smtClean="0"/>
              <a:t>To commit crimes</a:t>
            </a:r>
          </a:p>
          <a:p>
            <a:pPr lvl="1">
              <a:lnSpc>
                <a:spcPct val="80000"/>
              </a:lnSpc>
            </a:pPr>
            <a:r>
              <a:rPr lang="en-US" dirty="0" smtClean="0"/>
              <a:t>Take down networks</a:t>
            </a:r>
          </a:p>
          <a:p>
            <a:pPr lvl="1">
              <a:lnSpc>
                <a:spcPct val="80000"/>
              </a:lnSpc>
            </a:pPr>
            <a:r>
              <a:rPr lang="en-US" dirty="0" smtClean="0"/>
              <a:t>Distribute porn</a:t>
            </a:r>
          </a:p>
          <a:p>
            <a:pPr lvl="1">
              <a:lnSpc>
                <a:spcPct val="80000"/>
              </a:lnSpc>
            </a:pPr>
            <a:r>
              <a:rPr lang="en-US" dirty="0" smtClean="0"/>
              <a:t>Harass someone</a:t>
            </a:r>
          </a:p>
          <a:p>
            <a:pPr>
              <a:lnSpc>
                <a:spcPct val="80000"/>
              </a:lnSpc>
            </a:pPr>
            <a:r>
              <a:rPr lang="en-US" dirty="0" smtClean="0"/>
              <a:t>Ethical/white hat hackers exist too</a:t>
            </a:r>
          </a:p>
          <a:p>
            <a:pPr lvl="1">
              <a:lnSpc>
                <a:spcPct val="80000"/>
              </a:lnSpc>
            </a:pPr>
            <a:r>
              <a:rPr lang="en-US" dirty="0" smtClean="0"/>
              <a:t>Help break into networks to prevent crimes</a:t>
            </a:r>
          </a:p>
        </p:txBody>
      </p:sp>
      <p:pic>
        <p:nvPicPr>
          <p:cNvPr id="7" name="Picture 6" descr="hackers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779051" y="3429000"/>
            <a:ext cx="2136349" cy="1600200"/>
          </a:xfrm>
          <a:prstGeom prst="rect">
            <a:avLst/>
          </a:prstGeo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966C30-6134-4574-91A8-52E4AA821C52}" type="slidenum">
              <a:rPr lang="en-US" smtClean="0"/>
              <a:pPr/>
              <a:t>14</a:t>
            </a:fld>
            <a:endParaRPr lang="en-US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Computer crime: Real case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in April 2004, the </a:t>
            </a:r>
            <a:r>
              <a:rPr lang="en-US" dirty="0" err="1" smtClean="0"/>
              <a:t>Sasser</a:t>
            </a:r>
            <a:r>
              <a:rPr lang="en-US" dirty="0" smtClean="0"/>
              <a:t> worm </a:t>
            </a:r>
          </a:p>
          <a:p>
            <a:pPr lvl="1"/>
            <a:r>
              <a:rPr lang="en-US" dirty="0" smtClean="0"/>
              <a:t>Hit IT systems around the world hard and fast</a:t>
            </a:r>
          </a:p>
          <a:p>
            <a:pPr lvl="1"/>
            <a:r>
              <a:rPr lang="en-US" dirty="0" smtClean="0"/>
              <a:t>Didn’t spread through e-mail, but moved undetected across the Internet from computer to computer</a:t>
            </a:r>
          </a:p>
          <a:p>
            <a:pPr lvl="1"/>
            <a:r>
              <a:rPr lang="en-US" dirty="0" smtClean="0"/>
              <a:t>Exploited the weakness in Windows XP and 2000 </a:t>
            </a:r>
          </a:p>
          <a:p>
            <a:r>
              <a:rPr lang="en-US" dirty="0" smtClean="0"/>
              <a:t>By the first week of May, American Express, the Associated Press, the British Coast Guard, universities and hospitals reported that </a:t>
            </a:r>
          </a:p>
          <a:p>
            <a:pPr lvl="1"/>
            <a:r>
              <a:rPr lang="en-US" dirty="0" err="1" smtClean="0"/>
              <a:t>Sasser</a:t>
            </a:r>
            <a:r>
              <a:rPr lang="en-US" dirty="0" smtClean="0"/>
              <a:t> worm has swamped their systems</a:t>
            </a:r>
          </a:p>
          <a:p>
            <a:r>
              <a:rPr lang="en-US" dirty="0" smtClean="0"/>
              <a:t>Delta Airlines cancelled around 40 flights and delayed many others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966C30-6134-4574-91A8-52E4AA821C52}" type="slidenum">
              <a:rPr lang="en-US" smtClean="0"/>
              <a:pPr/>
              <a:t>15</a:t>
            </a:fld>
            <a:endParaRPr lang="en-US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Sasser</a:t>
            </a:r>
            <a:r>
              <a:rPr lang="en-US" dirty="0" smtClean="0"/>
              <a:t> worm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Microsoft posted a $250,000 reward</a:t>
            </a:r>
          </a:p>
          <a:p>
            <a:r>
              <a:rPr lang="en-US" dirty="0" smtClean="0"/>
              <a:t>By mid-May, authorities arrested </a:t>
            </a:r>
            <a:r>
              <a:rPr lang="en-US" b="1" i="1" dirty="0" smtClean="0"/>
              <a:t>Sven </a:t>
            </a:r>
            <a:r>
              <a:rPr lang="en-US" b="1" i="1" dirty="0" err="1" smtClean="0"/>
              <a:t>Jaschan</a:t>
            </a:r>
            <a:r>
              <a:rPr lang="en-US" dirty="0" smtClean="0"/>
              <a:t>, a German teenager.</a:t>
            </a:r>
          </a:p>
          <a:p>
            <a:r>
              <a:rPr lang="en-US" b="1" i="1" dirty="0" err="1" smtClean="0"/>
              <a:t>Jaschan</a:t>
            </a:r>
            <a:r>
              <a:rPr lang="en-US" dirty="0" smtClean="0"/>
              <a:t> confessed and was convicted after a three-day trial</a:t>
            </a:r>
          </a:p>
          <a:p>
            <a:r>
              <a:rPr lang="en-US" dirty="0" smtClean="0"/>
              <a:t>He could receive up to five years in prison, but because he was tried as a minor, </a:t>
            </a:r>
          </a:p>
          <a:p>
            <a:pPr lvl="1"/>
            <a:r>
              <a:rPr lang="en-US" dirty="0" smtClean="0"/>
              <a:t>the court suspended his 21-month sentence, leaving him with only 30 hours of community service.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966C30-6134-4574-91A8-52E4AA821C52}" type="slidenum">
              <a:rPr lang="en-US" smtClean="0"/>
              <a:pPr/>
              <a:t>16</a:t>
            </a:fld>
            <a:endParaRPr lang="en-US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Sasser</a:t>
            </a:r>
            <a:r>
              <a:rPr lang="en-US" dirty="0" smtClean="0"/>
              <a:t> worm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3640" y="1709488"/>
            <a:ext cx="8650702" cy="2481512"/>
          </a:xfrm>
        </p:spPr>
        <p:txBody>
          <a:bodyPr/>
          <a:lstStyle/>
          <a:p>
            <a:r>
              <a:rPr lang="en-US" dirty="0" smtClean="0"/>
              <a:t>Just a few month after </a:t>
            </a:r>
            <a:r>
              <a:rPr lang="en-US" dirty="0" err="1" smtClean="0"/>
              <a:t>Jaschan’s</a:t>
            </a:r>
            <a:r>
              <a:rPr lang="en-US" dirty="0" smtClean="0"/>
              <a:t> indictment, </a:t>
            </a:r>
          </a:p>
          <a:p>
            <a:pPr lvl="1"/>
            <a:r>
              <a:rPr lang="en-US" dirty="0" smtClean="0"/>
              <a:t>The </a:t>
            </a:r>
            <a:r>
              <a:rPr lang="en-US" b="1" i="1" dirty="0" err="1" smtClean="0"/>
              <a:t>Securepoint</a:t>
            </a:r>
            <a:r>
              <a:rPr lang="en-US" dirty="0" smtClean="0"/>
              <a:t>, a German IT security company hired him as a programmer</a:t>
            </a:r>
          </a:p>
          <a:p>
            <a:r>
              <a:rPr lang="en-US" dirty="0" smtClean="0"/>
              <a:t>Lawyers disagree over punishment in </a:t>
            </a:r>
            <a:r>
              <a:rPr lang="en-US" dirty="0" err="1" smtClean="0"/>
              <a:t>Sasser</a:t>
            </a:r>
            <a:r>
              <a:rPr lang="en-US" dirty="0" smtClean="0"/>
              <a:t> trial</a:t>
            </a:r>
          </a:p>
        </p:txBody>
      </p:sp>
      <p:pic>
        <p:nvPicPr>
          <p:cNvPr id="4" name="Picture 3" descr="sasser virus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343400" y="3980234"/>
            <a:ext cx="2895600" cy="2649166"/>
          </a:xfrm>
          <a:prstGeom prst="rect">
            <a:avLst/>
          </a:prstGeom>
        </p:spPr>
      </p:pic>
      <p:pic>
        <p:nvPicPr>
          <p:cNvPr id="5" name="Picture 4" descr="Sasser-worm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14400" y="4648200"/>
            <a:ext cx="1572768" cy="1133856"/>
          </a:xfrm>
          <a:prstGeom prst="rect">
            <a:avLst/>
          </a:prstGeom>
        </p:spPr>
      </p:pic>
      <p:sp>
        <p:nvSpPr>
          <p:cNvPr id="6" name="Right Arrow 5"/>
          <p:cNvSpPr/>
          <p:nvPr/>
        </p:nvSpPr>
        <p:spPr>
          <a:xfrm>
            <a:off x="2667000" y="4953000"/>
            <a:ext cx="1447800" cy="533400"/>
          </a:xfrm>
          <a:prstGeom prst="rightArrow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966C30-6134-4574-91A8-52E4AA821C52}" type="slidenum">
              <a:rPr lang="en-US" smtClean="0"/>
              <a:pPr/>
              <a:t>17</a:t>
            </a:fld>
            <a:endParaRPr lang="en-US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Compute crime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3640" y="1709488"/>
            <a:ext cx="8671760" cy="3776912"/>
          </a:xfrm>
        </p:spPr>
        <p:txBody>
          <a:bodyPr>
            <a:normAutofit/>
          </a:bodyPr>
          <a:lstStyle/>
          <a:p>
            <a:r>
              <a:rPr lang="en-US" b="1" dirty="0" smtClean="0"/>
              <a:t>Software Piracy</a:t>
            </a:r>
          </a:p>
          <a:p>
            <a:pPr lvl="1"/>
            <a:r>
              <a:rPr lang="en-US" dirty="0" smtClean="0"/>
              <a:t>Selling software that contains all or part of a commercial software program</a:t>
            </a:r>
          </a:p>
          <a:p>
            <a:pPr lvl="1"/>
            <a:r>
              <a:rPr lang="en-US" dirty="0" smtClean="0"/>
              <a:t>Using shareware beyond its evaluation period</a:t>
            </a:r>
          </a:p>
          <a:p>
            <a:pPr lvl="1"/>
            <a:r>
              <a:rPr lang="en-US" dirty="0" smtClean="0"/>
              <a:t>Violating the terms of a software license</a:t>
            </a:r>
          </a:p>
          <a:p>
            <a:pPr lvl="1"/>
            <a:r>
              <a:rPr lang="en-US" dirty="0" smtClean="0"/>
              <a:t>Making copies of site-licensed programs for personal use</a:t>
            </a:r>
          </a:p>
          <a:p>
            <a:pPr lvl="1"/>
            <a:r>
              <a:rPr lang="en-US" dirty="0" smtClean="0"/>
              <a:t>Giving or selling commercial software to others</a:t>
            </a:r>
          </a:p>
        </p:txBody>
      </p:sp>
      <p:pic>
        <p:nvPicPr>
          <p:cNvPr id="5" name="Picture 4" descr="software_piracy_reuters-e133707884151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029200" y="5322478"/>
            <a:ext cx="2190750" cy="1459322"/>
          </a:xfrm>
          <a:prstGeom prst="rect">
            <a:avLst/>
          </a:prstGeom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966C30-6134-4574-91A8-52E4AA821C52}" type="slidenum">
              <a:rPr lang="en-US" smtClean="0"/>
              <a:pPr/>
              <a:t>18</a:t>
            </a:fld>
            <a:endParaRPr lang="en-US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Computer crime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3640" y="1709488"/>
            <a:ext cx="6842960" cy="4843712"/>
          </a:xfrm>
        </p:spPr>
        <p:txBody>
          <a:bodyPr>
            <a:normAutofit/>
          </a:bodyPr>
          <a:lstStyle/>
          <a:p>
            <a:r>
              <a:rPr lang="en-US" b="1" dirty="0" smtClean="0"/>
              <a:t>Copyright infringement</a:t>
            </a:r>
          </a:p>
          <a:p>
            <a:pPr lvl="1"/>
            <a:r>
              <a:rPr lang="en-US" dirty="0" smtClean="0"/>
              <a:t>An increasing number of Internet users are making illegal copies of music.</a:t>
            </a:r>
          </a:p>
          <a:p>
            <a:r>
              <a:rPr lang="en-US" dirty="0" smtClean="0"/>
              <a:t>Copyright violators use:</a:t>
            </a:r>
          </a:p>
          <a:p>
            <a:pPr lvl="1"/>
            <a:r>
              <a:rPr lang="en-US" dirty="0" smtClean="0"/>
              <a:t>“It’s OK to download MP3 files if I only keep them for 24 hours.”</a:t>
            </a:r>
          </a:p>
          <a:p>
            <a:pPr lvl="1"/>
            <a:r>
              <a:rPr lang="en-US" dirty="0" smtClean="0"/>
              <a:t>“It’s free advertising for the group.”</a:t>
            </a:r>
          </a:p>
          <a:p>
            <a:pPr lvl="1"/>
            <a:r>
              <a:rPr lang="en-US" dirty="0" smtClean="0"/>
              <a:t>“It’s legal because I don’t charge any money for sharing them</a:t>
            </a:r>
            <a:r>
              <a:rPr lang="en-US" sz="2000" dirty="0" smtClean="0"/>
              <a:t>.”</a:t>
            </a:r>
          </a:p>
        </p:txBody>
      </p:sp>
      <p:pic>
        <p:nvPicPr>
          <p:cNvPr id="4" name="Picture 3" descr="copyright_infringement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239000" y="1752600"/>
            <a:ext cx="1676400" cy="16764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966C30-6134-4574-91A8-52E4AA821C52}" type="slidenum">
              <a:rPr lang="en-US" smtClean="0"/>
              <a:pPr/>
              <a:t>19</a:t>
            </a:fld>
            <a:endParaRPr lang="en-US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i="1" dirty="0" smtClean="0"/>
              <a:t>Copyright law</a:t>
            </a:r>
            <a:endParaRPr lang="en-US" b="1" i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Copyright law </a:t>
            </a:r>
          </a:p>
          <a:p>
            <a:pPr lvl="1"/>
            <a:r>
              <a:rPr lang="en-US" dirty="0" smtClean="0"/>
              <a:t>Protect drama, literature, music, graphics, architecture, sculptures, and other "intellectual works". </a:t>
            </a:r>
          </a:p>
          <a:p>
            <a:pPr lvl="1"/>
            <a:r>
              <a:rPr lang="en-US" dirty="0" smtClean="0"/>
              <a:t>These laws are designed to ensure that an artist is recognized and compensated for his work. </a:t>
            </a:r>
          </a:p>
          <a:p>
            <a:pPr lvl="1"/>
            <a:r>
              <a:rPr lang="en-US" dirty="0" smtClean="0"/>
              <a:t>They also prevent other people from passing the work off as their own. </a:t>
            </a:r>
          </a:p>
          <a:p>
            <a:pPr lvl="1"/>
            <a:r>
              <a:rPr lang="en-US" dirty="0" smtClean="0"/>
              <a:t>The person or company who holds the copyright is the only one legally able to reproduce, change, publish, sell, distribute, or perform the copyrighted material.</a:t>
            </a:r>
          </a:p>
          <a:p>
            <a:pPr lvl="1"/>
            <a:r>
              <a:rPr lang="en-US" dirty="0" smtClean="0"/>
              <a:t>Therefore, it is important to correctly cite any work you use that is not your own so that you do not violate copyright laws.</a:t>
            </a:r>
            <a:endParaRPr lang="en-US" dirty="0"/>
          </a:p>
        </p:txBody>
      </p:sp>
      <p:pic>
        <p:nvPicPr>
          <p:cNvPr id="4" name="Picture 3" descr="copyright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248400" y="5943600"/>
            <a:ext cx="1188118" cy="752475"/>
          </a:xfrm>
          <a:prstGeom prst="rect">
            <a:avLst/>
          </a:prstGeo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966C30-6134-4574-91A8-52E4AA821C52}" type="slidenum">
              <a:rPr lang="en-US" smtClean="0"/>
              <a:pPr/>
              <a:t>20</a:t>
            </a:fld>
            <a:endParaRPr lang="en-US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Software and copyright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b="1" dirty="0" smtClean="0"/>
              <a:t>Public domain software</a:t>
            </a:r>
            <a:r>
              <a:rPr lang="en-US" dirty="0" smtClean="0"/>
              <a:t> can be copied, sold, and modified.</a:t>
            </a:r>
          </a:p>
          <a:p>
            <a:r>
              <a:rPr lang="en-US" b="1" dirty="0" smtClean="0"/>
              <a:t>Shareware</a:t>
            </a:r>
            <a:r>
              <a:rPr lang="en-US" dirty="0" smtClean="0"/>
              <a:t> is copyrighted software that can be used without a license for a specified time. </a:t>
            </a:r>
          </a:p>
          <a:p>
            <a:pPr lvl="1"/>
            <a:r>
              <a:rPr lang="en-US" dirty="0" smtClean="0"/>
              <a:t>Trial versions can be copied. </a:t>
            </a:r>
          </a:p>
          <a:p>
            <a:pPr lvl="1"/>
            <a:r>
              <a:rPr lang="en-US" dirty="0" smtClean="0"/>
              <a:t>When the evaluation period ends, a registration fee is paid for continued use of the software.</a:t>
            </a:r>
          </a:p>
          <a:p>
            <a:r>
              <a:rPr lang="en-US" b="1" dirty="0" smtClean="0"/>
              <a:t>Commercial software</a:t>
            </a:r>
            <a:r>
              <a:rPr lang="en-US" dirty="0" smtClean="0"/>
              <a:t> is copyrighted.</a:t>
            </a:r>
          </a:p>
          <a:p>
            <a:pPr lvl="1"/>
            <a:r>
              <a:rPr lang="en-US" dirty="0" smtClean="0"/>
              <a:t>You must purchase the software to use it.</a:t>
            </a:r>
          </a:p>
          <a:p>
            <a:pPr lvl="1"/>
            <a:r>
              <a:rPr lang="en-US" dirty="0" smtClean="0"/>
              <a:t>Organizations purchase a </a:t>
            </a:r>
            <a:r>
              <a:rPr lang="en-US" b="1" i="1" dirty="0" smtClean="0"/>
              <a:t>site license</a:t>
            </a:r>
            <a:r>
              <a:rPr lang="en-US" dirty="0" smtClean="0"/>
              <a:t> to the uses of software on all of their computers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966C30-6134-4574-91A8-52E4AA821C52}" type="slidenum">
              <a:rPr lang="en-US" smtClean="0"/>
              <a:pPr/>
              <a:t>21</a:t>
            </a:fld>
            <a:endParaRPr lang="en-US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i="1" dirty="0" smtClean="0"/>
              <a:t>Fair-use guidelines</a:t>
            </a:r>
            <a:endParaRPr lang="en-US" b="1" i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b="1" dirty="0" smtClean="0"/>
              <a:t>Give credit to the author</a:t>
            </a:r>
          </a:p>
          <a:p>
            <a:r>
              <a:rPr lang="en-US" dirty="0" smtClean="0"/>
              <a:t>You paraphrase or quote small portions of someone else’s work, </a:t>
            </a:r>
          </a:p>
          <a:p>
            <a:pPr lvl="1"/>
            <a:r>
              <a:rPr lang="en-US" dirty="0" smtClean="0"/>
              <a:t>Provided that you give proper credit to the author for the material you use</a:t>
            </a:r>
          </a:p>
          <a:p>
            <a:r>
              <a:rPr lang="en-US" dirty="0" smtClean="0"/>
              <a:t>If you don’t give credit, </a:t>
            </a:r>
          </a:p>
          <a:p>
            <a:pPr lvl="1"/>
            <a:r>
              <a:rPr lang="en-US" dirty="0" smtClean="0"/>
              <a:t>You will probably give at least some of your readers the impression that the material you borrowed originated with you. </a:t>
            </a:r>
          </a:p>
          <a:p>
            <a:pPr lvl="1"/>
            <a:r>
              <a:rPr lang="en-US" dirty="0" smtClean="0"/>
              <a:t>That’s bad. It’s so bad, it has a name, plagiarism, and it’s a form of fraud.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966C30-6134-4574-91A8-52E4AA821C52}" type="slidenum">
              <a:rPr lang="en-US" smtClean="0"/>
              <a:pPr/>
              <a:t>22</a:t>
            </a:fld>
            <a:endParaRPr lang="en-US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Fair-use guidelines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Online material and copyright</a:t>
            </a:r>
          </a:p>
          <a:p>
            <a:pPr lvl="1"/>
            <a:r>
              <a:rPr lang="en-US" dirty="0" smtClean="0"/>
              <a:t>The copyright holder has the same rights regardless of the format of the work (e.g., online, Web-based, CD-ROM).</a:t>
            </a:r>
          </a:p>
          <a:p>
            <a:pPr lvl="1"/>
            <a:r>
              <a:rPr lang="en-US" dirty="0" smtClean="0"/>
              <a:t>The right to copy the work remains with the owner, this includes a copy to your computer.</a:t>
            </a:r>
          </a:p>
          <a:p>
            <a:pPr lvl="1"/>
            <a:r>
              <a:rPr lang="en-US" dirty="0" smtClean="0"/>
              <a:t>If you make a copy for your personal use, it is </a:t>
            </a:r>
            <a:r>
              <a:rPr lang="en-US" i="1" dirty="0" smtClean="0"/>
              <a:t>likely</a:t>
            </a:r>
            <a:r>
              <a:rPr lang="en-US" dirty="0" smtClean="0"/>
              <a:t> to be regarded as </a:t>
            </a:r>
            <a:r>
              <a:rPr lang="en-US" b="1" i="1" dirty="0" smtClean="0">
                <a:solidFill>
                  <a:schemeClr val="accent2">
                    <a:lumMod val="75000"/>
                  </a:schemeClr>
                </a:solidFill>
              </a:rPr>
              <a:t>fair use</a:t>
            </a:r>
            <a:r>
              <a:rPr lang="en-US" dirty="0" smtClean="0"/>
              <a:t>.  </a:t>
            </a:r>
          </a:p>
          <a:p>
            <a:pPr lvl="1"/>
            <a:r>
              <a:rPr lang="en-US" dirty="0" smtClean="0"/>
              <a:t>If you post it to a public Web site, it is </a:t>
            </a:r>
            <a:r>
              <a:rPr lang="en-US" i="1" dirty="0" smtClean="0"/>
              <a:t>unlikely</a:t>
            </a:r>
            <a:r>
              <a:rPr lang="en-US" dirty="0" smtClean="0"/>
              <a:t> to be considered fair use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966C30-6134-4574-91A8-52E4AA821C52}" type="slidenum">
              <a:rPr lang="en-US" smtClean="0"/>
              <a:pPr/>
              <a:t>23</a:t>
            </a:fld>
            <a:endParaRPr lang="en-US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Fair-use guidelines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Online material and copyright</a:t>
            </a:r>
          </a:p>
          <a:p>
            <a:pPr lvl="1"/>
            <a:r>
              <a:rPr lang="en-US" dirty="0" smtClean="0"/>
              <a:t>Check if the copyright holder provides information on how his/her document or computer program may be used.  </a:t>
            </a:r>
          </a:p>
          <a:p>
            <a:pPr lvl="1"/>
            <a:r>
              <a:rPr lang="en-US" dirty="0" smtClean="0"/>
              <a:t>If possible, </a:t>
            </a:r>
            <a:r>
              <a:rPr lang="en-US" b="1" i="1" dirty="0" smtClean="0"/>
              <a:t>get permission</a:t>
            </a:r>
            <a:r>
              <a:rPr lang="en-US" dirty="0" smtClean="0"/>
              <a:t> from the copyright holder and keep a record of the permission granted.</a:t>
            </a:r>
          </a:p>
          <a:p>
            <a:pPr lvl="1"/>
            <a:r>
              <a:rPr lang="en-US" dirty="0" smtClean="0"/>
              <a:t>If you intend to use something repeatedly, get permission.</a:t>
            </a:r>
          </a:p>
          <a:p>
            <a:endParaRPr lang="en-US" dirty="0"/>
          </a:p>
        </p:txBody>
      </p:sp>
      <p:pic>
        <p:nvPicPr>
          <p:cNvPr id="4" name="Picture 3" descr="fair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953000" y="5181010"/>
            <a:ext cx="1857375" cy="1391239"/>
          </a:xfrm>
          <a:prstGeom prst="rect">
            <a:avLst/>
          </a:prstGeo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966C30-6134-4574-91A8-52E4AA821C52}" type="slidenum">
              <a:rPr lang="en-US" smtClean="0"/>
              <a:pPr/>
              <a:t>24</a:t>
            </a:fld>
            <a:endParaRPr lang="en-US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i="1" dirty="0" smtClean="0"/>
              <a:t>Plagiarism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Plagiarism</a:t>
            </a:r>
            <a:r>
              <a:rPr lang="en-US" dirty="0" smtClean="0"/>
              <a:t> is the unauthorized and/or </a:t>
            </a:r>
            <a:r>
              <a:rPr lang="en-US" dirty="0" err="1" smtClean="0"/>
              <a:t>uncited</a:t>
            </a:r>
            <a:r>
              <a:rPr lang="en-US" dirty="0" smtClean="0"/>
              <a:t> use of someone else’s intellectual property.</a:t>
            </a:r>
          </a:p>
          <a:p>
            <a:pPr lvl="1"/>
            <a:r>
              <a:rPr lang="en-US" b="1" dirty="0" smtClean="0"/>
              <a:t>Intellectual property</a:t>
            </a:r>
            <a:r>
              <a:rPr lang="en-US" dirty="0" smtClean="0"/>
              <a:t> </a:t>
            </a:r>
            <a:r>
              <a:rPr lang="en-US" b="1" dirty="0" smtClean="0"/>
              <a:t>rights</a:t>
            </a:r>
            <a:r>
              <a:rPr lang="en-US" dirty="0" smtClean="0"/>
              <a:t> refer to an individual’s ownership over original works.</a:t>
            </a:r>
          </a:p>
          <a:p>
            <a:r>
              <a:rPr lang="en-US" b="1" dirty="0" smtClean="0"/>
              <a:t>Copyright infringement</a:t>
            </a:r>
            <a:r>
              <a:rPr lang="en-US" dirty="0" smtClean="0"/>
              <a:t> is plagiarism of copyrighted material.</a:t>
            </a:r>
          </a:p>
          <a:p>
            <a:r>
              <a:rPr lang="en-US" dirty="0" smtClean="0"/>
              <a:t>Legal implications of plagiarism:</a:t>
            </a:r>
          </a:p>
          <a:p>
            <a:pPr lvl="1"/>
            <a:r>
              <a:rPr lang="en-US" dirty="0" smtClean="0"/>
              <a:t>Dismissal from school</a:t>
            </a:r>
          </a:p>
          <a:p>
            <a:pPr lvl="1"/>
            <a:r>
              <a:rPr lang="en-US" dirty="0" smtClean="0"/>
              <a:t>Lawsuits (court cases)</a:t>
            </a:r>
          </a:p>
        </p:txBody>
      </p:sp>
      <p:pic>
        <p:nvPicPr>
          <p:cNvPr id="4" name="Picture 3" descr="plagiarism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200774" y="4419600"/>
            <a:ext cx="2700338" cy="20574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966C30-6134-4574-91A8-52E4AA821C52}" type="slidenum">
              <a:rPr lang="en-US" smtClean="0"/>
              <a:pPr/>
              <a:t>25</a:t>
            </a:fld>
            <a:endParaRPr lang="en-US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Topics covered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Computer Ethics</a:t>
            </a:r>
          </a:p>
          <a:p>
            <a:pPr lvl="1"/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Code of ethics</a:t>
            </a:r>
            <a:endParaRPr lang="en-US" sz="4000" dirty="0">
              <a:solidFill>
                <a:schemeClr val="bg1">
                  <a:lumMod val="50000"/>
                </a:schemeClr>
              </a:solidFill>
            </a:endParaRPr>
          </a:p>
          <a:p>
            <a:pPr lvl="1"/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Computer crime</a:t>
            </a:r>
            <a:endParaRPr lang="en-US" sz="4000" dirty="0">
              <a:solidFill>
                <a:schemeClr val="bg1">
                  <a:lumMod val="50000"/>
                </a:schemeClr>
              </a:solidFill>
            </a:endParaRPr>
          </a:p>
          <a:p>
            <a:pPr lvl="1"/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Copyright law and fair-use guidelines and 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plagiarism</a:t>
            </a:r>
          </a:p>
          <a:p>
            <a:r>
              <a:rPr lang="en-US" b="1" dirty="0" smtClean="0"/>
              <a:t>Computer-Assisted Instructions</a:t>
            </a:r>
          </a:p>
          <a:p>
            <a:pPr lvl="1"/>
            <a:r>
              <a:rPr lang="en-US" dirty="0"/>
              <a:t>Computer as a teacher</a:t>
            </a:r>
          </a:p>
          <a:p>
            <a:pPr lvl="1"/>
            <a:r>
              <a:rPr lang="en-US" dirty="0"/>
              <a:t>Use of computer-assisted instruction</a:t>
            </a:r>
          </a:p>
          <a:p>
            <a:pPr lvl="1"/>
            <a:r>
              <a:rPr lang="en-US" dirty="0"/>
              <a:t>Online education (Example: Virtual University of Pakistan)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966C30-6134-4574-91A8-52E4AA821C52}" type="slidenum">
              <a:rPr lang="en-US" smtClean="0"/>
              <a:pPr/>
              <a:t>26</a:t>
            </a:fld>
            <a:endParaRPr lang="en-US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Computer-Assisted Instruction- CAI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 smtClean="0"/>
              <a:t>Use of computer in education is referred by many names such as</a:t>
            </a:r>
            <a:r>
              <a:rPr lang="en-US" sz="2800" b="1" dirty="0" smtClean="0"/>
              <a:t>:</a:t>
            </a:r>
            <a:endParaRPr lang="en-US" b="1" dirty="0" smtClean="0"/>
          </a:p>
          <a:p>
            <a:pPr lvl="1">
              <a:buNone/>
            </a:pPr>
            <a:r>
              <a:rPr lang="en-US" b="1" dirty="0" smtClean="0"/>
              <a:t>• </a:t>
            </a:r>
            <a:r>
              <a:rPr lang="en-US" dirty="0" smtClean="0"/>
              <a:t>Computer Assisted Instruction (CAI) </a:t>
            </a:r>
          </a:p>
          <a:p>
            <a:pPr lvl="1">
              <a:buNone/>
            </a:pPr>
            <a:r>
              <a:rPr lang="en-US" dirty="0" smtClean="0"/>
              <a:t>• Computer Aided Instruction (CAI) </a:t>
            </a:r>
          </a:p>
          <a:p>
            <a:pPr lvl="1">
              <a:buNone/>
            </a:pPr>
            <a:r>
              <a:rPr lang="en-US" dirty="0" smtClean="0"/>
              <a:t>• Computer Assisted Learning (CAL) </a:t>
            </a:r>
          </a:p>
          <a:p>
            <a:pPr lvl="1">
              <a:buNone/>
            </a:pPr>
            <a:r>
              <a:rPr lang="en-US" dirty="0" smtClean="0"/>
              <a:t>• Computer Based Education (CBE) </a:t>
            </a:r>
          </a:p>
          <a:p>
            <a:pPr lvl="1">
              <a:buNone/>
            </a:pPr>
            <a:r>
              <a:rPr lang="en-US" dirty="0" smtClean="0"/>
              <a:t>• Computer Based Instruction (CBI) </a:t>
            </a:r>
          </a:p>
          <a:p>
            <a:pPr lvl="1">
              <a:buNone/>
            </a:pPr>
            <a:r>
              <a:rPr lang="en-US" dirty="0" smtClean="0"/>
              <a:t>• Computer Enriched Instruction (CEI) </a:t>
            </a:r>
          </a:p>
          <a:p>
            <a:pPr lvl="1">
              <a:buNone/>
            </a:pPr>
            <a:r>
              <a:rPr lang="en-US" dirty="0" smtClean="0"/>
              <a:t>• Computer Managed Instruction (CMI)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966C30-6134-4574-91A8-52E4AA821C52}" type="slidenum">
              <a:rPr lang="en-US" smtClean="0"/>
              <a:pPr/>
              <a:t>27</a:t>
            </a:fld>
            <a:endParaRPr lang="en-US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New Terminology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7440" y="1676400"/>
            <a:ext cx="4937960" cy="1871912"/>
          </a:xfrm>
        </p:spPr>
        <p:txBody>
          <a:bodyPr>
            <a:normAutofit/>
          </a:bodyPr>
          <a:lstStyle/>
          <a:p>
            <a:r>
              <a:rPr lang="en-US" sz="2800" dirty="0" smtClean="0"/>
              <a:t>New terminology</a:t>
            </a:r>
          </a:p>
          <a:p>
            <a:pPr lvl="1"/>
            <a:r>
              <a:rPr lang="en-US" sz="2400" dirty="0" smtClean="0"/>
              <a:t>Web Based Training (WBT)</a:t>
            </a:r>
          </a:p>
          <a:p>
            <a:pPr lvl="1"/>
            <a:r>
              <a:rPr lang="en-US" sz="2400" dirty="0" smtClean="0"/>
              <a:t> Web Based Learning (WBL)</a:t>
            </a:r>
          </a:p>
          <a:p>
            <a:pPr lvl="1"/>
            <a:r>
              <a:rPr lang="en-US" sz="2400" dirty="0" smtClean="0"/>
              <a:t> Web Based Instruction (WBI)</a:t>
            </a:r>
          </a:p>
          <a:p>
            <a:endParaRPr lang="en-US" sz="2800" dirty="0"/>
          </a:p>
        </p:txBody>
      </p:sp>
      <p:pic>
        <p:nvPicPr>
          <p:cNvPr id="4" name="Picture 3" descr="cai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953000" y="1676400"/>
            <a:ext cx="3967506" cy="2971800"/>
          </a:xfrm>
          <a:prstGeom prst="rect">
            <a:avLst/>
          </a:prstGeo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966C30-6134-4574-91A8-52E4AA821C52}" type="slidenum">
              <a:rPr lang="en-US" smtClean="0"/>
              <a:pPr/>
              <a:t>28</a:t>
            </a:fld>
            <a:endParaRPr lang="en-US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is CAI?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Computer-Assisted Instruction (CAI)</a:t>
            </a:r>
          </a:p>
          <a:p>
            <a:pPr lvl="1"/>
            <a:r>
              <a:rPr lang="en-US" dirty="0" smtClean="0"/>
              <a:t>Most often refers to drill-and-practice, tutorial, or simulation activities</a:t>
            </a:r>
          </a:p>
          <a:p>
            <a:pPr lvl="1">
              <a:lnSpc>
                <a:spcPct val="80000"/>
              </a:lnSpc>
            </a:pPr>
            <a:r>
              <a:rPr lang="en-US" dirty="0" smtClean="0"/>
              <a:t>A self-learning technique, usually offline/online, involving interaction of the student with programmed instructional materials. </a:t>
            </a:r>
          </a:p>
          <a:p>
            <a:pPr lvl="1" algn="just">
              <a:lnSpc>
                <a:spcPct val="80000"/>
              </a:lnSpc>
            </a:pPr>
            <a:r>
              <a:rPr lang="en-US" dirty="0" smtClean="0"/>
              <a:t>An interactive instructional technique whereby a computer is used to present the instructional material and monitor the learning that takes place. </a:t>
            </a:r>
          </a:p>
          <a:p>
            <a:pPr lvl="1" algn="just">
              <a:lnSpc>
                <a:spcPct val="80000"/>
              </a:lnSpc>
            </a:pPr>
            <a:r>
              <a:rPr lang="en-US" dirty="0" smtClean="0"/>
              <a:t>Uses a combination of text, graphics, sound and video in enhancing the learning process.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966C30-6134-4574-91A8-52E4AA821C52}" type="slidenum">
              <a:rPr lang="en-US" smtClean="0"/>
              <a:pPr/>
              <a:t>29</a:t>
            </a:fld>
            <a:endParaRPr lang="en-US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Typical CAI Provides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609600" indent="-609600">
              <a:lnSpc>
                <a:spcPct val="120000"/>
              </a:lnSpc>
            </a:pPr>
            <a:r>
              <a:rPr lang="en-US" dirty="0" smtClean="0"/>
              <a:t>Text or multimedia content </a:t>
            </a:r>
          </a:p>
          <a:p>
            <a:pPr marL="609600" indent="-609600">
              <a:lnSpc>
                <a:spcPct val="120000"/>
              </a:lnSpc>
            </a:pPr>
            <a:r>
              <a:rPr lang="en-US" dirty="0" smtClean="0"/>
              <a:t>Multiple-choice questions </a:t>
            </a:r>
          </a:p>
          <a:p>
            <a:pPr marL="609600" indent="-609600">
              <a:lnSpc>
                <a:spcPct val="120000"/>
              </a:lnSpc>
            </a:pPr>
            <a:r>
              <a:rPr lang="en-US" dirty="0" smtClean="0"/>
              <a:t>Problems </a:t>
            </a:r>
          </a:p>
          <a:p>
            <a:pPr marL="609600" indent="-609600">
              <a:lnSpc>
                <a:spcPct val="120000"/>
              </a:lnSpc>
            </a:pPr>
            <a:r>
              <a:rPr lang="en-US" dirty="0" smtClean="0"/>
              <a:t>Immediate feedback </a:t>
            </a:r>
          </a:p>
          <a:p>
            <a:pPr marL="609600" indent="-609600">
              <a:lnSpc>
                <a:spcPct val="120000"/>
              </a:lnSpc>
            </a:pPr>
            <a:r>
              <a:rPr lang="en-US" dirty="0" smtClean="0"/>
              <a:t>Notes on incorrect responses </a:t>
            </a:r>
          </a:p>
          <a:p>
            <a:pPr marL="609600" indent="-609600">
              <a:lnSpc>
                <a:spcPct val="120000"/>
              </a:lnSpc>
            </a:pPr>
            <a:r>
              <a:rPr lang="en-US" dirty="0" smtClean="0"/>
              <a:t>Summarizes students' performance </a:t>
            </a:r>
          </a:p>
          <a:p>
            <a:pPr marL="609600" indent="-609600">
              <a:lnSpc>
                <a:spcPct val="120000"/>
              </a:lnSpc>
            </a:pPr>
            <a:r>
              <a:rPr lang="en-US" dirty="0" smtClean="0"/>
              <a:t>Exercises for practice </a:t>
            </a:r>
          </a:p>
          <a:p>
            <a:pPr marL="609600" indent="-609600">
              <a:lnSpc>
                <a:spcPct val="120000"/>
              </a:lnSpc>
            </a:pPr>
            <a:r>
              <a:rPr lang="en-US" dirty="0" smtClean="0"/>
              <a:t>Worksheets and tests.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966C30-6134-4574-91A8-52E4AA821C52}" type="slidenum">
              <a:rPr lang="en-US" smtClean="0"/>
              <a:pPr/>
              <a:t>30</a:t>
            </a:fld>
            <a:endParaRPr lang="en-US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Common categories of CAI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542925" indent="-457200"/>
            <a:r>
              <a:rPr lang="en-US" sz="2800" dirty="0" smtClean="0"/>
              <a:t>Drill and Practice</a:t>
            </a:r>
          </a:p>
          <a:p>
            <a:pPr marL="1000125" lvl="1" indent="-457200"/>
            <a:r>
              <a:rPr lang="en-US" altLang="en-US" dirty="0" smtClean="0"/>
              <a:t>A form of CAI that provides exercises designed to increase fluency in a new skill or body of knowledge</a:t>
            </a:r>
            <a:endParaRPr lang="en-US" dirty="0" smtClean="0"/>
          </a:p>
          <a:p>
            <a:pPr marL="542925" indent="-457200"/>
            <a:r>
              <a:rPr lang="en-US" sz="2800" dirty="0" smtClean="0"/>
              <a:t>Simulation</a:t>
            </a:r>
          </a:p>
          <a:p>
            <a:pPr marL="1000125" lvl="1" indent="-457200"/>
            <a:r>
              <a:rPr lang="en-US" altLang="en-US" dirty="0" smtClean="0"/>
              <a:t>A form of CAI that provides a simplified representation of a real situation, phenomenon, or process.</a:t>
            </a: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966C30-6134-4574-91A8-52E4AA821C52}" type="slidenum">
              <a:rPr lang="en-US" smtClean="0"/>
              <a:pPr/>
              <a:t>31</a:t>
            </a:fld>
            <a:endParaRPr lang="en-US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Common categories of CAI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542925" indent="-457200"/>
            <a:r>
              <a:rPr lang="en-US" dirty="0" smtClean="0"/>
              <a:t>Instructional game</a:t>
            </a:r>
          </a:p>
          <a:p>
            <a:pPr lvl="1">
              <a:lnSpc>
                <a:spcPct val="105000"/>
              </a:lnSpc>
            </a:pPr>
            <a:r>
              <a:rPr lang="en-US" altLang="en-US" dirty="0" smtClean="0"/>
              <a:t>Usually another type of CAI (e.g., drill and practice or simulation) modified to include gaming elements.</a:t>
            </a:r>
          </a:p>
          <a:p>
            <a:r>
              <a:rPr lang="en-US" dirty="0" smtClean="0"/>
              <a:t>Problem solving</a:t>
            </a:r>
          </a:p>
          <a:p>
            <a:pPr lvl="1"/>
            <a:r>
              <a:rPr lang="en-US" altLang="en-US" dirty="0" smtClean="0"/>
              <a:t>CAI program that is designed to foster thinking or problem solving skills, but does not fit into one of the other categories.</a:t>
            </a:r>
          </a:p>
          <a:p>
            <a:r>
              <a:rPr lang="en-US" altLang="en-US" dirty="0" smtClean="0"/>
              <a:t>Other</a:t>
            </a:r>
          </a:p>
          <a:p>
            <a:pPr lvl="1"/>
            <a:r>
              <a:rPr lang="en-US" altLang="en-US" dirty="0" smtClean="0"/>
              <a:t>Many applications, particularly those that have been developed in recent years, are not easily classified into one of the preceding categories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966C30-6134-4574-91A8-52E4AA821C52}" type="slidenum">
              <a:rPr lang="en-US" smtClean="0"/>
              <a:pPr/>
              <a:t>32</a:t>
            </a:fld>
            <a:endParaRPr lang="en-US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i="1" dirty="0" smtClean="0"/>
              <a:t>Computer as a teacher:</a:t>
            </a:r>
            <a:r>
              <a:rPr lang="en-US" dirty="0" smtClean="0"/>
              <a:t> Tutorials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10000"/>
              </a:lnSpc>
            </a:pPr>
            <a:r>
              <a:rPr lang="en-US" altLang="en-US" dirty="0" smtClean="0"/>
              <a:t>A form of CBI in which the computer assumes the role of a tutor</a:t>
            </a:r>
          </a:p>
          <a:p>
            <a:pPr lvl="1">
              <a:lnSpc>
                <a:spcPct val="110000"/>
              </a:lnSpc>
            </a:pPr>
            <a:r>
              <a:rPr lang="en-US" altLang="en-US" dirty="0" smtClean="0"/>
              <a:t>Introducing content, providing practice, and assessing learning</a:t>
            </a:r>
          </a:p>
          <a:p>
            <a:pPr>
              <a:lnSpc>
                <a:spcPct val="110000"/>
              </a:lnSpc>
            </a:pPr>
            <a:r>
              <a:rPr lang="en-US" altLang="en-US" dirty="0" smtClean="0"/>
              <a:t>Tutorials are used to introduce new content </a:t>
            </a:r>
          </a:p>
          <a:p>
            <a:pPr lvl="1">
              <a:lnSpc>
                <a:spcPct val="110000"/>
              </a:lnSpc>
            </a:pPr>
            <a:r>
              <a:rPr lang="en-US" altLang="en-US" dirty="0" smtClean="0"/>
              <a:t>To learners in much the same manner that a human teacher might.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966C30-6134-4574-91A8-52E4AA821C52}" type="slidenum">
              <a:rPr lang="en-US" smtClean="0"/>
              <a:pPr/>
              <a:t>33</a:t>
            </a:fld>
            <a:endParaRPr lang="en-US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Computer as a teacher: Tutorials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05000"/>
              </a:lnSpc>
            </a:pPr>
            <a:r>
              <a:rPr lang="en-US" altLang="en-US" dirty="0" smtClean="0"/>
              <a:t>Because tutorials present content to students, they can be used in any area of the curriculum for:</a:t>
            </a:r>
          </a:p>
          <a:p>
            <a:pPr lvl="1">
              <a:lnSpc>
                <a:spcPct val="105000"/>
              </a:lnSpc>
            </a:pPr>
            <a:r>
              <a:rPr lang="en-US" altLang="en-US" dirty="0" smtClean="0"/>
              <a:t>Remediation, when learners lack necessary background knowledge.</a:t>
            </a:r>
          </a:p>
          <a:p>
            <a:pPr lvl="1">
              <a:lnSpc>
                <a:spcPct val="105000"/>
              </a:lnSpc>
            </a:pPr>
            <a:r>
              <a:rPr lang="en-US" altLang="en-US" dirty="0" smtClean="0"/>
              <a:t>Enrichment, when learners wish to go beyond the basics.</a:t>
            </a:r>
          </a:p>
          <a:p>
            <a:pPr lvl="1">
              <a:lnSpc>
                <a:spcPct val="105000"/>
              </a:lnSpc>
            </a:pPr>
            <a:r>
              <a:rPr lang="en-US" altLang="en-US" dirty="0" smtClean="0"/>
              <a:t>Introduction of content to all learners (freeing the instructor to do other things).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966C30-6134-4574-91A8-52E4AA821C52}" type="slidenum">
              <a:rPr lang="en-US" smtClean="0"/>
              <a:pPr/>
              <a:t>34</a:t>
            </a:fld>
            <a:endParaRPr lang="en-US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Computer as a teacher: Tutorials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10000"/>
              </a:lnSpc>
            </a:pPr>
            <a:r>
              <a:rPr lang="en-US" altLang="en-US" dirty="0" smtClean="0"/>
              <a:t>Good for verbal and conceptual learning.</a:t>
            </a:r>
          </a:p>
          <a:p>
            <a:pPr>
              <a:lnSpc>
                <a:spcPct val="110000"/>
              </a:lnSpc>
            </a:pPr>
            <a:r>
              <a:rPr lang="en-US" altLang="en-US" dirty="0" smtClean="0"/>
              <a:t>May require significant investment of students’ time.</a:t>
            </a:r>
          </a:p>
          <a:p>
            <a:pPr>
              <a:lnSpc>
                <a:spcPct val="110000"/>
              </a:lnSpc>
            </a:pPr>
            <a:r>
              <a:rPr lang="en-US" altLang="en-US" dirty="0" smtClean="0"/>
              <a:t>Can be effectively used by individuals or groups of 2-3 students.</a:t>
            </a:r>
          </a:p>
          <a:p>
            <a:pPr>
              <a:lnSpc>
                <a:spcPct val="110000"/>
              </a:lnSpc>
            </a:pPr>
            <a:r>
              <a:rPr lang="en-US" altLang="en-US" dirty="0" smtClean="0"/>
              <a:t>Should be followed by opportunities for student application of knowledge.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966C30-6134-4574-91A8-52E4AA821C52}" type="slidenum">
              <a:rPr lang="en-US" smtClean="0"/>
              <a:pPr/>
              <a:t>35</a:t>
            </a:fld>
            <a:endParaRPr lang="en-US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Online education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Online Learning</a:t>
            </a:r>
            <a:endParaRPr lang="en-US" dirty="0" smtClean="0"/>
          </a:p>
          <a:p>
            <a:pPr lvl="1"/>
            <a:r>
              <a:rPr lang="en-US" dirty="0" smtClean="0"/>
              <a:t>Sometimes referred to as </a:t>
            </a:r>
            <a:r>
              <a:rPr lang="en-US" b="1" i="1" dirty="0" smtClean="0"/>
              <a:t>e-learning</a:t>
            </a:r>
          </a:p>
          <a:p>
            <a:pPr lvl="1"/>
            <a:r>
              <a:rPr lang="en-US" dirty="0" smtClean="0"/>
              <a:t>Internet-based education </a:t>
            </a:r>
          </a:p>
          <a:p>
            <a:pPr lvl="1"/>
            <a:r>
              <a:rPr lang="en-US" dirty="0" smtClean="0"/>
              <a:t>A form of distance education. </a:t>
            </a:r>
          </a:p>
          <a:p>
            <a:r>
              <a:rPr lang="en-US" b="1" dirty="0" smtClean="0"/>
              <a:t>Online</a:t>
            </a:r>
            <a:r>
              <a:rPr lang="en-US" dirty="0" smtClean="0"/>
              <a:t> courses are delivered </a:t>
            </a:r>
          </a:p>
          <a:p>
            <a:pPr lvl="1"/>
            <a:r>
              <a:rPr lang="en-US" dirty="0" smtClean="0"/>
              <a:t>Over the Internet and can be accessed from a computer with a Web browser e.g. IE, Chrome, etc.</a:t>
            </a:r>
          </a:p>
          <a:p>
            <a:endParaRPr lang="en-US" dirty="0"/>
          </a:p>
        </p:txBody>
      </p:sp>
      <p:pic>
        <p:nvPicPr>
          <p:cNvPr id="4" name="Picture 3" descr="online_education_SS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440821" y="1752600"/>
            <a:ext cx="2529444" cy="2057400"/>
          </a:xfrm>
          <a:prstGeom prst="rect">
            <a:avLst/>
          </a:prstGeo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966C30-6134-4574-91A8-52E4AA821C52}" type="slidenum">
              <a:rPr lang="en-US" smtClean="0"/>
              <a:pPr/>
              <a:t>36</a:t>
            </a:fld>
            <a:endParaRPr lang="en-US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Virtual University of Pakistan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/>
              <a:t>The Virtual University (VU) </a:t>
            </a:r>
          </a:p>
          <a:p>
            <a:pPr lvl="1"/>
            <a:r>
              <a:rPr lang="en-US" dirty="0" smtClean="0"/>
              <a:t>Pakistan’s first University based completely on modern Information and Communication Technologies, </a:t>
            </a:r>
          </a:p>
          <a:p>
            <a:pPr lvl="1"/>
            <a:r>
              <a:rPr lang="en-US" dirty="0" smtClean="0"/>
              <a:t>Established by the Government as a public sector, not-for-profit institution </a:t>
            </a:r>
          </a:p>
          <a:p>
            <a:pPr lvl="1"/>
            <a:r>
              <a:rPr lang="en-US" dirty="0" smtClean="0"/>
              <a:t>It’s mission: to provide extremely affordable world class education to aspiring students all over the country. </a:t>
            </a:r>
          </a:p>
          <a:p>
            <a:pPr lvl="1"/>
            <a:r>
              <a:rPr lang="en-US" dirty="0" smtClean="0"/>
              <a:t>Using free-to-air satellite television broadcasts and the Internet, the Virtual University allows students to follow its rigorous programs regardless of their physical locations.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966C30-6134-4574-91A8-52E4AA821C52}" type="slidenum">
              <a:rPr lang="en-US" smtClean="0"/>
              <a:pPr/>
              <a:t>37</a:t>
            </a:fld>
            <a:endParaRPr lang="en-US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Virtual University of Pakistan</a:t>
            </a:r>
            <a:endParaRPr lang="en-US" dirty="0"/>
          </a:p>
        </p:txBody>
      </p:sp>
      <p:pic>
        <p:nvPicPr>
          <p:cNvPr id="4" name="Content Placeholder 3" descr="vu pak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42888" y="1748548"/>
            <a:ext cx="8651875" cy="396645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966C30-6134-4574-91A8-52E4AA821C52}" type="slidenum">
              <a:rPr lang="en-US" smtClean="0"/>
              <a:pPr/>
              <a:t>38</a:t>
            </a:fld>
            <a:endParaRPr lang="en-US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VU of Pakistan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3640" y="1657672"/>
            <a:ext cx="8650702" cy="4666928"/>
          </a:xfrm>
        </p:spPr>
        <p:txBody>
          <a:bodyPr>
            <a:noAutofit/>
          </a:bodyPr>
          <a:lstStyle/>
          <a:p>
            <a:pPr marL="228600" lvl="1">
              <a:spcBef>
                <a:spcPts val="1000"/>
              </a:spcBef>
            </a:pPr>
            <a:r>
              <a:rPr lang="en-US" dirty="0" smtClean="0">
                <a:solidFill>
                  <a:schemeClr val="tx1"/>
                </a:solidFill>
              </a:rPr>
              <a:t>The Virtual University</a:t>
            </a:r>
          </a:p>
          <a:p>
            <a:pPr marL="685800" lvl="2">
              <a:spcBef>
                <a:spcPts val="1000"/>
              </a:spcBef>
            </a:pPr>
            <a:r>
              <a:rPr lang="en-US" dirty="0" smtClean="0">
                <a:solidFill>
                  <a:srgbClr val="0070C0"/>
                </a:solidFill>
              </a:rPr>
              <a:t>It aims at alleviating the lack of capacity in the existing universities while simultaneously tackling the acute shortage of qualified professors in the country. </a:t>
            </a:r>
          </a:p>
          <a:p>
            <a:pPr marL="685800" lvl="2">
              <a:spcBef>
                <a:spcPts val="1000"/>
              </a:spcBef>
            </a:pPr>
            <a:r>
              <a:rPr lang="en-US" dirty="0" smtClean="0">
                <a:solidFill>
                  <a:srgbClr val="0070C0"/>
                </a:solidFill>
              </a:rPr>
              <a:t>By identifying the top Professors of the country, regardless of their institutional affiliations, and requesting them to develop and deliver hand-crafted courses, </a:t>
            </a:r>
          </a:p>
          <a:p>
            <a:pPr marL="685800" lvl="2">
              <a:spcBef>
                <a:spcPts val="1000"/>
              </a:spcBef>
            </a:pPr>
            <a:r>
              <a:rPr lang="en-US" dirty="0" smtClean="0">
                <a:solidFill>
                  <a:srgbClr val="0070C0"/>
                </a:solidFill>
              </a:rPr>
              <a:t>The Virtual University aims at providing the very best courses to not only its own students but also to students of all other universities in the country.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966C30-6134-4574-91A8-52E4AA821C52}" type="slidenum">
              <a:rPr lang="en-US" smtClean="0"/>
              <a:pPr/>
              <a:t>39</a:t>
            </a:fld>
            <a:endParaRPr lang="en-US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Computer Ethics</a:t>
            </a:r>
          </a:p>
          <a:p>
            <a:pPr lvl="1"/>
            <a:r>
              <a:rPr lang="en-US" dirty="0"/>
              <a:t>Code of </a:t>
            </a:r>
            <a:r>
              <a:rPr lang="en-US" dirty="0" smtClean="0"/>
              <a:t>ethics, Computer </a:t>
            </a:r>
            <a:r>
              <a:rPr lang="en-US" dirty="0"/>
              <a:t>crime</a:t>
            </a:r>
            <a:endParaRPr lang="en-US" sz="4000" dirty="0"/>
          </a:p>
          <a:p>
            <a:pPr lvl="1"/>
            <a:r>
              <a:rPr lang="en-US" dirty="0"/>
              <a:t>Copyright law and fair-use </a:t>
            </a:r>
            <a:r>
              <a:rPr lang="en-US" dirty="0" smtClean="0"/>
              <a:t>guidelines</a:t>
            </a:r>
          </a:p>
          <a:p>
            <a:pPr lvl="1"/>
            <a:r>
              <a:rPr lang="en-US" dirty="0" smtClean="0"/>
              <a:t>Plagiarism </a:t>
            </a:r>
          </a:p>
          <a:p>
            <a:r>
              <a:rPr lang="en-US" dirty="0" smtClean="0"/>
              <a:t>Computer-Assisted Instructions</a:t>
            </a:r>
          </a:p>
          <a:p>
            <a:pPr lvl="1"/>
            <a:r>
              <a:rPr lang="en-US" dirty="0" smtClean="0"/>
              <a:t>Computer </a:t>
            </a:r>
            <a:r>
              <a:rPr lang="en-US" dirty="0"/>
              <a:t>as a teacher</a:t>
            </a:r>
          </a:p>
          <a:p>
            <a:pPr lvl="1"/>
            <a:r>
              <a:rPr lang="en-US" dirty="0"/>
              <a:t>Use of computer-assisted instruction</a:t>
            </a:r>
          </a:p>
          <a:p>
            <a:pPr lvl="1"/>
            <a:r>
              <a:rPr lang="en-US" dirty="0"/>
              <a:t>Online education </a:t>
            </a:r>
            <a:endParaRPr lang="en-US" dirty="0" smtClean="0"/>
          </a:p>
          <a:p>
            <a:pPr lvl="1"/>
            <a:r>
              <a:rPr lang="en-US" dirty="0" smtClean="0"/>
              <a:t>(</a:t>
            </a:r>
            <a:r>
              <a:rPr lang="en-US" dirty="0"/>
              <a:t>Example: Virtual University of Pakistan)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966C30-6134-4574-91A8-52E4AA821C52}" type="slidenum">
              <a:rPr lang="en-US" smtClean="0"/>
              <a:pPr/>
              <a:t>40</a:t>
            </a:fld>
            <a:endParaRPr lang="en-US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Self Assessment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Self assessment tool, </a:t>
            </a:r>
            <a:r>
              <a:rPr lang="en-US" b="1" i="1" dirty="0" smtClean="0"/>
              <a:t>“Basic computer skills- assessment checklist”</a:t>
            </a:r>
          </a:p>
          <a:p>
            <a:pPr lvl="1"/>
            <a:r>
              <a:rPr lang="en-US" dirty="0" smtClean="0"/>
              <a:t>Use it to assess your computer skills</a:t>
            </a:r>
          </a:p>
          <a:p>
            <a:pPr lvl="1"/>
            <a:r>
              <a:rPr lang="en-US" dirty="0" smtClean="0"/>
              <a:t>Identify the skills that still need to be practiced</a:t>
            </a:r>
          </a:p>
          <a:p>
            <a:pPr lvl="1"/>
            <a:r>
              <a:rPr lang="en-US" dirty="0" smtClean="0"/>
              <a:t>Try to improve your skills more with more practice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966C30-6134-4574-91A8-52E4AA821C52}" type="slidenum">
              <a:rPr lang="en-US" smtClean="0"/>
              <a:pPr/>
              <a:t>41</a:t>
            </a:fld>
            <a:endParaRPr lang="en-US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Assessment checklist</a:t>
            </a:r>
            <a:endParaRPr lang="en-US" dirty="0"/>
          </a:p>
        </p:txBody>
      </p:sp>
      <p:pic>
        <p:nvPicPr>
          <p:cNvPr id="4" name="Content Placeholder 3" descr="assessment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524909" y="1712459"/>
            <a:ext cx="8085691" cy="468834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966C30-6134-4574-91A8-52E4AA821C52}" type="slidenum">
              <a:rPr lang="en-US" smtClean="0"/>
              <a:pPr/>
              <a:t>42</a:t>
            </a:fld>
            <a:endParaRPr lang="en-US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Thanks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2800" b="1" i="1" dirty="0" smtClean="0"/>
              <a:t>End of your course</a:t>
            </a:r>
            <a:endParaRPr lang="en-US" sz="2800" b="1" i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966C30-6134-4574-91A8-52E4AA821C52}" type="slidenum">
              <a:rPr lang="en-US" smtClean="0"/>
              <a:pPr/>
              <a:t>43</a:t>
            </a:fld>
            <a:endParaRPr lang="en-US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Allah Hafiz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966C30-6134-4574-91A8-52E4AA821C52}" type="slidenum">
              <a:rPr lang="en-US" smtClean="0"/>
              <a:pPr/>
              <a:t>44</a:t>
            </a:fld>
            <a:endParaRPr lang="en-US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ADE Temp 4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andara">
      <a:majorFont>
        <a:latin typeface="Candara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ADE Temp 4</Template>
  <TotalTime>304</TotalTime>
  <Words>2071</Words>
  <Application>Microsoft Office PowerPoint</Application>
  <PresentationFormat>On-screen Show (4:3)</PresentationFormat>
  <Paragraphs>303</Paragraphs>
  <Slides>44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44</vt:i4>
      </vt:variant>
    </vt:vector>
  </HeadingPairs>
  <TitlesOfParts>
    <vt:vector size="45" baseType="lpstr">
      <vt:lpstr>ADE Temp 4</vt:lpstr>
      <vt:lpstr>Computer Ethics &amp; Computer Assisted Instructions</vt:lpstr>
      <vt:lpstr>Knowledge test</vt:lpstr>
      <vt:lpstr>Topics covered</vt:lpstr>
      <vt:lpstr>Quote from Aristotle</vt:lpstr>
      <vt:lpstr>Computer ethics</vt:lpstr>
      <vt:lpstr>Code of ethics</vt:lpstr>
      <vt:lpstr>Code of ethics</vt:lpstr>
      <vt:lpstr>Code of ethics</vt:lpstr>
      <vt:lpstr>Common ethical issues for IT users</vt:lpstr>
      <vt:lpstr>Common ethical issues of IT users</vt:lpstr>
      <vt:lpstr>Common ethical issues</vt:lpstr>
      <vt:lpstr>Computer crime</vt:lpstr>
      <vt:lpstr>Computer crimes</vt:lpstr>
      <vt:lpstr>Hackers are everywhere</vt:lpstr>
      <vt:lpstr>Computer crime: Real case</vt:lpstr>
      <vt:lpstr>Sasser worm</vt:lpstr>
      <vt:lpstr>Sasser worm</vt:lpstr>
      <vt:lpstr>Compute crime</vt:lpstr>
      <vt:lpstr>Computer crime</vt:lpstr>
      <vt:lpstr>Copyright law</vt:lpstr>
      <vt:lpstr>Software and copyright</vt:lpstr>
      <vt:lpstr>Fair-use guidelines</vt:lpstr>
      <vt:lpstr>Fair-use guidelines</vt:lpstr>
      <vt:lpstr>Fair-use guidelines</vt:lpstr>
      <vt:lpstr>Plagiarism </vt:lpstr>
      <vt:lpstr>Topics covered</vt:lpstr>
      <vt:lpstr>Computer-Assisted Instruction- CAI </vt:lpstr>
      <vt:lpstr>New Terminology</vt:lpstr>
      <vt:lpstr>What is CAI?</vt:lpstr>
      <vt:lpstr>Typical CAI Provides</vt:lpstr>
      <vt:lpstr>Common categories of CAI</vt:lpstr>
      <vt:lpstr>Common categories of CAI</vt:lpstr>
      <vt:lpstr>Computer as a teacher: Tutorials</vt:lpstr>
      <vt:lpstr>Computer as a teacher: Tutorials</vt:lpstr>
      <vt:lpstr>Computer as a teacher: Tutorials</vt:lpstr>
      <vt:lpstr>Online education</vt:lpstr>
      <vt:lpstr>Virtual University of Pakistan</vt:lpstr>
      <vt:lpstr>Virtual University of Pakistan</vt:lpstr>
      <vt:lpstr>VU of Pakistan</vt:lpstr>
      <vt:lpstr>Summary </vt:lpstr>
      <vt:lpstr>Self Assessment</vt:lpstr>
      <vt:lpstr>Assessment checklist</vt:lpstr>
      <vt:lpstr>Thanks</vt:lpstr>
      <vt:lpstr>Allah Hafiz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Computer ethics &amp; Computer Assisted Instructions</dc:title>
  <dc:creator>Admin</dc:creator>
  <cp:lastModifiedBy>Administrator</cp:lastModifiedBy>
  <cp:revision>138</cp:revision>
  <dcterms:created xsi:type="dcterms:W3CDTF">2014-06-25T18:05:32Z</dcterms:created>
  <dcterms:modified xsi:type="dcterms:W3CDTF">2014-06-28T06:16:36Z</dcterms:modified>
</cp:coreProperties>
</file>