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2"/>
  </p:notesMasterIdLst>
  <p:sldIdLst>
    <p:sldId id="256" r:id="rId2"/>
    <p:sldId id="264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290" r:id="rId20"/>
    <p:sldId id="273" r:id="rId21"/>
    <p:sldId id="280" r:id="rId22"/>
    <p:sldId id="281" r:id="rId23"/>
    <p:sldId id="282" r:id="rId24"/>
    <p:sldId id="312" r:id="rId25"/>
    <p:sldId id="309" r:id="rId26"/>
    <p:sldId id="268" r:id="rId27"/>
    <p:sldId id="271" r:id="rId28"/>
    <p:sldId id="287" r:id="rId29"/>
    <p:sldId id="288" r:id="rId30"/>
    <p:sldId id="296" r:id="rId31"/>
    <p:sldId id="310" r:id="rId32"/>
    <p:sldId id="298" r:id="rId33"/>
    <p:sldId id="299" r:id="rId34"/>
    <p:sldId id="311" r:id="rId35"/>
    <p:sldId id="297" r:id="rId36"/>
    <p:sldId id="313" r:id="rId37"/>
    <p:sldId id="317" r:id="rId38"/>
    <p:sldId id="316" r:id="rId39"/>
    <p:sldId id="314" r:id="rId40"/>
    <p:sldId id="31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79279-51B6-4911-A71B-4D31EE6F0852}" type="datetimeFigureOut">
              <a:rPr lang="en-US" smtClean="0"/>
              <a:t>6/27/2014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17894-69A0-40FC-9260-CE4FBE75EA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4E13C4-F583-44D0-86D5-F25983F8C3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25309-30CA-43D4-8505-53BFF802E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Working In The Information Society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31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transfer files from your cell phone via email?</a:t>
            </a:r>
          </a:p>
          <a:p>
            <a:r>
              <a:rPr lang="en-US" dirty="0" smtClean="0"/>
              <a:t>What is the purpose of real player?</a:t>
            </a:r>
          </a:p>
          <a:p>
            <a:r>
              <a:rPr lang="en-US" dirty="0" smtClean="0"/>
              <a:t>Who is the manufacturer of QuickTime player?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of </a:t>
            </a:r>
            <a:r>
              <a:rPr lang="en-US" dirty="0" smtClean="0"/>
              <a:t>computer</a:t>
            </a:r>
          </a:p>
          <a:p>
            <a:pPr lvl="1"/>
            <a:r>
              <a:rPr lang="en-US" dirty="0" smtClean="0"/>
              <a:t>At workplace</a:t>
            </a:r>
          </a:p>
          <a:p>
            <a:pPr lvl="1"/>
            <a:r>
              <a:rPr lang="en-US" dirty="0" smtClean="0"/>
              <a:t>In community</a:t>
            </a:r>
          </a:p>
          <a:p>
            <a:pPr lvl="1"/>
            <a:r>
              <a:rPr lang="en-US" dirty="0" smtClean="0"/>
              <a:t>For communication </a:t>
            </a:r>
          </a:p>
          <a:p>
            <a:pPr lvl="1"/>
            <a:r>
              <a:rPr lang="en-US" dirty="0" smtClean="0"/>
              <a:t>In education </a:t>
            </a:r>
            <a:r>
              <a:rPr lang="en-US" dirty="0"/>
              <a:t>&amp; </a:t>
            </a:r>
            <a:r>
              <a:rPr lang="en-US" dirty="0" smtClean="0"/>
              <a:t>research, literacy </a:t>
            </a:r>
          </a:p>
          <a:p>
            <a:pPr lvl="1"/>
            <a:r>
              <a:rPr lang="en-US" dirty="0" smtClean="0"/>
              <a:t>For entertainment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at workplace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most places of business a Computer is a standard. </a:t>
            </a:r>
          </a:p>
          <a:p>
            <a:r>
              <a:rPr lang="en-US" dirty="0" smtClean="0"/>
              <a:t>For example,</a:t>
            </a:r>
          </a:p>
          <a:p>
            <a:pPr lvl="1"/>
            <a:r>
              <a:rPr lang="en-US" dirty="0" smtClean="0"/>
              <a:t>Auto Repair Shops</a:t>
            </a:r>
          </a:p>
          <a:p>
            <a:pPr lvl="1"/>
            <a:r>
              <a:rPr lang="en-US" dirty="0" smtClean="0"/>
              <a:t>Computers are used for diagnostic  repairs</a:t>
            </a:r>
          </a:p>
          <a:p>
            <a:pPr lvl="1"/>
            <a:r>
              <a:rPr lang="en-US" dirty="0" smtClean="0"/>
              <a:t>Inventory of parts and supplies</a:t>
            </a:r>
          </a:p>
          <a:p>
            <a:pPr lvl="1"/>
            <a:r>
              <a:rPr lang="en-US" dirty="0" smtClean="0"/>
              <a:t>Customer billing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at workplace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Food service industry</a:t>
            </a:r>
          </a:p>
          <a:p>
            <a:pPr lvl="1"/>
            <a:r>
              <a:rPr lang="en-US" dirty="0" smtClean="0"/>
              <a:t>Computers are utilized  for inventory control.</a:t>
            </a:r>
          </a:p>
          <a:p>
            <a:pPr lvl="1"/>
            <a:r>
              <a:rPr lang="en-US" dirty="0" smtClean="0"/>
              <a:t>Major restaurants have computerized databases for ordering food supplies and maintaining a quality inventory.</a:t>
            </a:r>
          </a:p>
          <a:p>
            <a:pPr lvl="1"/>
            <a:r>
              <a:rPr lang="en-US" dirty="0" smtClean="0"/>
              <a:t>Food Recipes are available at ones fingertips, or the  click of the mouse.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Cosmetology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1"/>
            <a:ext cx="8610600" cy="2819400"/>
          </a:xfrm>
        </p:spPr>
        <p:txBody>
          <a:bodyPr/>
          <a:lstStyle/>
          <a:p>
            <a:r>
              <a:rPr lang="en-US" dirty="0"/>
              <a:t>Hair Salons/Cosmetology uses computers for:</a:t>
            </a:r>
          </a:p>
          <a:p>
            <a:pPr lvl="1"/>
            <a:r>
              <a:rPr lang="en-US" dirty="0"/>
              <a:t>Client database containing: colors </a:t>
            </a:r>
            <a:r>
              <a:rPr lang="en-US" dirty="0" smtClean="0"/>
              <a:t>perms (wavy pattern of hair) </a:t>
            </a:r>
            <a:r>
              <a:rPr lang="en-US" dirty="0"/>
              <a:t>highlighting recommendations</a:t>
            </a:r>
          </a:p>
          <a:p>
            <a:pPr lvl="1"/>
            <a:r>
              <a:rPr lang="en-US" dirty="0"/>
              <a:t>Client Scheduling</a:t>
            </a:r>
          </a:p>
          <a:p>
            <a:pPr lvl="1"/>
            <a:r>
              <a:rPr lang="en-US" dirty="0"/>
              <a:t>Customer sales and services are computer generated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Shops and Greenhouses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Florist Shops/Greenhouses use computers for numerous tasks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Computer </a:t>
            </a:r>
            <a:r>
              <a:rPr lang="en-US" dirty="0"/>
              <a:t>knowledge  for inventory of plants and flowers</a:t>
            </a:r>
          </a:p>
          <a:p>
            <a:pPr>
              <a:lnSpc>
                <a:spcPct val="90000"/>
              </a:lnSpc>
            </a:pPr>
            <a:r>
              <a:rPr lang="en-US" dirty="0"/>
              <a:t>Growing seasons of Crop Cultures</a:t>
            </a:r>
          </a:p>
          <a:p>
            <a:pPr>
              <a:lnSpc>
                <a:spcPct val="90000"/>
              </a:lnSpc>
            </a:pPr>
            <a:r>
              <a:rPr lang="en-US" dirty="0"/>
              <a:t>Pesticide </a:t>
            </a:r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r>
              <a:rPr lang="en-US" dirty="0"/>
              <a:t>Banking/Office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1"/>
            <a:ext cx="8610600" cy="3505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Banks use computers:</a:t>
            </a:r>
          </a:p>
          <a:p>
            <a:pPr lvl="1"/>
            <a:r>
              <a:rPr lang="en-US" dirty="0" smtClean="0"/>
              <a:t>To access </a:t>
            </a:r>
            <a:r>
              <a:rPr lang="en-US" dirty="0"/>
              <a:t>client </a:t>
            </a:r>
            <a:r>
              <a:rPr lang="en-US" dirty="0" smtClean="0"/>
              <a:t>account’s </a:t>
            </a:r>
            <a:r>
              <a:rPr lang="en-US" dirty="0"/>
              <a:t>information</a:t>
            </a:r>
          </a:p>
          <a:p>
            <a:pPr lvl="1"/>
            <a:r>
              <a:rPr lang="en-US" dirty="0"/>
              <a:t>Transfer of funds</a:t>
            </a:r>
          </a:p>
          <a:p>
            <a:pPr lvl="1"/>
            <a:r>
              <a:rPr lang="en-US" dirty="0"/>
              <a:t>Account balances</a:t>
            </a:r>
          </a:p>
          <a:p>
            <a:pPr lvl="1"/>
            <a:r>
              <a:rPr lang="en-US" dirty="0"/>
              <a:t>Customer service  </a:t>
            </a:r>
            <a:r>
              <a:rPr lang="en-US" dirty="0" smtClean="0"/>
              <a:t>databases</a:t>
            </a:r>
          </a:p>
          <a:p>
            <a:pPr lvl="1"/>
            <a:r>
              <a:rPr lang="en-US" dirty="0" smtClean="0"/>
              <a:t>ATM</a:t>
            </a:r>
          </a:p>
          <a:p>
            <a:pPr lvl="1"/>
            <a:r>
              <a:rPr lang="en-US" dirty="0" smtClean="0"/>
              <a:t>Credit cards</a:t>
            </a:r>
            <a:endParaRPr lang="en-US" dirty="0"/>
          </a:p>
          <a:p>
            <a:pPr lvl="1"/>
            <a:r>
              <a:rPr lang="en-US" dirty="0" smtClean="0"/>
              <a:t>To issue Bank statement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Retail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329112"/>
          </a:xfrm>
        </p:spPr>
        <p:txBody>
          <a:bodyPr/>
          <a:lstStyle/>
          <a:p>
            <a:r>
              <a:rPr lang="en-US" dirty="0" smtClean="0"/>
              <a:t>Keeping track of inventory</a:t>
            </a:r>
          </a:p>
          <a:p>
            <a:r>
              <a:rPr lang="en-US" dirty="0" smtClean="0"/>
              <a:t>Completing a sale with customers</a:t>
            </a:r>
          </a:p>
          <a:p>
            <a:r>
              <a:rPr lang="en-US" dirty="0" smtClean="0"/>
              <a:t>Organizing merchandise sold by day</a:t>
            </a:r>
          </a:p>
          <a:p>
            <a:r>
              <a:rPr lang="en-US" dirty="0" smtClean="0"/>
              <a:t>Keeping track of commission</a:t>
            </a:r>
          </a:p>
          <a:p>
            <a:endParaRPr lang="en-US" dirty="0"/>
          </a:p>
        </p:txBody>
      </p:sp>
      <p:pic>
        <p:nvPicPr>
          <p:cNvPr id="4" name="Picture 5" descr="BD1059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91539" y="1676400"/>
            <a:ext cx="1823861" cy="25146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production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car factories are completely computerized.</a:t>
            </a:r>
          </a:p>
          <a:p>
            <a:r>
              <a:rPr lang="en-US" dirty="0" smtClean="0"/>
              <a:t>Cars are assembled by computer-controlled robots.</a:t>
            </a:r>
          </a:p>
          <a:p>
            <a:pPr lvl="1"/>
            <a:r>
              <a:rPr lang="en-US" dirty="0" smtClean="0"/>
              <a:t>Very popular system in industry</a:t>
            </a:r>
          </a:p>
          <a:p>
            <a:pPr lvl="1"/>
            <a:r>
              <a:rPr lang="en-US" dirty="0" smtClean="0"/>
              <a:t>They work quickly than humans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Aided Design- CAD</a:t>
            </a:r>
          </a:p>
          <a:p>
            <a:pPr lvl="1"/>
            <a:r>
              <a:rPr lang="en-US" dirty="0" smtClean="0"/>
              <a:t>Many products are designed using CAD</a:t>
            </a:r>
          </a:p>
          <a:p>
            <a:pPr lvl="1"/>
            <a:r>
              <a:rPr lang="en-US" dirty="0" smtClean="0"/>
              <a:t>Computer programs are used to design the model of a product.</a:t>
            </a:r>
          </a:p>
          <a:p>
            <a:pPr lvl="1"/>
            <a:r>
              <a:rPr lang="en-US" dirty="0" smtClean="0"/>
              <a:t>When design is completed then actual product is manufactured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Stock control system </a:t>
            </a:r>
          </a:p>
          <a:p>
            <a:pPr lvl="1"/>
            <a:r>
              <a:rPr lang="en-US" dirty="0" smtClean="0"/>
              <a:t>In many companies, it is computerized.</a:t>
            </a:r>
          </a:p>
          <a:p>
            <a:pPr lvl="1"/>
            <a:r>
              <a:rPr lang="en-US" dirty="0" smtClean="0"/>
              <a:t>Keeps record of no. of items in the stock</a:t>
            </a:r>
          </a:p>
          <a:p>
            <a:pPr lvl="1"/>
            <a:r>
              <a:rPr lang="en-US" dirty="0" smtClean="0"/>
              <a:t>Alerts the user when an item is finished in the stock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Accounts/Payroll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Accounts system</a:t>
            </a:r>
          </a:p>
          <a:p>
            <a:pPr lvl="1"/>
            <a:r>
              <a:rPr lang="en-US" dirty="0" smtClean="0"/>
              <a:t>In most large organizations, computerized accounts system</a:t>
            </a:r>
          </a:p>
          <a:p>
            <a:pPr lvl="1"/>
            <a:r>
              <a:rPr lang="en-US" dirty="0" smtClean="0"/>
              <a:t>It maintains daily transactions of a company</a:t>
            </a:r>
          </a:p>
          <a:p>
            <a:pPr lvl="1"/>
            <a:r>
              <a:rPr lang="en-US" dirty="0" smtClean="0"/>
              <a:t>It can maintain daily book, trial balance, and other information of accounts</a:t>
            </a:r>
          </a:p>
          <a:p>
            <a:r>
              <a:rPr lang="en-US" dirty="0" smtClean="0"/>
              <a:t>Payroll system</a:t>
            </a:r>
          </a:p>
          <a:p>
            <a:pPr lvl="1"/>
            <a:r>
              <a:rPr lang="en-US" dirty="0" smtClean="0"/>
              <a:t>Calculates the pay, bonus and other information of employees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word processing program like MS Word </a:t>
            </a:r>
          </a:p>
          <a:p>
            <a:pPr lvl="1"/>
            <a:r>
              <a:rPr lang="en-US" dirty="0" smtClean="0"/>
              <a:t>Used to develop Letters, applications and other documents</a:t>
            </a:r>
          </a:p>
          <a:p>
            <a:pPr lvl="1"/>
            <a:r>
              <a:rPr lang="en-US" dirty="0" smtClean="0"/>
              <a:t>Used in business to generate different kinds of documents like experience letters,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Spreadsheet program like MS Excel</a:t>
            </a:r>
          </a:p>
          <a:p>
            <a:pPr lvl="1"/>
            <a:r>
              <a:rPr lang="en-US" dirty="0" smtClean="0"/>
              <a:t>Used for calculations</a:t>
            </a:r>
          </a:p>
          <a:p>
            <a:pPr lvl="1"/>
            <a:r>
              <a:rPr lang="en-US" dirty="0" smtClean="0"/>
              <a:t>Provides worksheets to enter data</a:t>
            </a:r>
          </a:p>
          <a:p>
            <a:pPr lvl="1"/>
            <a:r>
              <a:rPr lang="en-US" dirty="0" smtClean="0"/>
              <a:t>Allows to use formulas and functions for complex calculations</a:t>
            </a:r>
          </a:p>
          <a:p>
            <a:pPr lvl="1"/>
            <a:r>
              <a:rPr lang="en-US" dirty="0" smtClean="0"/>
              <a:t>Create charts and graphs to display your data visually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 program like MS PowerPoint</a:t>
            </a:r>
          </a:p>
          <a:p>
            <a:pPr lvl="1"/>
            <a:r>
              <a:rPr lang="en-US" dirty="0" smtClean="0"/>
              <a:t>You can Produce professional presentations</a:t>
            </a:r>
          </a:p>
          <a:p>
            <a:pPr lvl="1"/>
            <a:r>
              <a:rPr lang="en-US" dirty="0" smtClean="0"/>
              <a:t>You can Print these presentations</a:t>
            </a:r>
          </a:p>
          <a:p>
            <a:pPr lvl="1"/>
            <a:r>
              <a:rPr lang="en-US" dirty="0" smtClean="0"/>
              <a:t>Directly used on multimedia projector</a:t>
            </a:r>
          </a:p>
          <a:p>
            <a:pPr lvl="1"/>
            <a:r>
              <a:rPr lang="en-US" dirty="0" smtClean="0"/>
              <a:t>Also used to display on computer screen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graphics program like </a:t>
            </a:r>
            <a:r>
              <a:rPr lang="en-US" b="1" i="1" dirty="0" smtClean="0"/>
              <a:t>CorelDraw</a:t>
            </a:r>
            <a:r>
              <a:rPr lang="en-US" dirty="0" smtClean="0"/>
              <a:t> is used to</a:t>
            </a:r>
          </a:p>
          <a:p>
            <a:pPr lvl="1"/>
            <a:r>
              <a:rPr lang="en-US" dirty="0" smtClean="0"/>
              <a:t>Produce advertisements, posters, brochures</a:t>
            </a:r>
          </a:p>
          <a:p>
            <a:pPr lvl="1"/>
            <a:r>
              <a:rPr lang="en-US" dirty="0" smtClean="0"/>
              <a:t>Create company logos</a:t>
            </a:r>
          </a:p>
          <a:p>
            <a:pPr lvl="1"/>
            <a:r>
              <a:rPr lang="en-US" dirty="0" smtClean="0"/>
              <a:t>Design different types of materials to promote an organization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Uses of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At workplace</a:t>
            </a:r>
          </a:p>
          <a:p>
            <a:r>
              <a:rPr lang="en-US" b="1" dirty="0" smtClean="0"/>
              <a:t>For communication </a:t>
            </a:r>
          </a:p>
          <a:p>
            <a:r>
              <a:rPr lang="en-US" dirty="0" smtClean="0"/>
              <a:t>In community</a:t>
            </a:r>
          </a:p>
          <a:p>
            <a:r>
              <a:rPr lang="en-US" dirty="0" smtClean="0"/>
              <a:t>In education </a:t>
            </a:r>
            <a:r>
              <a:rPr lang="en-US" dirty="0"/>
              <a:t>&amp; </a:t>
            </a:r>
            <a:r>
              <a:rPr lang="en-US" dirty="0" smtClean="0"/>
              <a:t>research, literacy </a:t>
            </a:r>
          </a:p>
          <a:p>
            <a:r>
              <a:rPr lang="en-US" dirty="0" smtClean="0"/>
              <a:t>For entertainment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For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</a:t>
            </a:r>
          </a:p>
          <a:p>
            <a:pPr lvl="1"/>
            <a:r>
              <a:rPr lang="en-US" dirty="0" smtClean="0"/>
              <a:t>Internet is the main source of communication</a:t>
            </a:r>
          </a:p>
          <a:p>
            <a:pPr lvl="1"/>
            <a:r>
              <a:rPr lang="en-US" dirty="0" smtClean="0"/>
              <a:t>You can use broadband physical lines or wireless media</a:t>
            </a:r>
          </a:p>
          <a:p>
            <a:pPr lvl="1"/>
            <a:r>
              <a:rPr lang="en-US" dirty="0" smtClean="0"/>
              <a:t>Online blogs and forums for discussions</a:t>
            </a:r>
          </a:p>
          <a:p>
            <a:pPr lvl="1"/>
            <a:r>
              <a:rPr lang="en-US" dirty="0" smtClean="0"/>
              <a:t>Instant messaging</a:t>
            </a:r>
          </a:p>
          <a:p>
            <a:pPr lvl="1"/>
            <a:r>
              <a:rPr lang="en-US" dirty="0" smtClean="0"/>
              <a:t>Share files and information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today</a:t>
            </a:r>
            <a:endParaRPr lang="en-US" dirty="0"/>
          </a:p>
        </p:txBody>
      </p:sp>
      <p:pic>
        <p:nvPicPr>
          <p:cNvPr id="4" name="Picture 4" descr="ole36075_co09b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05000"/>
            <a:ext cx="6188075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Communication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Fax</a:t>
            </a:r>
          </a:p>
          <a:p>
            <a:pPr lvl="1"/>
            <a:r>
              <a:rPr lang="en-US" dirty="0" smtClean="0"/>
              <a:t>We can send fax from the computer</a:t>
            </a:r>
          </a:p>
          <a:p>
            <a:pPr lvl="1"/>
            <a:r>
              <a:rPr lang="en-US" dirty="0" smtClean="0"/>
              <a:t>Different software are used</a:t>
            </a:r>
          </a:p>
          <a:p>
            <a:pPr lvl="1"/>
            <a:r>
              <a:rPr lang="en-US" dirty="0" smtClean="0"/>
              <a:t>Quality of fax is also higher</a:t>
            </a:r>
          </a:p>
          <a:p>
            <a:pPr lvl="1"/>
            <a:r>
              <a:rPr lang="en-US" dirty="0" smtClean="0"/>
              <a:t>It is also possible to receive a fax directly to a computer</a:t>
            </a:r>
          </a:p>
          <a:p>
            <a:r>
              <a:rPr lang="en-US" dirty="0" smtClean="0"/>
              <a:t>Telephone &amp; Cell phones</a:t>
            </a:r>
          </a:p>
          <a:p>
            <a:pPr lvl="1"/>
            <a:r>
              <a:rPr lang="en-US" dirty="0" smtClean="0"/>
              <a:t>Telephone and cell phones are very popular source of communication</a:t>
            </a:r>
          </a:p>
          <a:p>
            <a:pPr lvl="1"/>
            <a:r>
              <a:rPr lang="en-US" dirty="0" smtClean="0"/>
              <a:t>Very fast and less expensive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Computers in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companies use video conferencing to deal with other companies.</a:t>
            </a:r>
          </a:p>
          <a:p>
            <a:r>
              <a:rPr lang="en-US" dirty="0" smtClean="0"/>
              <a:t>In video conferencing, </a:t>
            </a:r>
          </a:p>
          <a:p>
            <a:pPr lvl="1"/>
            <a:r>
              <a:rPr lang="en-US" dirty="0" smtClean="0"/>
              <a:t>People residing at different locations can talk with one another.</a:t>
            </a:r>
          </a:p>
          <a:p>
            <a:pPr lvl="1"/>
            <a:r>
              <a:rPr lang="en-US" dirty="0" smtClean="0"/>
              <a:t>They can see one another.</a:t>
            </a:r>
          </a:p>
          <a:p>
            <a:r>
              <a:rPr lang="en-US" dirty="0" smtClean="0"/>
              <a:t>Very useful in this busy age.</a:t>
            </a:r>
          </a:p>
          <a:p>
            <a:r>
              <a:rPr lang="en-US" dirty="0" smtClean="0"/>
              <a:t>Prevents a lot of time and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</a:t>
            </a:r>
          </a:p>
          <a:p>
            <a:pPr lvl="1"/>
            <a:r>
              <a:rPr lang="en-US" dirty="0" smtClean="0"/>
              <a:t>Very fast and effective way of communication between people using internet</a:t>
            </a:r>
          </a:p>
          <a:p>
            <a:pPr lvl="1"/>
            <a:r>
              <a:rPr lang="en-US" dirty="0" smtClean="0"/>
              <a:t>Send/receive messages</a:t>
            </a:r>
          </a:p>
          <a:p>
            <a:pPr lvl="1"/>
            <a:r>
              <a:rPr lang="en-US" dirty="0" smtClean="0"/>
              <a:t>Send/receive files as an attachment</a:t>
            </a:r>
          </a:p>
          <a:p>
            <a:r>
              <a:rPr lang="en-US" dirty="0" smtClean="0"/>
              <a:t>Chatting</a:t>
            </a:r>
          </a:p>
          <a:p>
            <a:pPr lvl="1"/>
            <a:r>
              <a:rPr lang="en-US" dirty="0" smtClean="0"/>
              <a:t>You can chat with your friends on the internet</a:t>
            </a:r>
          </a:p>
          <a:p>
            <a:pPr lvl="1"/>
            <a:r>
              <a:rPr lang="en-US" dirty="0" smtClean="0"/>
              <a:t>Audio or video chat</a:t>
            </a:r>
          </a:p>
          <a:p>
            <a:pPr lvl="1"/>
            <a:r>
              <a:rPr lang="en-US" dirty="0" smtClean="0"/>
              <a:t>Send/receive text messages</a:t>
            </a:r>
          </a:p>
          <a:p>
            <a:pPr lvl="1"/>
            <a:r>
              <a:rPr lang="en-US" dirty="0" smtClean="0"/>
              <a:t>Share files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Travelling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9199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Global Positioning system- GPS</a:t>
            </a:r>
          </a:p>
          <a:p>
            <a:pPr lvl="1"/>
            <a:r>
              <a:rPr lang="en-US" dirty="0" smtClean="0"/>
              <a:t>Locates your vehicle’s location</a:t>
            </a:r>
          </a:p>
          <a:p>
            <a:r>
              <a:rPr lang="en-US" dirty="0" smtClean="0"/>
              <a:t>The cars have </a:t>
            </a:r>
            <a:r>
              <a:rPr lang="en-US" i="1" dirty="0" smtClean="0"/>
              <a:t>“Onboard Navigation System” which can</a:t>
            </a:r>
          </a:p>
          <a:p>
            <a:pPr lvl="1"/>
            <a:r>
              <a:rPr lang="en-US" dirty="0" smtClean="0"/>
              <a:t>Track the vehicle if it is stolen</a:t>
            </a:r>
          </a:p>
          <a:p>
            <a:pPr lvl="1"/>
            <a:r>
              <a:rPr lang="en-US" dirty="0" smtClean="0"/>
              <a:t>Provide emergency services</a:t>
            </a:r>
          </a:p>
          <a:p>
            <a:pPr lvl="1"/>
            <a:r>
              <a:rPr lang="en-US" dirty="0" smtClean="0"/>
              <a:t>Provide directions</a:t>
            </a:r>
          </a:p>
          <a:p>
            <a:pPr lvl="1"/>
            <a:r>
              <a:rPr lang="en-US" dirty="0" smtClean="0"/>
              <a:t>Provide roadside assistance</a:t>
            </a:r>
          </a:p>
          <a:p>
            <a:pPr lvl="1"/>
            <a:r>
              <a:rPr lang="en-US" dirty="0" smtClean="0"/>
              <a:t>Perform remote diagnostic if a warning light appears on the dashboard</a:t>
            </a:r>
          </a:p>
          <a:p>
            <a:pPr lvl="1"/>
            <a:r>
              <a:rPr lang="en-US" dirty="0" smtClean="0"/>
              <a:t>To make hotel and restaurant reservations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Uses of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At workplace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communication </a:t>
            </a:r>
          </a:p>
          <a:p>
            <a:r>
              <a:rPr lang="en-US" b="1" dirty="0" smtClean="0"/>
              <a:t>In community</a:t>
            </a:r>
          </a:p>
          <a:p>
            <a:r>
              <a:rPr lang="en-US" dirty="0" smtClean="0"/>
              <a:t>In education </a:t>
            </a:r>
            <a:r>
              <a:rPr lang="en-US" dirty="0"/>
              <a:t>&amp; </a:t>
            </a:r>
            <a:r>
              <a:rPr lang="en-US" dirty="0" smtClean="0"/>
              <a:t>research, literacy </a:t>
            </a:r>
          </a:p>
          <a:p>
            <a:r>
              <a:rPr lang="en-US" dirty="0" smtClean="0"/>
              <a:t>For entertainment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9490-FEAB-4BAC-A764-A508933D1597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10600" cy="914400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ea typeface="宋体" pitchFamily="2" charset="-122"/>
              </a:rPr>
              <a:t>Computers in health community</a:t>
            </a:r>
            <a:endParaRPr lang="zh-CN" altLang="en-US" b="0" dirty="0">
              <a:ea typeface="宋体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763000" cy="4572000"/>
          </a:xfrm>
        </p:spPr>
        <p:txBody>
          <a:bodyPr>
            <a:normAutofit/>
          </a:bodyPr>
          <a:lstStyle/>
          <a:p>
            <a:pPr marL="533400" indent="-533400" algn="just">
              <a:lnSpc>
                <a:spcPct val="100000"/>
              </a:lnSpc>
              <a:buClr>
                <a:schemeClr val="tx1"/>
              </a:buClr>
            </a:pPr>
            <a:r>
              <a:rPr lang="en-CA" altLang="zh-CN" sz="2800" b="1" i="1" dirty="0" smtClean="0">
                <a:solidFill>
                  <a:srgbClr val="000000"/>
                </a:solidFill>
                <a:ea typeface="宋体" pitchFamily="2" charset="-122"/>
              </a:rPr>
              <a:t>Hospital </a:t>
            </a:r>
            <a:r>
              <a:rPr lang="en-CA" altLang="zh-CN" sz="2800" b="1" i="1" dirty="0">
                <a:solidFill>
                  <a:srgbClr val="000000"/>
                </a:solidFill>
                <a:ea typeface="宋体" pitchFamily="2" charset="-122"/>
              </a:rPr>
              <a:t>Information </a:t>
            </a:r>
            <a:r>
              <a:rPr lang="en-CA" altLang="zh-CN" sz="2800" b="1" i="1" dirty="0" smtClean="0">
                <a:solidFill>
                  <a:srgbClr val="000000"/>
                </a:solidFill>
                <a:ea typeface="宋体" pitchFamily="2" charset="-122"/>
              </a:rPr>
              <a:t>System- HIS</a:t>
            </a:r>
          </a:p>
          <a:p>
            <a:pPr marL="990600" lvl="1" indent="-533400">
              <a:lnSpc>
                <a:spcPct val="100000"/>
              </a:lnSpc>
              <a:buClr>
                <a:schemeClr val="tx1"/>
              </a:buClr>
            </a:pPr>
            <a:r>
              <a:rPr lang="en-CA" altLang="zh-CN" dirty="0" smtClean="0">
                <a:ea typeface="宋体" pitchFamily="2" charset="-122"/>
              </a:rPr>
              <a:t>Supports all </a:t>
            </a:r>
            <a:r>
              <a:rPr lang="en-CA" altLang="zh-CN" dirty="0">
                <a:ea typeface="宋体" pitchFamily="2" charset="-122"/>
              </a:rPr>
              <a:t>hospital functions and activities </a:t>
            </a:r>
            <a:r>
              <a:rPr lang="en-CA" altLang="zh-CN" dirty="0" smtClean="0">
                <a:ea typeface="宋体" pitchFamily="2" charset="-122"/>
              </a:rPr>
              <a:t>such </a:t>
            </a:r>
            <a:r>
              <a:rPr lang="en-CA" altLang="zh-CN" dirty="0">
                <a:ea typeface="宋体" pitchFamily="2" charset="-122"/>
              </a:rPr>
              <a:t>as patient records, scheduling, administration, charge-back and </a:t>
            </a:r>
            <a:r>
              <a:rPr lang="en-CA" altLang="zh-CN" dirty="0" smtClean="0">
                <a:ea typeface="宋体" pitchFamily="2" charset="-122"/>
              </a:rPr>
              <a:t>billing</a:t>
            </a:r>
          </a:p>
          <a:p>
            <a:pPr marL="990600" lvl="1" indent="-533400">
              <a:lnSpc>
                <a:spcPct val="100000"/>
              </a:lnSpc>
              <a:buClr>
                <a:schemeClr val="tx1"/>
              </a:buClr>
            </a:pPr>
            <a:r>
              <a:rPr lang="en-CA" altLang="zh-CN" dirty="0" smtClean="0">
                <a:ea typeface="宋体" pitchFamily="2" charset="-122"/>
              </a:rPr>
              <a:t>Often links </a:t>
            </a:r>
            <a:r>
              <a:rPr lang="en-CA" altLang="zh-CN" dirty="0">
                <a:ea typeface="宋体" pitchFamily="2" charset="-122"/>
              </a:rPr>
              <a:t>to or includes clinical information systems such as </a:t>
            </a:r>
            <a:r>
              <a:rPr lang="en-CA" altLang="zh-CN" dirty="0" smtClean="0">
                <a:ea typeface="宋体" pitchFamily="2" charset="-122"/>
              </a:rPr>
              <a:t>RIS- </a:t>
            </a:r>
            <a:r>
              <a:rPr lang="en-CA" altLang="zh-CN" i="1" dirty="0" smtClean="0">
                <a:ea typeface="宋体" pitchFamily="2" charset="-122"/>
              </a:rPr>
              <a:t>Radiology </a:t>
            </a:r>
            <a:r>
              <a:rPr lang="en-CA" altLang="zh-CN" i="1" dirty="0">
                <a:ea typeface="宋体" pitchFamily="2" charset="-122"/>
              </a:rPr>
              <a:t>Information </a:t>
            </a:r>
            <a:r>
              <a:rPr lang="en-CA" altLang="zh-CN" i="1" dirty="0" smtClean="0">
                <a:ea typeface="宋体" pitchFamily="2" charset="-122"/>
              </a:rPr>
              <a:t>System</a:t>
            </a:r>
            <a:endParaRPr lang="en-US" altLang="zh-CN" dirty="0">
              <a:ea typeface="宋体" pitchFamily="2" charset="-122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1B93E-B572-4F14-856A-7D0FE0E3D92C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5602" name="Rectangle 2050"/>
          <p:cNvSpPr>
            <a:spLocks noChangeArrowheads="1"/>
          </p:cNvSpPr>
          <p:nvPr/>
        </p:nvSpPr>
        <p:spPr bwMode="auto">
          <a:xfrm>
            <a:off x="457200" y="552450"/>
            <a:ext cx="84201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flatTx/>
          </a:bodyPr>
          <a:lstStyle/>
          <a:p>
            <a:pPr algn="ctr"/>
            <a:r>
              <a:rPr lang="en-US" altLang="zh-CN" sz="3600" b="1" dirty="0">
                <a:solidFill>
                  <a:srgbClr val="CE3100"/>
                </a:solidFill>
                <a:latin typeface="+mj-lt"/>
              </a:rPr>
              <a:t>Hospital Information System</a:t>
            </a:r>
          </a:p>
        </p:txBody>
      </p:sp>
      <p:sp>
        <p:nvSpPr>
          <p:cNvPr id="25603" name="Rectangle 2051"/>
          <p:cNvSpPr>
            <a:spLocks noChangeArrowheads="1"/>
          </p:cNvSpPr>
          <p:nvPr/>
        </p:nvSpPr>
        <p:spPr bwMode="auto">
          <a:xfrm>
            <a:off x="1922463" y="179070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2052"/>
          <p:cNvGrpSpPr>
            <a:grpSpLocks/>
          </p:cNvGrpSpPr>
          <p:nvPr/>
        </p:nvGrpSpPr>
        <p:grpSpPr bwMode="auto">
          <a:xfrm>
            <a:off x="381000" y="1676400"/>
            <a:ext cx="8423275" cy="4470400"/>
            <a:chOff x="416" y="1319"/>
            <a:chExt cx="5120" cy="2768"/>
          </a:xfrm>
        </p:grpSpPr>
        <p:grpSp>
          <p:nvGrpSpPr>
            <p:cNvPr id="3" name="Group 2053"/>
            <p:cNvGrpSpPr>
              <a:grpSpLocks/>
            </p:cNvGrpSpPr>
            <p:nvPr/>
          </p:nvGrpSpPr>
          <p:grpSpPr bwMode="auto">
            <a:xfrm>
              <a:off x="503" y="1385"/>
              <a:ext cx="754" cy="628"/>
              <a:chOff x="288" y="720"/>
              <a:chExt cx="912" cy="816"/>
            </a:xfrm>
          </p:grpSpPr>
          <p:graphicFrame>
            <p:nvGraphicFramePr>
              <p:cNvPr id="25606" name="Object 2054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80" y="720"/>
              <a:ext cx="480" cy="690"/>
            </p:xfrm>
            <a:graphic>
              <a:graphicData uri="http://schemas.openxmlformats.org/presentationml/2006/ole">
                <p:oleObj spid="_x0000_s3085" r:id="rId3" imgW="457200" imgH="628560" progId="">
                  <p:embed/>
                </p:oleObj>
              </a:graphicData>
            </a:graphic>
          </p:graphicFrame>
          <p:sp>
            <p:nvSpPr>
              <p:cNvPr id="25607" name="Rectangle 2055"/>
              <p:cNvSpPr>
                <a:spLocks noChangeArrowheads="1"/>
              </p:cNvSpPr>
              <p:nvPr/>
            </p:nvSpPr>
            <p:spPr bwMode="auto">
              <a:xfrm>
                <a:off x="288" y="1344"/>
                <a:ext cx="912" cy="1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altLang="zh-CN" sz="1800">
                    <a:solidFill>
                      <a:srgbClr val="0066FF"/>
                    </a:solidFill>
                    <a:latin typeface="Arial" pitchFamily="34" charset="0"/>
                  </a:rPr>
                  <a:t>Registration</a:t>
                </a:r>
              </a:p>
            </p:txBody>
          </p:sp>
        </p:grpSp>
        <p:graphicFrame>
          <p:nvGraphicFramePr>
            <p:cNvPr id="25608" name="Object 205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574" y="1319"/>
            <a:ext cx="493" cy="500"/>
          </p:xfrm>
          <a:graphic>
            <a:graphicData uri="http://schemas.openxmlformats.org/presentationml/2006/ole">
              <p:oleObj spid="_x0000_s3074" name="CorelDRAW!" r:id="rId4" imgW="7875360" imgH="9466200" progId="">
                <p:embed/>
              </p:oleObj>
            </a:graphicData>
          </a:graphic>
        </p:graphicFrame>
        <p:sp>
          <p:nvSpPr>
            <p:cNvPr id="25609" name="Rectangle 2057"/>
            <p:cNvSpPr>
              <a:spLocks noChangeArrowheads="1"/>
            </p:cNvSpPr>
            <p:nvPr/>
          </p:nvSpPr>
          <p:spPr bwMode="auto">
            <a:xfrm>
              <a:off x="1374" y="1839"/>
              <a:ext cx="912" cy="19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Consulting</a:t>
              </a:r>
            </a:p>
          </p:txBody>
        </p:sp>
        <p:graphicFrame>
          <p:nvGraphicFramePr>
            <p:cNvPr id="25610" name="Object 205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398" y="1324"/>
            <a:ext cx="707" cy="531"/>
          </p:xfrm>
          <a:graphic>
            <a:graphicData uri="http://schemas.openxmlformats.org/presentationml/2006/ole">
              <p:oleObj spid="_x0000_s3075" name="CorelDRAW!" r:id="rId5" imgW="703080" imgH="604800" progId="">
                <p:embed/>
              </p:oleObj>
            </a:graphicData>
          </a:graphic>
        </p:graphicFrame>
        <p:sp>
          <p:nvSpPr>
            <p:cNvPr id="25611" name="Rectangle 2059"/>
            <p:cNvSpPr>
              <a:spLocks noChangeArrowheads="1"/>
            </p:cNvSpPr>
            <p:nvPr/>
          </p:nvSpPr>
          <p:spPr bwMode="auto">
            <a:xfrm>
              <a:off x="2353" y="1858"/>
              <a:ext cx="608" cy="20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Ward</a:t>
              </a:r>
            </a:p>
          </p:txBody>
        </p:sp>
        <p:sp>
          <p:nvSpPr>
            <p:cNvPr id="25612" name="Rectangle 2060"/>
            <p:cNvSpPr>
              <a:spLocks noChangeArrowheads="1"/>
            </p:cNvSpPr>
            <p:nvPr/>
          </p:nvSpPr>
          <p:spPr bwMode="auto">
            <a:xfrm>
              <a:off x="3311" y="1827"/>
              <a:ext cx="912" cy="28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Nursing</a:t>
              </a:r>
            </a:p>
          </p:txBody>
        </p:sp>
        <p:graphicFrame>
          <p:nvGraphicFramePr>
            <p:cNvPr id="25613" name="Object 206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720" y="2464"/>
            <a:ext cx="468" cy="473"/>
          </p:xfrm>
          <a:graphic>
            <a:graphicData uri="http://schemas.openxmlformats.org/presentationml/2006/ole">
              <p:oleObj spid="_x0000_s3076" r:id="rId6" imgW="539640" imgH="409320" progId="">
                <p:embed/>
              </p:oleObj>
            </a:graphicData>
          </a:graphic>
        </p:graphicFrame>
        <p:sp>
          <p:nvSpPr>
            <p:cNvPr id="25614" name="Rectangle 2062"/>
            <p:cNvSpPr>
              <a:spLocks noChangeArrowheads="1"/>
            </p:cNvSpPr>
            <p:nvPr/>
          </p:nvSpPr>
          <p:spPr bwMode="auto">
            <a:xfrm>
              <a:off x="4658" y="2952"/>
              <a:ext cx="582" cy="141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Pharmacy</a:t>
              </a:r>
            </a:p>
          </p:txBody>
        </p:sp>
        <p:graphicFrame>
          <p:nvGraphicFramePr>
            <p:cNvPr id="25615" name="Object 206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4644" y="1565"/>
            <a:ext cx="598" cy="474"/>
          </p:xfrm>
          <a:graphic>
            <a:graphicData uri="http://schemas.openxmlformats.org/presentationml/2006/ole">
              <p:oleObj spid="_x0000_s3077" name="Clip" r:id="rId7" imgW="6118200" imgH="3846240" progId="">
                <p:embed/>
              </p:oleObj>
            </a:graphicData>
          </a:graphic>
        </p:graphicFrame>
        <p:sp>
          <p:nvSpPr>
            <p:cNvPr id="25616" name="Rectangle 2064"/>
            <p:cNvSpPr>
              <a:spLocks noChangeArrowheads="1"/>
            </p:cNvSpPr>
            <p:nvPr/>
          </p:nvSpPr>
          <p:spPr bwMode="auto">
            <a:xfrm>
              <a:off x="4403" y="2105"/>
              <a:ext cx="1133" cy="144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Stores &amp; Purchase</a:t>
              </a:r>
            </a:p>
          </p:txBody>
        </p:sp>
        <p:grpSp>
          <p:nvGrpSpPr>
            <p:cNvPr id="4" name="Group 2065"/>
            <p:cNvGrpSpPr>
              <a:grpSpLocks/>
            </p:cNvGrpSpPr>
            <p:nvPr/>
          </p:nvGrpSpPr>
          <p:grpSpPr bwMode="auto">
            <a:xfrm>
              <a:off x="2572" y="2338"/>
              <a:ext cx="822" cy="808"/>
              <a:chOff x="2352" y="1824"/>
              <a:chExt cx="1296" cy="1104"/>
            </a:xfrm>
          </p:grpSpPr>
          <p:graphicFrame>
            <p:nvGraphicFramePr>
              <p:cNvPr id="25618" name="Object 2066"/>
              <p:cNvGraphicFramePr>
                <a:graphicFrameLocks noChangeAspect="1"/>
              </p:cNvGraphicFramePr>
              <p:nvPr/>
            </p:nvGraphicFramePr>
            <p:xfrm>
              <a:off x="2352" y="1824"/>
              <a:ext cx="1104" cy="947"/>
            </p:xfrm>
            <a:graphic>
              <a:graphicData uri="http://schemas.openxmlformats.org/presentationml/2006/ole">
                <p:oleObj spid="_x0000_s3084" name="Clip" r:id="rId8" imgW="5600160" imgH="3588840" progId="">
                  <p:embed/>
                </p:oleObj>
              </a:graphicData>
            </a:graphic>
          </p:graphicFrame>
          <p:sp>
            <p:nvSpPr>
              <p:cNvPr id="25619" name="Rectangle 2067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zh-CN" altLang="en-US" sz="1800">
                  <a:solidFill>
                    <a:srgbClr val="0066FF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5" name="Group 2068"/>
            <p:cNvGrpSpPr>
              <a:grpSpLocks/>
            </p:cNvGrpSpPr>
            <p:nvPr/>
          </p:nvGrpSpPr>
          <p:grpSpPr bwMode="auto">
            <a:xfrm>
              <a:off x="3661" y="3357"/>
              <a:ext cx="716" cy="693"/>
              <a:chOff x="3941" y="3341"/>
              <a:chExt cx="716" cy="693"/>
            </a:xfrm>
          </p:grpSpPr>
          <p:graphicFrame>
            <p:nvGraphicFramePr>
              <p:cNvPr id="25621" name="Object 2069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3941" y="3341"/>
              <a:ext cx="661" cy="443"/>
            </p:xfrm>
            <a:graphic>
              <a:graphicData uri="http://schemas.openxmlformats.org/presentationml/2006/ole">
                <p:oleObj spid="_x0000_s3083" name="CorelDRAW!" r:id="rId9" imgW="2844720" imgH="1771560" progId="">
                  <p:embed/>
                </p:oleObj>
              </a:graphicData>
            </a:graphic>
          </p:graphicFrame>
          <p:sp>
            <p:nvSpPr>
              <p:cNvPr id="25622" name="Rectangle 2070"/>
              <p:cNvSpPr>
                <a:spLocks noChangeArrowheads="1"/>
              </p:cNvSpPr>
              <p:nvPr/>
            </p:nvSpPr>
            <p:spPr bwMode="auto">
              <a:xfrm>
                <a:off x="3942" y="3864"/>
                <a:ext cx="715" cy="170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altLang="zh-CN" sz="1800">
                    <a:solidFill>
                      <a:srgbClr val="0066FF"/>
                    </a:solidFill>
                    <a:latin typeface="Arial" pitchFamily="34" charset="0"/>
                  </a:rPr>
                  <a:t>Radiology</a:t>
                </a:r>
              </a:p>
            </p:txBody>
          </p:sp>
        </p:grpSp>
        <p:grpSp>
          <p:nvGrpSpPr>
            <p:cNvPr id="6" name="Group 2071"/>
            <p:cNvGrpSpPr>
              <a:grpSpLocks/>
            </p:cNvGrpSpPr>
            <p:nvPr/>
          </p:nvGrpSpPr>
          <p:grpSpPr bwMode="auto">
            <a:xfrm>
              <a:off x="2587" y="3319"/>
              <a:ext cx="749" cy="768"/>
              <a:chOff x="2843" y="3311"/>
              <a:chExt cx="749" cy="768"/>
            </a:xfrm>
          </p:grpSpPr>
          <p:graphicFrame>
            <p:nvGraphicFramePr>
              <p:cNvPr id="25624" name="Object 2072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2983" y="3311"/>
              <a:ext cx="449" cy="512"/>
            </p:xfrm>
            <a:graphic>
              <a:graphicData uri="http://schemas.openxmlformats.org/presentationml/2006/ole">
                <p:oleObj spid="_x0000_s3082" name="Clip" r:id="rId10" imgW="404640" imgH="604800" progId="">
                  <p:embed/>
                </p:oleObj>
              </a:graphicData>
            </a:graphic>
          </p:graphicFrame>
          <p:sp>
            <p:nvSpPr>
              <p:cNvPr id="25625" name="Rectangle 2073"/>
              <p:cNvSpPr>
                <a:spLocks noChangeArrowheads="1"/>
              </p:cNvSpPr>
              <p:nvPr/>
            </p:nvSpPr>
            <p:spPr bwMode="auto">
              <a:xfrm>
                <a:off x="2843" y="3824"/>
                <a:ext cx="749" cy="255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altLang="zh-CN" sz="1800">
                    <a:solidFill>
                      <a:srgbClr val="0066FF"/>
                    </a:solidFill>
                    <a:latin typeface="Arial" pitchFamily="34" charset="0"/>
                  </a:rPr>
                  <a:t>Laboratory</a:t>
                </a:r>
              </a:p>
            </p:txBody>
          </p:sp>
        </p:grpSp>
        <p:graphicFrame>
          <p:nvGraphicFramePr>
            <p:cNvPr id="25626" name="Object 207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543" y="3276"/>
            <a:ext cx="600" cy="569"/>
          </p:xfrm>
          <a:graphic>
            <a:graphicData uri="http://schemas.openxmlformats.org/presentationml/2006/ole">
              <p:oleObj spid="_x0000_s3078" name="CorelDRAW!" r:id="rId11" imgW="3398760" imgH="3355920" progId="">
                <p:embed/>
              </p:oleObj>
            </a:graphicData>
          </a:graphic>
        </p:graphicFrame>
        <p:sp>
          <p:nvSpPr>
            <p:cNvPr id="25627" name="Rectangle 2075"/>
            <p:cNvSpPr>
              <a:spLocks noChangeArrowheads="1"/>
            </p:cNvSpPr>
            <p:nvPr/>
          </p:nvSpPr>
          <p:spPr bwMode="auto">
            <a:xfrm>
              <a:off x="504" y="3903"/>
              <a:ext cx="739" cy="149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OT</a:t>
              </a:r>
            </a:p>
          </p:txBody>
        </p:sp>
        <p:grpSp>
          <p:nvGrpSpPr>
            <p:cNvPr id="7" name="Group 2076"/>
            <p:cNvGrpSpPr>
              <a:grpSpLocks/>
            </p:cNvGrpSpPr>
            <p:nvPr/>
          </p:nvGrpSpPr>
          <p:grpSpPr bwMode="auto">
            <a:xfrm>
              <a:off x="1462" y="3435"/>
              <a:ext cx="791" cy="583"/>
              <a:chOff x="1192" y="3456"/>
              <a:chExt cx="912" cy="864"/>
            </a:xfrm>
          </p:grpSpPr>
          <p:graphicFrame>
            <p:nvGraphicFramePr>
              <p:cNvPr id="25629" name="Object 2077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1432" y="3456"/>
              <a:ext cx="308" cy="660"/>
            </p:xfrm>
            <a:graphic>
              <a:graphicData uri="http://schemas.openxmlformats.org/presentationml/2006/ole">
                <p:oleObj spid="_x0000_s3081" name="Clip" r:id="rId12" imgW="488880" imgH="601560" progId="">
                  <p:embed/>
                </p:oleObj>
              </a:graphicData>
            </a:graphic>
          </p:graphicFrame>
          <p:sp>
            <p:nvSpPr>
              <p:cNvPr id="25630" name="Rectangle 2078"/>
              <p:cNvSpPr>
                <a:spLocks noChangeArrowheads="1"/>
              </p:cNvSpPr>
              <p:nvPr/>
            </p:nvSpPr>
            <p:spPr bwMode="auto">
              <a:xfrm>
                <a:off x="1192" y="4128"/>
                <a:ext cx="912" cy="19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altLang="zh-CN" sz="1800">
                    <a:solidFill>
                      <a:srgbClr val="0066FF"/>
                    </a:solidFill>
                    <a:latin typeface="Arial" pitchFamily="34" charset="0"/>
                  </a:rPr>
                  <a:t>Blood Bank</a:t>
                </a:r>
              </a:p>
            </p:txBody>
          </p:sp>
        </p:grpSp>
        <p:graphicFrame>
          <p:nvGraphicFramePr>
            <p:cNvPr id="25631" name="Object 2079"/>
            <p:cNvGraphicFramePr>
              <a:graphicFrameLocks noChangeAspect="1"/>
            </p:cNvGraphicFramePr>
            <p:nvPr/>
          </p:nvGraphicFramePr>
          <p:xfrm>
            <a:off x="525" y="2329"/>
            <a:ext cx="765" cy="419"/>
          </p:xfrm>
          <a:graphic>
            <a:graphicData uri="http://schemas.openxmlformats.org/presentationml/2006/ole">
              <p:oleObj spid="_x0000_s3079" name="Clip" r:id="rId13" imgW="1824840" imgH="999000" progId="">
                <p:embed/>
              </p:oleObj>
            </a:graphicData>
          </a:graphic>
        </p:graphicFrame>
        <p:sp>
          <p:nvSpPr>
            <p:cNvPr id="25632" name="Rectangle 2080"/>
            <p:cNvSpPr>
              <a:spLocks noChangeArrowheads="1"/>
            </p:cNvSpPr>
            <p:nvPr/>
          </p:nvSpPr>
          <p:spPr bwMode="auto">
            <a:xfrm>
              <a:off x="416" y="2768"/>
              <a:ext cx="912" cy="288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800">
                  <a:solidFill>
                    <a:srgbClr val="0066FF"/>
                  </a:solidFill>
                  <a:latin typeface="Arial" pitchFamily="34" charset="0"/>
                </a:rPr>
                <a:t>Diet &amp; Kitchen</a:t>
              </a:r>
            </a:p>
          </p:txBody>
        </p:sp>
        <p:graphicFrame>
          <p:nvGraphicFramePr>
            <p:cNvPr id="25633" name="Object 208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411" y="1362"/>
            <a:ext cx="773" cy="400"/>
          </p:xfrm>
          <a:graphic>
            <a:graphicData uri="http://schemas.openxmlformats.org/presentationml/2006/ole">
              <p:oleObj spid="_x0000_s3080" name="CorelDRAW!" r:id="rId14" imgW="3560760" imgH="2354040" progId="">
                <p:embed/>
              </p:oleObj>
            </a:graphicData>
          </a:graphic>
        </p:graphicFrame>
        <p:sp>
          <p:nvSpPr>
            <p:cNvPr id="25634" name="Text Box 2082"/>
            <p:cNvSpPr txBox="1">
              <a:spLocks noChangeArrowheads="1"/>
            </p:cNvSpPr>
            <p:nvPr/>
          </p:nvSpPr>
          <p:spPr bwMode="auto">
            <a:xfrm>
              <a:off x="4727" y="3606"/>
              <a:ext cx="7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  <a:flatTx/>
            </a:bodyPr>
            <a:lstStyle/>
            <a:p>
              <a:pPr algn="ctr"/>
              <a:r>
                <a:rPr lang="en-US" altLang="zh-CN" sz="1600" b="1">
                  <a:latin typeface="Arial" pitchFamily="34" charset="0"/>
                </a:rPr>
                <a:t>And more...</a:t>
              </a: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health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8437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Hospital administration</a:t>
            </a:r>
          </a:p>
          <a:p>
            <a:pPr lvl="1"/>
            <a:r>
              <a:rPr lang="en-US" dirty="0" smtClean="0"/>
              <a:t>Hospital is an important organization</a:t>
            </a:r>
          </a:p>
          <a:p>
            <a:pPr lvl="1"/>
            <a:r>
              <a:rPr lang="en-US" dirty="0" smtClean="0"/>
              <a:t>To computerize hospital accounts, payroll and stock system</a:t>
            </a:r>
          </a:p>
          <a:p>
            <a:pPr lvl="1"/>
            <a:r>
              <a:rPr lang="en-US" dirty="0" smtClean="0"/>
              <a:t>Keep record of different kinds of medicines, their distribution and use in different wards</a:t>
            </a:r>
          </a:p>
          <a:p>
            <a:r>
              <a:rPr lang="en-US" dirty="0" smtClean="0"/>
              <a:t>Recording medical history</a:t>
            </a:r>
          </a:p>
          <a:p>
            <a:pPr lvl="1"/>
            <a:r>
              <a:rPr lang="en-US" dirty="0" smtClean="0"/>
              <a:t>Store medical history of patients</a:t>
            </a:r>
          </a:p>
          <a:p>
            <a:pPr lvl="1"/>
            <a:r>
              <a:rPr lang="en-US" dirty="0" smtClean="0"/>
              <a:t>Store important facts about the patients</a:t>
            </a:r>
          </a:p>
          <a:p>
            <a:pPr lvl="1"/>
            <a:r>
              <a:rPr lang="en-US" dirty="0" smtClean="0"/>
              <a:t>Keep record of past treatment, suggested medicines and their results, of a patient</a:t>
            </a:r>
          </a:p>
          <a:p>
            <a:pPr lvl="1"/>
            <a:r>
              <a:rPr lang="en-US" dirty="0" smtClean="0"/>
              <a:t>Very effective &amp; helpful for doctors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health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Monitoring systems</a:t>
            </a:r>
          </a:p>
          <a:p>
            <a:pPr lvl="1"/>
            <a:r>
              <a:rPr lang="en-US" dirty="0" smtClean="0"/>
              <a:t>Serious patients need to monitor continuously</a:t>
            </a:r>
          </a:p>
          <a:p>
            <a:pPr lvl="1"/>
            <a:r>
              <a:rPr lang="en-US" dirty="0" smtClean="0"/>
              <a:t>Needed in operation theatres- (OT) and intensive care units- (ICU)</a:t>
            </a:r>
          </a:p>
          <a:p>
            <a:r>
              <a:rPr lang="en-US" dirty="0" smtClean="0"/>
              <a:t>Life support systems</a:t>
            </a:r>
          </a:p>
          <a:p>
            <a:pPr lvl="1"/>
            <a:r>
              <a:rPr lang="en-US" dirty="0" smtClean="0"/>
              <a:t>Used to help the disable persons</a:t>
            </a:r>
          </a:p>
          <a:p>
            <a:pPr lvl="1"/>
            <a:r>
              <a:rPr lang="en-US" dirty="0" smtClean="0"/>
              <a:t>Many devices for deaf people to hear</a:t>
            </a:r>
          </a:p>
          <a:p>
            <a:pPr lvl="1"/>
            <a:r>
              <a:rPr lang="en-US" dirty="0" smtClean="0"/>
              <a:t>Scientists are trying to develop a device that can help blind people to see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health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Diagnosis of diseases</a:t>
            </a:r>
          </a:p>
          <a:p>
            <a:pPr lvl="1"/>
            <a:r>
              <a:rPr lang="en-US" dirty="0" smtClean="0"/>
              <a:t>Software are used to store different diseases and their symptoms</a:t>
            </a:r>
          </a:p>
          <a:p>
            <a:pPr lvl="1"/>
            <a:r>
              <a:rPr lang="en-US" dirty="0" smtClean="0"/>
              <a:t>Diagnosis is possible by entering the symptoms of patient</a:t>
            </a:r>
          </a:p>
          <a:p>
            <a:pPr lvl="1"/>
            <a:r>
              <a:rPr lang="en-US" dirty="0" smtClean="0"/>
              <a:t>Computerized devices for several laboratory test like blood test, ECG, Ultra sound, etc.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Uses of </a:t>
            </a:r>
            <a:r>
              <a:rPr lang="en-US" dirty="0" smtClean="0">
                <a:solidFill>
                  <a:srgbClr val="FF0000"/>
                </a:solidFill>
              </a:rPr>
              <a:t>computer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At workplace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communication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community</a:t>
            </a:r>
          </a:p>
          <a:p>
            <a:r>
              <a:rPr lang="en-US" b="1" dirty="0" smtClean="0"/>
              <a:t>In education </a:t>
            </a:r>
            <a:r>
              <a:rPr lang="en-US" b="1" dirty="0"/>
              <a:t>&amp; </a:t>
            </a:r>
            <a:r>
              <a:rPr lang="en-US" b="1" dirty="0" smtClean="0"/>
              <a:t>research, literacy </a:t>
            </a:r>
          </a:p>
          <a:p>
            <a:r>
              <a:rPr lang="en-US" dirty="0" smtClean="0"/>
              <a:t>For entertainment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9199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Computer-Based Training- CBT</a:t>
            </a:r>
          </a:p>
          <a:p>
            <a:pPr lvl="1"/>
            <a:r>
              <a:rPr lang="en-US" dirty="0" smtClean="0"/>
              <a:t>A different program supplied on CD-ROM</a:t>
            </a:r>
          </a:p>
          <a:p>
            <a:pPr lvl="1"/>
            <a:r>
              <a:rPr lang="en-US" dirty="0" smtClean="0"/>
              <a:t>These programs include text, graphics and sound</a:t>
            </a:r>
          </a:p>
          <a:p>
            <a:pPr lvl="1"/>
            <a:r>
              <a:rPr lang="en-US" dirty="0" smtClean="0"/>
              <a:t>Audio and video lectures are recorded on the CDs</a:t>
            </a:r>
          </a:p>
          <a:p>
            <a:pPr lvl="1"/>
            <a:r>
              <a:rPr lang="en-US" dirty="0" smtClean="0"/>
              <a:t>Low cost solution for educating people</a:t>
            </a:r>
          </a:p>
          <a:p>
            <a:pPr lvl="1"/>
            <a:r>
              <a:rPr lang="en-US" dirty="0" smtClean="0"/>
              <a:t>You can train a large no. of people easily</a:t>
            </a:r>
          </a:p>
          <a:p>
            <a:r>
              <a:rPr lang="en-US" dirty="0" smtClean="0"/>
              <a:t>Online education</a:t>
            </a:r>
          </a:p>
          <a:p>
            <a:pPr lvl="1"/>
            <a:r>
              <a:rPr lang="en-US" dirty="0" smtClean="0"/>
              <a:t>Many websites provide online education</a:t>
            </a:r>
          </a:p>
          <a:p>
            <a:pPr lvl="1"/>
            <a:r>
              <a:rPr lang="en-US" dirty="0" smtClean="0"/>
              <a:t>Download educational material, books and tutorials</a:t>
            </a:r>
          </a:p>
          <a:p>
            <a:pPr lvl="1"/>
            <a:r>
              <a:rPr lang="en-US" dirty="0" smtClean="0"/>
              <a:t>Some universities provide online lectures for students</a:t>
            </a:r>
          </a:p>
          <a:p>
            <a:pPr lvl="1"/>
            <a:r>
              <a:rPr lang="en-US" dirty="0" smtClean="0"/>
              <a:t>Students can ask questions through email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Research</a:t>
            </a:r>
          </a:p>
          <a:p>
            <a:pPr lvl="1"/>
            <a:r>
              <a:rPr lang="en-US" dirty="0" smtClean="0"/>
              <a:t>Computers are also used for research purpose</a:t>
            </a:r>
          </a:p>
          <a:p>
            <a:pPr lvl="1"/>
            <a:r>
              <a:rPr lang="en-US" dirty="0" smtClean="0"/>
              <a:t>Share research material through the internet</a:t>
            </a:r>
          </a:p>
          <a:p>
            <a:pPr lvl="1"/>
            <a:r>
              <a:rPr lang="en-US" dirty="0" smtClean="0"/>
              <a:t>Various websites for research activities e.g. </a:t>
            </a:r>
            <a:r>
              <a:rPr lang="en-US" dirty="0" err="1" smtClean="0"/>
              <a:t>ieeexplore</a:t>
            </a:r>
            <a:r>
              <a:rPr lang="en-US" dirty="0" smtClean="0"/>
              <a:t>, science direct, </a:t>
            </a:r>
            <a:r>
              <a:rPr lang="en-US" dirty="0" err="1" smtClean="0"/>
              <a:t>springerlink</a:t>
            </a:r>
            <a:r>
              <a:rPr lang="en-US" dirty="0" smtClean="0"/>
              <a:t>, ACM, etc.</a:t>
            </a:r>
          </a:p>
          <a:p>
            <a:pPr lvl="1"/>
            <a:r>
              <a:rPr lang="en-US" dirty="0" smtClean="0"/>
              <a:t>Young researchers or students can get benefit from these websites.</a:t>
            </a:r>
          </a:p>
          <a:p>
            <a:pPr lvl="1"/>
            <a:r>
              <a:rPr lang="en-US" dirty="0" smtClean="0"/>
              <a:t> They can download research articles on the subject of their interest.</a:t>
            </a:r>
          </a:p>
          <a:p>
            <a:r>
              <a:rPr lang="en-US" dirty="0" smtClean="0"/>
              <a:t>Literacy</a:t>
            </a:r>
          </a:p>
          <a:p>
            <a:pPr lvl="1"/>
            <a:r>
              <a:rPr lang="en-US" dirty="0" smtClean="0"/>
              <a:t>Computer also improves our Read &amp; Write skills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Uses of </a:t>
            </a:r>
            <a:r>
              <a:rPr lang="en-US" b="1" dirty="0" smtClean="0"/>
              <a:t>computer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At workplace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For communication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community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 education </a:t>
            </a:r>
            <a:r>
              <a:rPr lang="en-US" dirty="0">
                <a:solidFill>
                  <a:srgbClr val="FF0000"/>
                </a:solidFill>
              </a:rPr>
              <a:t>&amp; </a:t>
            </a:r>
            <a:r>
              <a:rPr lang="en-US" dirty="0" smtClean="0">
                <a:solidFill>
                  <a:srgbClr val="FF0000"/>
                </a:solidFill>
              </a:rPr>
              <a:t>research, literacy </a:t>
            </a:r>
          </a:p>
          <a:p>
            <a:r>
              <a:rPr lang="en-US" b="1" dirty="0" smtClean="0"/>
              <a:t>For entertainment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Computers for Entertainment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games</a:t>
            </a:r>
          </a:p>
          <a:p>
            <a:pPr lvl="1"/>
            <a:r>
              <a:rPr lang="en-US" dirty="0" smtClean="0"/>
              <a:t>Used for playing games at home</a:t>
            </a:r>
          </a:p>
          <a:p>
            <a:pPr lvl="1"/>
            <a:r>
              <a:rPr lang="en-US" dirty="0" smtClean="0"/>
              <a:t>Source of entertainment and recreation</a:t>
            </a:r>
          </a:p>
          <a:p>
            <a:pPr lvl="1"/>
            <a:r>
              <a:rPr lang="en-US" dirty="0" smtClean="0"/>
              <a:t>Various kinds of games are available e.g. racing games, flying games, fighting games, etc.</a:t>
            </a:r>
          </a:p>
          <a:p>
            <a:pPr lvl="1"/>
            <a:r>
              <a:rPr lang="en-US" dirty="0" smtClean="0"/>
              <a:t>Improve mental capability and thinking power</a:t>
            </a:r>
          </a:p>
          <a:p>
            <a:r>
              <a:rPr lang="en-US" dirty="0" smtClean="0"/>
              <a:t>Playing music</a:t>
            </a:r>
          </a:p>
          <a:p>
            <a:pPr lvl="1"/>
            <a:r>
              <a:rPr lang="en-US" dirty="0" smtClean="0"/>
              <a:t>Computers can store huge amount of audio &amp; video files</a:t>
            </a:r>
          </a:p>
          <a:p>
            <a:pPr lvl="1"/>
            <a:r>
              <a:rPr lang="en-US" dirty="0" smtClean="0"/>
              <a:t>Watch movies, live TV channels and shows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484371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Uses of computer</a:t>
            </a:r>
          </a:p>
          <a:p>
            <a:r>
              <a:rPr lang="en-US" dirty="0" smtClean="0"/>
              <a:t>At workplace</a:t>
            </a:r>
          </a:p>
          <a:p>
            <a:pPr lvl="1"/>
            <a:r>
              <a:rPr lang="en-US" dirty="0" smtClean="0"/>
              <a:t>Food service industry, flower shop, retail market, CAD</a:t>
            </a:r>
          </a:p>
          <a:p>
            <a:r>
              <a:rPr lang="en-US" dirty="0" smtClean="0"/>
              <a:t>For communication</a:t>
            </a:r>
          </a:p>
          <a:p>
            <a:pPr lvl="1"/>
            <a:r>
              <a:rPr lang="en-US" dirty="0" smtClean="0"/>
              <a:t>Telephone, cell phones, email, chat, internet, etc. </a:t>
            </a:r>
          </a:p>
          <a:p>
            <a:r>
              <a:rPr lang="en-US" dirty="0" smtClean="0"/>
              <a:t>In community</a:t>
            </a:r>
          </a:p>
          <a:p>
            <a:pPr lvl="1"/>
            <a:r>
              <a:rPr lang="en-US" dirty="0" smtClean="0"/>
              <a:t>Medical field</a:t>
            </a:r>
          </a:p>
          <a:p>
            <a:r>
              <a:rPr lang="en-US" dirty="0" smtClean="0"/>
              <a:t>In education &amp; research, literacy</a:t>
            </a:r>
          </a:p>
          <a:p>
            <a:pPr lvl="1"/>
            <a:r>
              <a:rPr lang="en-US" dirty="0" smtClean="0"/>
              <a:t>Online education, computer-based training, research</a:t>
            </a:r>
          </a:p>
          <a:p>
            <a:r>
              <a:rPr lang="en-US" dirty="0" smtClean="0"/>
              <a:t>For entertainment</a:t>
            </a:r>
          </a:p>
          <a:p>
            <a:pPr lvl="1"/>
            <a:r>
              <a:rPr lang="en-US" dirty="0" smtClean="0"/>
              <a:t>Playing music, movies, games,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Computer Applications in Business</a:t>
            </a:r>
            <a:r>
              <a:rPr lang="en-US" dirty="0" smtClean="0"/>
              <a:t> by </a:t>
            </a:r>
            <a:r>
              <a:rPr lang="en-US" dirty="0" err="1" smtClean="0"/>
              <a:t>Tasleem</a:t>
            </a:r>
            <a:r>
              <a:rPr lang="en-US" dirty="0" smtClean="0"/>
              <a:t> Mustafa</a:t>
            </a:r>
          </a:p>
          <a:p>
            <a:pPr lvl="1"/>
            <a:r>
              <a:rPr lang="en-US" dirty="0" smtClean="0"/>
              <a:t>Chapter no. 1</a:t>
            </a:r>
          </a:p>
          <a:p>
            <a:pPr lvl="1"/>
            <a:r>
              <a:rPr lang="en-US" b="1" i="1" dirty="0" smtClean="0"/>
              <a:t>Topic: Uses of Computers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discussion- 20 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group of two or three students.</a:t>
            </a:r>
          </a:p>
          <a:p>
            <a:r>
              <a:rPr lang="en-US" dirty="0" smtClean="0"/>
              <a:t>Discuss the applications and uses of computers in the daily life.</a:t>
            </a:r>
          </a:p>
          <a:p>
            <a:r>
              <a:rPr lang="en-US" dirty="0" smtClean="0"/>
              <a:t>Discuss how do you use computer in the daily life.</a:t>
            </a:r>
          </a:p>
          <a:p>
            <a:r>
              <a:rPr lang="en-US" dirty="0" smtClean="0"/>
              <a:t>Share your ideas with other groups.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25309-30CA-43D4-8505-53BFF802EAC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184</TotalTime>
  <Words>1397</Words>
  <Application>Microsoft Office PowerPoint</Application>
  <PresentationFormat>On-screen Show (4:3)</PresentationFormat>
  <Paragraphs>299</Paragraphs>
  <Slides>40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ADE Temp 4</vt:lpstr>
      <vt:lpstr>CorelDRAW!</vt:lpstr>
      <vt:lpstr>Clip</vt:lpstr>
      <vt:lpstr>Working In The Information Society</vt:lpstr>
      <vt:lpstr>Knowledge test</vt:lpstr>
      <vt:lpstr>Topics covered </vt:lpstr>
      <vt:lpstr>Computers at workplace</vt:lpstr>
      <vt:lpstr>Computers at workplace</vt:lpstr>
      <vt:lpstr>Cosmetology</vt:lpstr>
      <vt:lpstr>Flower Shops and Greenhouses</vt:lpstr>
      <vt:lpstr>Banking/Office</vt:lpstr>
      <vt:lpstr>Retail sale</vt:lpstr>
      <vt:lpstr>Automated production system</vt:lpstr>
      <vt:lpstr>Design systems</vt:lpstr>
      <vt:lpstr>Stock control</vt:lpstr>
      <vt:lpstr>Accounts/Payroll</vt:lpstr>
      <vt:lpstr>Word processing</vt:lpstr>
      <vt:lpstr>Spreadsheets </vt:lpstr>
      <vt:lpstr>Presentation </vt:lpstr>
      <vt:lpstr>Graphics </vt:lpstr>
      <vt:lpstr>Topics covered </vt:lpstr>
      <vt:lpstr>Computers For Communication</vt:lpstr>
      <vt:lpstr>Communication today</vt:lpstr>
      <vt:lpstr>Computers in Communication </vt:lpstr>
      <vt:lpstr>Computers in Communication</vt:lpstr>
      <vt:lpstr>Computers in Communication</vt:lpstr>
      <vt:lpstr>Computers in Travelling</vt:lpstr>
      <vt:lpstr>Topics covered </vt:lpstr>
      <vt:lpstr>Computers in health community</vt:lpstr>
      <vt:lpstr>Slide 27</vt:lpstr>
      <vt:lpstr>Computers in health community</vt:lpstr>
      <vt:lpstr>Computers in health community</vt:lpstr>
      <vt:lpstr>Computers in health community</vt:lpstr>
      <vt:lpstr>Topics covered </vt:lpstr>
      <vt:lpstr>Computers in Education</vt:lpstr>
      <vt:lpstr>Computers in education</vt:lpstr>
      <vt:lpstr>Topics covered </vt:lpstr>
      <vt:lpstr>Computers for Entertainment</vt:lpstr>
      <vt:lpstr>Summary </vt:lpstr>
      <vt:lpstr>Further reading</vt:lpstr>
      <vt:lpstr>Group discussion- 20 minutes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in the information society</dc:title>
  <dc:creator>Admin</dc:creator>
  <cp:lastModifiedBy>Admin</cp:lastModifiedBy>
  <cp:revision>98</cp:revision>
  <dcterms:created xsi:type="dcterms:W3CDTF">2014-06-25T18:00:08Z</dcterms:created>
  <dcterms:modified xsi:type="dcterms:W3CDTF">2014-06-27T03:12:05Z</dcterms:modified>
</cp:coreProperties>
</file>