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4" r:id="rId9"/>
    <p:sldId id="266" r:id="rId10"/>
    <p:sldId id="290" r:id="rId11"/>
    <p:sldId id="267" r:id="rId12"/>
    <p:sldId id="291" r:id="rId13"/>
    <p:sldId id="265" r:id="rId14"/>
    <p:sldId id="268" r:id="rId15"/>
    <p:sldId id="285" r:id="rId16"/>
    <p:sldId id="269" r:id="rId17"/>
    <p:sldId id="286" r:id="rId18"/>
    <p:sldId id="270" r:id="rId19"/>
    <p:sldId id="287" r:id="rId20"/>
    <p:sldId id="289" r:id="rId21"/>
    <p:sldId id="288" r:id="rId22"/>
    <p:sldId id="272" r:id="rId23"/>
    <p:sldId id="273" r:id="rId24"/>
    <p:sldId id="274" r:id="rId25"/>
    <p:sldId id="280" r:id="rId26"/>
    <p:sldId id="275" r:id="rId27"/>
    <p:sldId id="271" r:id="rId28"/>
    <p:sldId id="277" r:id="rId29"/>
    <p:sldId id="278" r:id="rId30"/>
    <p:sldId id="279" r:id="rId31"/>
    <p:sldId id="281" r:id="rId32"/>
    <p:sldId id="282" r:id="rId33"/>
    <p:sldId id="262" r:id="rId34"/>
    <p:sldId id="283" r:id="rId35"/>
    <p:sldId id="284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013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37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931944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384883"/>
            <a:ext cx="7886700" cy="2852737"/>
          </a:xfrm>
        </p:spPr>
        <p:txBody>
          <a:bodyPr anchor="b"/>
          <a:lstStyle>
            <a:lvl1pPr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457112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315278" y="4326436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FEC44-1E6E-46BD-81D4-5256D6704EE8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Computer Software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Associate Degree in Education (ADE)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Lecture 03</a:t>
            </a:r>
          </a:p>
          <a:p>
            <a:r>
              <a:rPr lang="en-US" dirty="0" smtClean="0"/>
              <a:t>By Sajid </a:t>
            </a:r>
            <a:r>
              <a:rPr lang="en-US" dirty="0" err="1" smtClean="0"/>
              <a:t>Riaz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822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an input and different forms of input?</a:t>
            </a:r>
          </a:p>
          <a:p>
            <a:r>
              <a:rPr lang="en-US" dirty="0" smtClean="0"/>
              <a:t>What is ergonomics?</a:t>
            </a:r>
          </a:p>
          <a:p>
            <a:r>
              <a:rPr lang="en-US" dirty="0" smtClean="0"/>
              <a:t>How can you configure a mouse?</a:t>
            </a:r>
          </a:p>
          <a:p>
            <a:r>
              <a:rPr lang="en-US" dirty="0" smtClean="0"/>
              <a:t>What is an output and its different forms?</a:t>
            </a:r>
          </a:p>
          <a:p>
            <a:r>
              <a:rPr lang="en-US" dirty="0" smtClean="0"/>
              <a:t>What is refresh rate?</a:t>
            </a:r>
          </a:p>
          <a:p>
            <a:r>
              <a:rPr lang="en-US" dirty="0" smtClean="0"/>
              <a:t>What is RAM &amp; ROM?</a:t>
            </a:r>
          </a:p>
          <a:p>
            <a:r>
              <a:rPr lang="en-US" dirty="0" smtClean="0"/>
              <a:t>Differentiate between combo and super drive?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53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Operating system software introduction </a:t>
            </a:r>
          </a:p>
          <a:p>
            <a:r>
              <a:rPr lang="en-US" dirty="0" smtClean="0"/>
              <a:t>Application software usage and its types</a:t>
            </a:r>
          </a:p>
          <a:p>
            <a:pPr lvl="1"/>
            <a:r>
              <a:rPr lang="en-US" dirty="0" smtClean="0"/>
              <a:t>Word processing, spreadsheets, multimedia, etc.</a:t>
            </a:r>
          </a:p>
          <a:p>
            <a:r>
              <a:rPr lang="en-US" dirty="0" smtClean="0"/>
              <a:t>Hands on activities on:</a:t>
            </a:r>
          </a:p>
          <a:p>
            <a:pPr lvl="1"/>
            <a:r>
              <a:rPr lang="en-US" dirty="0" smtClean="0"/>
              <a:t>User window (minimizing, maximizing, closing a window, menu, status and other bars etc.)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074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Software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System software &amp; application software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47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</a:t>
            </a:r>
            <a:r>
              <a:rPr lang="en-US" sz="2800" dirty="0" smtClean="0"/>
              <a:t>(10 minutes)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kind of software you or your family ever use?</a:t>
            </a:r>
          </a:p>
          <a:p>
            <a:r>
              <a:rPr lang="en-US" dirty="0"/>
              <a:t>What is the purpose of using these software</a:t>
            </a:r>
            <a:r>
              <a:rPr lang="en-US" dirty="0" smtClean="0"/>
              <a:t>? </a:t>
            </a:r>
          </a:p>
          <a:p>
            <a:r>
              <a:rPr lang="en-US" dirty="0" smtClean="0"/>
              <a:t>Can you tell some software names?</a:t>
            </a:r>
          </a:p>
          <a:p>
            <a:r>
              <a:rPr lang="en-US" dirty="0" smtClean="0"/>
              <a:t>Share your experiences with your classmates about these software?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611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Software </a:t>
            </a:r>
          </a:p>
          <a:p>
            <a:pPr lvl="1"/>
            <a:r>
              <a:rPr lang="en-US" sz="2800" dirty="0" smtClean="0"/>
              <a:t>Tell </a:t>
            </a:r>
            <a:r>
              <a:rPr lang="en-US" sz="2800" dirty="0"/>
              <a:t>the computer what to do</a:t>
            </a:r>
          </a:p>
          <a:p>
            <a:pPr lvl="1"/>
            <a:r>
              <a:rPr lang="en-US" sz="2800" dirty="0"/>
              <a:t>Also called a program</a:t>
            </a:r>
          </a:p>
          <a:p>
            <a:pPr lvl="1"/>
            <a:r>
              <a:rPr lang="en-US" sz="2800" dirty="0"/>
              <a:t>Thousands of programs </a:t>
            </a:r>
            <a:r>
              <a:rPr lang="en-US" sz="2800" dirty="0" smtClean="0"/>
              <a:t>exist</a:t>
            </a:r>
            <a:endParaRPr lang="en-US" sz="28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34033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System software</a:t>
            </a:r>
          </a:p>
          <a:p>
            <a:pPr lvl="1"/>
            <a:r>
              <a:rPr lang="en-US" sz="2800" dirty="0" smtClean="0"/>
              <a:t>Perform general operation like </a:t>
            </a:r>
            <a:r>
              <a:rPr lang="en-US" sz="2800" i="1" dirty="0" smtClean="0"/>
              <a:t>copying a file</a:t>
            </a:r>
          </a:p>
          <a:p>
            <a:r>
              <a:rPr lang="en-US" sz="3200" dirty="0" smtClean="0">
                <a:solidFill>
                  <a:schemeClr val="accent2"/>
                </a:solidFill>
              </a:rPr>
              <a:t>Examples:</a:t>
            </a:r>
            <a:r>
              <a:rPr lang="en-US" sz="3200" dirty="0" smtClean="0"/>
              <a:t> </a:t>
            </a:r>
          </a:p>
          <a:p>
            <a:pPr lvl="1"/>
            <a:r>
              <a:rPr lang="en-US" sz="2800" dirty="0" smtClean="0"/>
              <a:t>Operating system- (windows)</a:t>
            </a:r>
          </a:p>
          <a:p>
            <a:pPr lvl="1"/>
            <a:r>
              <a:rPr lang="en-US" sz="2800" dirty="0" smtClean="0"/>
              <a:t>Network operating system- (Windows server)</a:t>
            </a:r>
          </a:p>
          <a:p>
            <a:r>
              <a:rPr lang="en-US" sz="3200" dirty="0" smtClean="0"/>
              <a:t>Application software </a:t>
            </a:r>
          </a:p>
          <a:p>
            <a:pPr lvl="1"/>
            <a:r>
              <a:rPr lang="en-US" sz="2800" dirty="0" smtClean="0"/>
              <a:t>Perform a particular task </a:t>
            </a:r>
            <a:r>
              <a:rPr lang="en-US" dirty="0"/>
              <a:t>like</a:t>
            </a:r>
            <a:r>
              <a:rPr lang="en-US" i="1" dirty="0"/>
              <a:t> </a:t>
            </a:r>
            <a:r>
              <a:rPr lang="en-US" i="1" dirty="0" smtClean="0"/>
              <a:t>video player</a:t>
            </a:r>
            <a:endParaRPr lang="en-US" sz="2800" dirty="0" smtClean="0"/>
          </a:p>
          <a:p>
            <a:r>
              <a:rPr lang="en-US" sz="3200" dirty="0" smtClean="0">
                <a:solidFill>
                  <a:schemeClr val="accent2"/>
                </a:solidFill>
              </a:rPr>
              <a:t>Examples:</a:t>
            </a:r>
            <a:r>
              <a:rPr lang="en-US" sz="3200" dirty="0" smtClean="0"/>
              <a:t> </a:t>
            </a:r>
          </a:p>
          <a:p>
            <a:pPr lvl="1"/>
            <a:r>
              <a:rPr lang="en-US" sz="2800" dirty="0" smtClean="0"/>
              <a:t>Microsoft office: (word, power point, excel)</a:t>
            </a:r>
          </a:p>
          <a:p>
            <a:pPr lvl="1"/>
            <a:r>
              <a:rPr lang="en-US" sz="2800" dirty="0" smtClean="0"/>
              <a:t>Windows media player, Skype, MS paint, etc.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01775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Operating system (OS)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Operating system</a:t>
            </a:r>
          </a:p>
          <a:p>
            <a:pPr lvl="1"/>
            <a:r>
              <a:rPr lang="en-US" dirty="0" smtClean="0"/>
              <a:t>Tells the computer how to use its own components</a:t>
            </a:r>
          </a:p>
          <a:p>
            <a:pPr lvl="1"/>
            <a:r>
              <a:rPr lang="en-US" dirty="0" smtClean="0"/>
              <a:t>Examples are </a:t>
            </a:r>
            <a:r>
              <a:rPr lang="en-US" i="1" dirty="0" smtClean="0">
                <a:solidFill>
                  <a:schemeClr val="accent2"/>
                </a:solidFill>
              </a:rPr>
              <a:t>DOS, Windows, Linux, Macintosh</a:t>
            </a:r>
          </a:p>
          <a:p>
            <a:r>
              <a:rPr lang="en-US" dirty="0" smtClean="0"/>
              <a:t>Functions of an OS: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Provide a user </a:t>
            </a:r>
            <a:r>
              <a:rPr lang="en-US" dirty="0" smtClean="0">
                <a:solidFill>
                  <a:schemeClr val="accent2"/>
                </a:solidFill>
              </a:rPr>
              <a:t>interface:</a:t>
            </a:r>
            <a:r>
              <a:rPr lang="en-US" dirty="0" smtClean="0"/>
              <a:t> </a:t>
            </a:r>
            <a:r>
              <a:rPr lang="en-US" i="1" dirty="0" smtClean="0"/>
              <a:t>desktop</a:t>
            </a:r>
            <a:endParaRPr lang="en-US" i="1" dirty="0"/>
          </a:p>
          <a:p>
            <a:pPr lvl="1"/>
            <a:r>
              <a:rPr lang="en-US" dirty="0">
                <a:solidFill>
                  <a:schemeClr val="accent2"/>
                </a:solidFill>
              </a:rPr>
              <a:t>Run </a:t>
            </a:r>
            <a:r>
              <a:rPr lang="en-US" dirty="0" smtClean="0">
                <a:solidFill>
                  <a:schemeClr val="accent2"/>
                </a:solidFill>
              </a:rPr>
              <a:t>programs:</a:t>
            </a:r>
            <a:r>
              <a:rPr lang="en-US" dirty="0" smtClean="0"/>
              <a:t> application programs</a:t>
            </a:r>
            <a:endParaRPr lang="en-US" dirty="0"/>
          </a:p>
          <a:p>
            <a:pPr lvl="1"/>
            <a:r>
              <a:rPr lang="en-US" dirty="0">
                <a:solidFill>
                  <a:schemeClr val="accent2"/>
                </a:solidFill>
              </a:rPr>
              <a:t>Manage hardware </a:t>
            </a:r>
            <a:r>
              <a:rPr lang="en-US" dirty="0" smtClean="0">
                <a:solidFill>
                  <a:schemeClr val="accent2"/>
                </a:solidFill>
              </a:rPr>
              <a:t>devices:</a:t>
            </a:r>
            <a:r>
              <a:rPr lang="en-US" dirty="0" smtClean="0"/>
              <a:t> resource sharing</a:t>
            </a:r>
            <a:endParaRPr lang="en-US" dirty="0"/>
          </a:p>
          <a:p>
            <a:pPr lvl="1"/>
            <a:r>
              <a:rPr lang="en-US" dirty="0">
                <a:solidFill>
                  <a:schemeClr val="accent2"/>
                </a:solidFill>
              </a:rPr>
              <a:t>Organized file </a:t>
            </a:r>
            <a:r>
              <a:rPr lang="en-US" dirty="0" smtClean="0">
                <a:solidFill>
                  <a:schemeClr val="accent2"/>
                </a:solidFill>
              </a:rPr>
              <a:t>storage:</a:t>
            </a:r>
            <a:r>
              <a:rPr lang="en-US" dirty="0" smtClean="0"/>
              <a:t> R/w operations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154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530" y="1864892"/>
            <a:ext cx="8541470" cy="4433549"/>
          </a:xfrm>
        </p:spPr>
      </p:pic>
    </p:spTree>
    <p:extLst>
      <p:ext uri="{BB962C8B-B14F-4D97-AF65-F5344CB8AC3E}">
        <p14:creationId xmlns:p14="http://schemas.microsoft.com/office/powerpoint/2010/main" xmlns="" val="387532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Disk Operating System</a:t>
            </a:r>
          </a:p>
          <a:p>
            <a:r>
              <a:rPr lang="en-US" dirty="0" smtClean="0"/>
              <a:t>Developed by Microsoft </a:t>
            </a:r>
          </a:p>
          <a:p>
            <a:r>
              <a:rPr lang="en-US" dirty="0" smtClean="0"/>
              <a:t>Command Line Interface- CLI</a:t>
            </a:r>
          </a:p>
          <a:p>
            <a:r>
              <a:rPr lang="en-US" dirty="0" smtClean="0"/>
              <a:t>Provides prompt line on the screen</a:t>
            </a:r>
          </a:p>
          <a:p>
            <a:r>
              <a:rPr lang="en-US" dirty="0" smtClean="0"/>
              <a:t>Commands are entered manually from keyboard</a:t>
            </a:r>
          </a:p>
          <a:p>
            <a:r>
              <a:rPr lang="en-US" dirty="0" smtClean="0"/>
              <a:t>Difficult to use</a:t>
            </a:r>
          </a:p>
          <a:p>
            <a:r>
              <a:rPr lang="en-US" dirty="0" smtClean="0"/>
              <a:t>Single user OS</a:t>
            </a:r>
          </a:p>
          <a:p>
            <a:r>
              <a:rPr lang="en-US" dirty="0" smtClean="0"/>
              <a:t>Most recent </a:t>
            </a:r>
            <a:r>
              <a:rPr lang="en-US" dirty="0" smtClean="0"/>
              <a:t>versions </a:t>
            </a:r>
            <a:r>
              <a:rPr lang="en-US" dirty="0" smtClean="0"/>
              <a:t>are</a:t>
            </a:r>
            <a:r>
              <a:rPr lang="en-US" dirty="0" smtClean="0"/>
              <a:t> </a:t>
            </a:r>
            <a:r>
              <a:rPr lang="en-US" dirty="0" smtClean="0"/>
              <a:t>DOS 7.0 and DOS 8.0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518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640" y="1619713"/>
            <a:ext cx="8034086" cy="5084070"/>
          </a:xfrm>
        </p:spPr>
      </p:pic>
    </p:spTree>
    <p:extLst>
      <p:ext uri="{BB962C8B-B14F-4D97-AF65-F5344CB8AC3E}">
        <p14:creationId xmlns:p14="http://schemas.microsoft.com/office/powerpoint/2010/main" xmlns="" val="329944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Graphical User Interface- GUI</a:t>
            </a:r>
          </a:p>
          <a:p>
            <a:r>
              <a:rPr lang="en-US" dirty="0" smtClean="0"/>
              <a:t>Provides graphical images on the screen</a:t>
            </a:r>
          </a:p>
          <a:p>
            <a:r>
              <a:rPr lang="en-US" dirty="0" smtClean="0"/>
              <a:t>Developed by Microsoft</a:t>
            </a:r>
          </a:p>
          <a:p>
            <a:r>
              <a:rPr lang="en-US" dirty="0" smtClean="0"/>
              <a:t>Attractive interface</a:t>
            </a:r>
          </a:p>
          <a:p>
            <a:r>
              <a:rPr lang="en-US" dirty="0" smtClean="0"/>
              <a:t>Easy to interact with the computer</a:t>
            </a:r>
          </a:p>
          <a:p>
            <a:r>
              <a:rPr lang="en-US" dirty="0" smtClean="0"/>
              <a:t>Multitasking</a:t>
            </a:r>
          </a:p>
          <a:p>
            <a:r>
              <a:rPr lang="en-US" dirty="0" smtClean="0"/>
              <a:t>Multiuser</a:t>
            </a:r>
          </a:p>
          <a:p>
            <a:r>
              <a:rPr lang="en-US" dirty="0" smtClean="0"/>
              <a:t>Recent versions are windows 7 and window 8.1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535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Application software</a:t>
            </a:r>
          </a:p>
          <a:p>
            <a:pPr lvl="1"/>
            <a:r>
              <a:rPr lang="en-US" dirty="0" smtClean="0"/>
              <a:t>Tells the computer how to perform specific tasks</a:t>
            </a:r>
          </a:p>
          <a:p>
            <a:pPr lvl="1"/>
            <a:r>
              <a:rPr lang="en-US" dirty="0" smtClean="0"/>
              <a:t>Such as word processing or drawing</a:t>
            </a:r>
          </a:p>
          <a:p>
            <a:pPr lvl="1"/>
            <a:r>
              <a:rPr lang="en-US" dirty="0" smtClean="0"/>
              <a:t>Thousand of applications are available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Word processing-</a:t>
            </a:r>
            <a:r>
              <a:rPr lang="en-US" dirty="0" smtClean="0"/>
              <a:t> </a:t>
            </a:r>
            <a:r>
              <a:rPr lang="en-US" dirty="0" smtClean="0"/>
              <a:t>letters, </a:t>
            </a:r>
            <a:r>
              <a:rPr lang="en-US" dirty="0" smtClean="0"/>
              <a:t>brochures, CV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Spreadsheets-</a:t>
            </a:r>
            <a:r>
              <a:rPr lang="en-US" dirty="0" smtClean="0"/>
              <a:t> budget or balance sheets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Database management-</a:t>
            </a:r>
            <a:r>
              <a:rPr lang="en-US" dirty="0" smtClean="0"/>
              <a:t> telephone directory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Presentation programs-</a:t>
            </a:r>
            <a:r>
              <a:rPr lang="en-US" dirty="0" smtClean="0"/>
              <a:t> electronic slides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Graphic programs-</a:t>
            </a:r>
            <a:r>
              <a:rPr lang="en-US" dirty="0" smtClean="0"/>
              <a:t> photo editing, movie making</a:t>
            </a:r>
          </a:p>
        </p:txBody>
      </p:sp>
    </p:spTree>
    <p:extLst>
      <p:ext uri="{BB962C8B-B14F-4D97-AF65-F5344CB8AC3E}">
        <p14:creationId xmlns:p14="http://schemas.microsoft.com/office/powerpoint/2010/main" xmlns="" val="188807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 word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102" y="1709738"/>
            <a:ext cx="6523446" cy="4932362"/>
          </a:xfrm>
        </p:spPr>
      </p:pic>
    </p:spTree>
    <p:extLst>
      <p:ext uri="{BB962C8B-B14F-4D97-AF65-F5344CB8AC3E}">
        <p14:creationId xmlns:p14="http://schemas.microsoft.com/office/powerpoint/2010/main" xmlns="" val="207468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and edit documents like letters, reports, essays, etc.</a:t>
            </a:r>
          </a:p>
          <a:p>
            <a:r>
              <a:rPr lang="en-US" dirty="0" smtClean="0"/>
              <a:t>Allows document editing and formatting</a:t>
            </a:r>
          </a:p>
          <a:p>
            <a:r>
              <a:rPr lang="en-US" b="1" i="1" dirty="0" smtClean="0"/>
              <a:t>Editing</a:t>
            </a:r>
            <a:r>
              <a:rPr lang="en-US" dirty="0" smtClean="0"/>
              <a:t> is entering, deleting, copying or moving text</a:t>
            </a:r>
          </a:p>
          <a:p>
            <a:r>
              <a:rPr lang="en-US" b="1" i="1" dirty="0" smtClean="0"/>
              <a:t>Formatting</a:t>
            </a:r>
            <a:r>
              <a:rPr lang="en-US" dirty="0" smtClean="0"/>
              <a:t> makes document more attractive before printing </a:t>
            </a:r>
          </a:p>
          <a:p>
            <a:r>
              <a:rPr lang="en-US" dirty="0" smtClean="0"/>
              <a:t>Common examples are MS word, word perfect, word pad, notepad, etc.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346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 Excel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3158" y="1674107"/>
            <a:ext cx="6795802" cy="5051546"/>
          </a:xfrm>
        </p:spPr>
      </p:pic>
    </p:spTree>
    <p:extLst>
      <p:ext uri="{BB962C8B-B14F-4D97-AF65-F5344CB8AC3E}">
        <p14:creationId xmlns:p14="http://schemas.microsoft.com/office/powerpoint/2010/main" xmlns="" val="225109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Spreadsheet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Store date in rows and columns</a:t>
            </a:r>
          </a:p>
          <a:p>
            <a:r>
              <a:rPr lang="en-US" dirty="0" smtClean="0"/>
              <a:t>Electronic sheets</a:t>
            </a:r>
          </a:p>
          <a:p>
            <a:r>
              <a:rPr lang="en-US" dirty="0" smtClean="0"/>
              <a:t>Data is entered in cells</a:t>
            </a:r>
          </a:p>
          <a:p>
            <a:r>
              <a:rPr lang="en-US" dirty="0" smtClean="0"/>
              <a:t>Intersection of a row and column is called a </a:t>
            </a:r>
            <a:r>
              <a:rPr lang="en-US" b="1" dirty="0" smtClean="0"/>
              <a:t>cell</a:t>
            </a:r>
          </a:p>
          <a:p>
            <a:r>
              <a:rPr lang="en-US" dirty="0" smtClean="0"/>
              <a:t>Each cell has a cell address like A1, C4</a:t>
            </a:r>
          </a:p>
          <a:p>
            <a:r>
              <a:rPr lang="en-US" dirty="0" smtClean="0"/>
              <a:t>Automatically perform calculations using formulas</a:t>
            </a:r>
          </a:p>
          <a:p>
            <a:r>
              <a:rPr lang="en-US" dirty="0" smtClean="0"/>
              <a:t>Commonly used for business applications such as </a:t>
            </a:r>
          </a:p>
          <a:p>
            <a:pPr lvl="1"/>
            <a:r>
              <a:rPr lang="en-US" dirty="0" smtClean="0"/>
              <a:t>Financial calculations and recording transactions.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052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 Power </a:t>
            </a:r>
            <a:r>
              <a:rPr lang="en-US" dirty="0"/>
              <a:t>P</a:t>
            </a:r>
            <a:r>
              <a:rPr lang="en-US" dirty="0" smtClean="0"/>
              <a:t>oint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0335" y="1674079"/>
            <a:ext cx="7081790" cy="4979384"/>
          </a:xfrm>
        </p:spPr>
      </p:pic>
    </p:spTree>
    <p:extLst>
      <p:ext uri="{BB962C8B-B14F-4D97-AF65-F5344CB8AC3E}">
        <p14:creationId xmlns:p14="http://schemas.microsoft.com/office/powerpoint/2010/main" xmlns="" val="46604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graphics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slides for making presentations</a:t>
            </a:r>
          </a:p>
          <a:p>
            <a:r>
              <a:rPr lang="en-US" dirty="0" smtClean="0"/>
              <a:t>Have pre-drawn clipart images and can be used in the slides</a:t>
            </a:r>
          </a:p>
          <a:p>
            <a:r>
              <a:rPr lang="en-US" dirty="0" smtClean="0"/>
              <a:t>Common example is power point program.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5611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explorer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090" y="1651147"/>
            <a:ext cx="8077801" cy="504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902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Exchange information electronically</a:t>
            </a:r>
          </a:p>
          <a:p>
            <a:r>
              <a:rPr lang="en-US" dirty="0" smtClean="0"/>
              <a:t>Send and receive information over the internet</a:t>
            </a:r>
          </a:p>
          <a:p>
            <a:r>
              <a:rPr lang="en-US" dirty="0" smtClean="0"/>
              <a:t>File transfer from one computer to another</a:t>
            </a:r>
          </a:p>
          <a:p>
            <a:r>
              <a:rPr lang="en-US" dirty="0" smtClean="0"/>
              <a:t>Common example is browsers or messengers</a:t>
            </a:r>
          </a:p>
          <a:p>
            <a:pPr lvl="1"/>
            <a:r>
              <a:rPr lang="en-US" dirty="0" smtClean="0"/>
              <a:t>Internet explorer, </a:t>
            </a:r>
            <a:r>
              <a:rPr lang="en-US" dirty="0"/>
              <a:t>S</a:t>
            </a:r>
            <a:r>
              <a:rPr lang="en-US" dirty="0" smtClean="0"/>
              <a:t>kype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393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Interfacing with computer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Interfacing with user windows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931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widely used OS</a:t>
            </a:r>
          </a:p>
          <a:p>
            <a:r>
              <a:rPr lang="en-US" dirty="0" smtClean="0"/>
              <a:t>Attractive</a:t>
            </a:r>
          </a:p>
          <a:p>
            <a:r>
              <a:rPr lang="en-US" dirty="0" smtClean="0"/>
              <a:t>Easy to learn and use</a:t>
            </a:r>
          </a:p>
          <a:p>
            <a:r>
              <a:rPr lang="en-US" b="1" dirty="0" smtClean="0">
                <a:solidFill>
                  <a:schemeClr val="accent2"/>
                </a:solidFill>
              </a:rPr>
              <a:t>G</a:t>
            </a:r>
            <a:r>
              <a:rPr lang="en-US" dirty="0" smtClean="0"/>
              <a:t>raphical </a:t>
            </a:r>
            <a:r>
              <a:rPr lang="en-US" b="1" dirty="0" smtClean="0">
                <a:solidFill>
                  <a:schemeClr val="accent2"/>
                </a:solidFill>
              </a:rPr>
              <a:t>U</a:t>
            </a:r>
            <a:r>
              <a:rPr lang="en-US" dirty="0" smtClean="0"/>
              <a:t>ser </a:t>
            </a:r>
            <a:r>
              <a:rPr lang="en-US" b="1" dirty="0" smtClean="0">
                <a:solidFill>
                  <a:schemeClr val="accent2"/>
                </a:solidFill>
              </a:rPr>
              <a:t>I</a:t>
            </a:r>
            <a:r>
              <a:rPr lang="en-US" dirty="0" smtClean="0"/>
              <a:t>nterface (GUI)</a:t>
            </a:r>
          </a:p>
          <a:p>
            <a:pPr lvl="1"/>
            <a:r>
              <a:rPr lang="en-US" dirty="0" smtClean="0"/>
              <a:t>All windows support use of mouse, icons &amp; menus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3893" y="4386593"/>
            <a:ext cx="3379203" cy="225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33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Windows 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Icons</a:t>
            </a:r>
          </a:p>
          <a:p>
            <a:pPr lvl="1"/>
            <a:r>
              <a:rPr lang="en-US" dirty="0" smtClean="0"/>
              <a:t>Graphic representation of programs, drives, files &amp; folders</a:t>
            </a:r>
          </a:p>
          <a:p>
            <a:r>
              <a:rPr lang="en-US" dirty="0" smtClean="0"/>
              <a:t>Application windows</a:t>
            </a:r>
          </a:p>
          <a:p>
            <a:pPr lvl="1"/>
            <a:r>
              <a:rPr lang="en-US" dirty="0" smtClean="0"/>
              <a:t>Each contains a program like word, excel</a:t>
            </a:r>
          </a:p>
          <a:p>
            <a:r>
              <a:rPr lang="en-US" dirty="0" smtClean="0"/>
              <a:t>Menus</a:t>
            </a:r>
          </a:p>
          <a:p>
            <a:pPr lvl="1"/>
            <a:r>
              <a:rPr lang="en-US" dirty="0" smtClean="0"/>
              <a:t>Contain a list of commands of a program like File, Edit, Insert, View, Help</a:t>
            </a:r>
          </a:p>
          <a:p>
            <a:r>
              <a:rPr lang="en-US" dirty="0" smtClean="0"/>
              <a:t>Dialog boxes</a:t>
            </a:r>
          </a:p>
          <a:p>
            <a:pPr lvl="1"/>
            <a:r>
              <a:rPr lang="en-US" dirty="0" smtClean="0"/>
              <a:t>A rectangular window, request or display information like open dialog box, save dialog box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5542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Taskbar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775" y="1922853"/>
            <a:ext cx="8695659" cy="2516792"/>
          </a:xfrm>
        </p:spPr>
      </p:pic>
    </p:spTree>
    <p:extLst>
      <p:ext uri="{BB962C8B-B14F-4D97-AF65-F5344CB8AC3E}">
        <p14:creationId xmlns:p14="http://schemas.microsoft.com/office/powerpoint/2010/main" xmlns="" val="114155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 bar icons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0487" y="2562332"/>
            <a:ext cx="7890841" cy="321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192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 bar icons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Minimizing a window</a:t>
            </a:r>
          </a:p>
          <a:p>
            <a:pPr lvl="1"/>
            <a:r>
              <a:rPr lang="en-US" dirty="0" smtClean="0"/>
              <a:t>Use minimize button to temporarily hide the window from view.</a:t>
            </a:r>
          </a:p>
          <a:p>
            <a:pPr lvl="1"/>
            <a:r>
              <a:rPr lang="en-US" dirty="0" smtClean="0"/>
              <a:t>The title will appear on the taskbar.</a:t>
            </a:r>
          </a:p>
          <a:p>
            <a:r>
              <a:rPr lang="en-US" dirty="0" smtClean="0"/>
              <a:t>Maximizing a window</a:t>
            </a:r>
          </a:p>
          <a:p>
            <a:pPr lvl="1"/>
            <a:r>
              <a:rPr lang="en-US" dirty="0" smtClean="0"/>
              <a:t>The window fills the entire screen</a:t>
            </a:r>
          </a:p>
          <a:p>
            <a:r>
              <a:rPr lang="en-US" dirty="0" smtClean="0"/>
              <a:t>Closing a window</a:t>
            </a:r>
          </a:p>
          <a:p>
            <a:pPr lvl="1"/>
            <a:r>
              <a:rPr lang="en-US" dirty="0" smtClean="0"/>
              <a:t>Exit the window and close the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278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Menu bar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820" y="1661456"/>
            <a:ext cx="8478054" cy="496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421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Toolbar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2507" y="1686868"/>
            <a:ext cx="8730716" cy="465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514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bar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888" y="2058451"/>
            <a:ext cx="8651875" cy="2743012"/>
          </a:xfrm>
        </p:spPr>
      </p:pic>
    </p:spTree>
    <p:extLst>
      <p:ext uri="{BB962C8B-B14F-4D97-AF65-F5344CB8AC3E}">
        <p14:creationId xmlns:p14="http://schemas.microsoft.com/office/powerpoint/2010/main" xmlns="" val="5422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</a:t>
            </a:r>
            <a:r>
              <a:rPr lang="en-US" sz="2800" dirty="0" smtClean="0"/>
              <a:t>(20 minutes)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Identify and explore menu bar, toolbars, taskbar, icons in different program windows like Microsoft word, power point, excel, etc.</a:t>
            </a:r>
          </a:p>
          <a:p>
            <a:endParaRPr lang="en-US" dirty="0" smtClean="0"/>
          </a:p>
          <a:p>
            <a:r>
              <a:rPr lang="en-US" dirty="0" smtClean="0"/>
              <a:t>Open and explore DOS operating system from start menu. (</a:t>
            </a:r>
            <a:r>
              <a:rPr lang="en-US" b="1" dirty="0" smtClean="0"/>
              <a:t>Hint:</a:t>
            </a:r>
            <a:r>
              <a:rPr lang="en-US" dirty="0" smtClean="0"/>
              <a:t> Start &gt; Accessories &gt; Command Prompt)</a:t>
            </a:r>
          </a:p>
          <a:p>
            <a:endParaRPr lang="en-US" dirty="0" smtClean="0"/>
          </a:p>
          <a:p>
            <a:r>
              <a:rPr lang="en-US" dirty="0" smtClean="0"/>
              <a:t>View different folders in the windows like control panel, My documents, My pictures etc.</a:t>
            </a:r>
          </a:p>
          <a:p>
            <a:endParaRPr lang="en-US" b="1" dirty="0" smtClean="0">
              <a:solidFill>
                <a:schemeClr val="accent2"/>
              </a:solidFill>
            </a:endParaRPr>
          </a:p>
          <a:p>
            <a:r>
              <a:rPr lang="en-US" b="1" dirty="0" smtClean="0">
                <a:solidFill>
                  <a:schemeClr val="accent2"/>
                </a:solidFill>
              </a:rPr>
              <a:t>Note:</a:t>
            </a:r>
            <a:r>
              <a:rPr lang="en-US" dirty="0" smtClean="0"/>
              <a:t> You may take help from your book.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085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</a:t>
            </a:r>
            <a:r>
              <a:rPr lang="en-US" sz="2800" dirty="0" smtClean="0"/>
              <a:t>(10 minutes)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a group of two or three students and share your experiences of using these computer programs with all other groups.</a:t>
            </a:r>
          </a:p>
          <a:p>
            <a:endParaRPr lang="en-US" dirty="0" smtClean="0"/>
          </a:p>
          <a:p>
            <a:r>
              <a:rPr lang="en-US" dirty="0" smtClean="0"/>
              <a:t>Try to learn from your own and others’ experiences.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990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chemeClr val="accent2"/>
                </a:solidFill>
              </a:rPr>
              <a:t>Introduction to computers</a:t>
            </a:r>
            <a:r>
              <a:rPr lang="en-US" dirty="0" smtClean="0"/>
              <a:t> by </a:t>
            </a:r>
            <a:r>
              <a:rPr lang="en-US" i="1" dirty="0" smtClean="0"/>
              <a:t>Peter Norton, 7</a:t>
            </a:r>
            <a:r>
              <a:rPr lang="en-US" i="1" baseline="30000" dirty="0" smtClean="0"/>
              <a:t>th</a:t>
            </a:r>
            <a:r>
              <a:rPr lang="en-US" i="1" dirty="0" smtClean="0"/>
              <a:t> edition</a:t>
            </a:r>
          </a:p>
          <a:p>
            <a:pPr lvl="1"/>
            <a:r>
              <a:rPr lang="en-US" b="1" dirty="0" smtClean="0"/>
              <a:t>1B-</a:t>
            </a:r>
            <a:r>
              <a:rPr lang="en-US" dirty="0" smtClean="0"/>
              <a:t> </a:t>
            </a:r>
            <a:r>
              <a:rPr lang="en-US" dirty="0"/>
              <a:t>S</a:t>
            </a:r>
            <a:r>
              <a:rPr lang="en-US" dirty="0" smtClean="0"/>
              <a:t>oftware </a:t>
            </a:r>
            <a:r>
              <a:rPr lang="en-US" dirty="0"/>
              <a:t>b</a:t>
            </a:r>
            <a:r>
              <a:rPr lang="en-US" dirty="0" smtClean="0"/>
              <a:t>rings the machine to life</a:t>
            </a:r>
          </a:p>
          <a:p>
            <a:pPr lvl="1"/>
            <a:r>
              <a:rPr lang="en-US" b="1" dirty="0" smtClean="0"/>
              <a:t>7A-</a:t>
            </a:r>
            <a:r>
              <a:rPr lang="en-US" dirty="0" smtClean="0"/>
              <a:t> operating system Basics</a:t>
            </a:r>
          </a:p>
          <a:p>
            <a:r>
              <a:rPr lang="en-US" b="1" i="1" dirty="0" smtClean="0">
                <a:solidFill>
                  <a:schemeClr val="accent2"/>
                </a:solidFill>
              </a:rPr>
              <a:t>Computer Applications in Business</a:t>
            </a:r>
            <a:r>
              <a:rPr lang="en-US" dirty="0" smtClean="0"/>
              <a:t> by </a:t>
            </a:r>
            <a:r>
              <a:rPr lang="en-US" i="1" dirty="0" err="1" smtClean="0"/>
              <a:t>Tasleem</a:t>
            </a:r>
            <a:r>
              <a:rPr lang="en-US" i="1" dirty="0" smtClean="0"/>
              <a:t> Mustafa</a:t>
            </a:r>
            <a:r>
              <a:rPr lang="en-US" dirty="0" smtClean="0"/>
              <a:t> published by </a:t>
            </a:r>
            <a:r>
              <a:rPr lang="en-US" i="1" dirty="0" smtClean="0"/>
              <a:t>it series</a:t>
            </a:r>
            <a:r>
              <a:rPr lang="en-US" dirty="0" smtClean="0"/>
              <a:t>.</a:t>
            </a:r>
          </a:p>
          <a:p>
            <a:pPr lvl="1"/>
            <a:r>
              <a:rPr lang="en-US" b="1" dirty="0" smtClean="0"/>
              <a:t>Chapter 6:</a:t>
            </a:r>
            <a:r>
              <a:rPr lang="en-US" dirty="0" smtClean="0"/>
              <a:t> Windows operating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120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>
                <a:latin typeface="Cambria" panose="02040503050406030204" pitchFamily="18" charset="0"/>
              </a:rPr>
              <a:t>End of lecture 03</a:t>
            </a:r>
            <a:endParaRPr lang="en-US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287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558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Final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DE Temp Final" id="{37C25238-78FA-448A-B25A-FDCF9CE1F1D3}" vid="{C7C637CF-14C1-41EF-BD44-426F6E9A3FC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Final</Template>
  <TotalTime>318</TotalTime>
  <Words>890</Words>
  <Application>Microsoft Office PowerPoint</Application>
  <PresentationFormat>On-screen Show (4:3)</PresentationFormat>
  <Paragraphs>161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ADE Temp Final</vt:lpstr>
      <vt:lpstr>Computer Software</vt:lpstr>
      <vt:lpstr>Knowledge test</vt:lpstr>
      <vt:lpstr>Topics covered</vt:lpstr>
      <vt:lpstr>Computer Software</vt:lpstr>
      <vt:lpstr>Activity- (10 minutes) </vt:lpstr>
      <vt:lpstr>Software </vt:lpstr>
      <vt:lpstr>Types of software</vt:lpstr>
      <vt:lpstr>Operating system (OS)</vt:lpstr>
      <vt:lpstr>DOS</vt:lpstr>
      <vt:lpstr>DOS</vt:lpstr>
      <vt:lpstr>Windows</vt:lpstr>
      <vt:lpstr>Windows </vt:lpstr>
      <vt:lpstr>Application software</vt:lpstr>
      <vt:lpstr>MS word</vt:lpstr>
      <vt:lpstr>Word processing</vt:lpstr>
      <vt:lpstr>MS Excel</vt:lpstr>
      <vt:lpstr>Spreadsheet </vt:lpstr>
      <vt:lpstr>MS Power Point</vt:lpstr>
      <vt:lpstr>Presentation graphics software</vt:lpstr>
      <vt:lpstr>Internet explorer</vt:lpstr>
      <vt:lpstr>Communication software</vt:lpstr>
      <vt:lpstr>Interfacing with computer</vt:lpstr>
      <vt:lpstr>Windows </vt:lpstr>
      <vt:lpstr>Elements of Windows OS</vt:lpstr>
      <vt:lpstr>Taskbar</vt:lpstr>
      <vt:lpstr>Title bar icons</vt:lpstr>
      <vt:lpstr>Title bar icons</vt:lpstr>
      <vt:lpstr>Menu bar</vt:lpstr>
      <vt:lpstr>Toolbar </vt:lpstr>
      <vt:lpstr>Status bar</vt:lpstr>
      <vt:lpstr>Activity- (20 minutes)</vt:lpstr>
      <vt:lpstr>Activity- (10 minutes) </vt:lpstr>
      <vt:lpstr>Further reading</vt:lpstr>
      <vt:lpstr>Thanks</vt:lpstr>
      <vt:lpstr>Allah Hafiz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Software</dc:title>
  <dc:creator>Sajid</dc:creator>
  <cp:lastModifiedBy>NTS</cp:lastModifiedBy>
  <cp:revision>99</cp:revision>
  <dcterms:created xsi:type="dcterms:W3CDTF">2014-05-13T06:00:50Z</dcterms:created>
  <dcterms:modified xsi:type="dcterms:W3CDTF">2014-05-15T06:09:25Z</dcterms:modified>
</cp:coreProperties>
</file>