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32" r:id="rId1"/>
  </p:sldMasterIdLst>
  <p:notesMasterIdLst>
    <p:notesMasterId r:id="rId44"/>
  </p:notesMasterIdLst>
  <p:sldIdLst>
    <p:sldId id="256" r:id="rId2"/>
    <p:sldId id="258" r:id="rId3"/>
    <p:sldId id="257" r:id="rId4"/>
    <p:sldId id="276" r:id="rId5"/>
    <p:sldId id="277" r:id="rId6"/>
    <p:sldId id="278" r:id="rId7"/>
    <p:sldId id="280" r:id="rId8"/>
    <p:sldId id="290" r:id="rId9"/>
    <p:sldId id="285" r:id="rId10"/>
    <p:sldId id="286" r:id="rId11"/>
    <p:sldId id="287" r:id="rId12"/>
    <p:sldId id="288" r:id="rId13"/>
    <p:sldId id="289" r:id="rId14"/>
    <p:sldId id="266" r:id="rId15"/>
    <p:sldId id="267" r:id="rId16"/>
    <p:sldId id="269" r:id="rId17"/>
    <p:sldId id="291" r:id="rId18"/>
    <p:sldId id="293" r:id="rId19"/>
    <p:sldId id="294" r:id="rId20"/>
    <p:sldId id="295" r:id="rId21"/>
    <p:sldId id="296" r:id="rId22"/>
    <p:sldId id="297" r:id="rId23"/>
    <p:sldId id="298" r:id="rId24"/>
    <p:sldId id="299" r:id="rId25"/>
    <p:sldId id="261" r:id="rId26"/>
    <p:sldId id="300" r:id="rId27"/>
    <p:sldId id="262" r:id="rId28"/>
    <p:sldId id="301" r:id="rId29"/>
    <p:sldId id="302" r:id="rId30"/>
    <p:sldId id="303" r:id="rId31"/>
    <p:sldId id="304" r:id="rId32"/>
    <p:sldId id="305" r:id="rId33"/>
    <p:sldId id="264" r:id="rId34"/>
    <p:sldId id="309" r:id="rId35"/>
    <p:sldId id="306" r:id="rId36"/>
    <p:sldId id="307" r:id="rId37"/>
    <p:sldId id="310" r:id="rId38"/>
    <p:sldId id="308" r:id="rId39"/>
    <p:sldId id="311" r:id="rId40"/>
    <p:sldId id="312" r:id="rId41"/>
    <p:sldId id="313" r:id="rId42"/>
    <p:sldId id="314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113A9B-D65B-4A39-B35A-300EB22F6444}" type="datetimeFigureOut">
              <a:rPr lang="en-US" smtClean="0"/>
              <a:pPr/>
              <a:t>6/27/2014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6DC9F5-CDEE-4C6E-887B-C86FAC39A73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2BF7A6C-0C35-49A3-99FE-B1C6B2C71A33}" type="slidenum">
              <a:rPr lang="en-US" smtClean="0"/>
              <a:pPr/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B1653E-7CAB-433E-8D7D-5544F20A98DC}" type="slidenum">
              <a:rPr lang="en-US" smtClean="0"/>
              <a:pPr/>
              <a:t>13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2971" y="1122363"/>
            <a:ext cx="8412480" cy="2387600"/>
          </a:xfrm>
        </p:spPr>
        <p:txBody>
          <a:bodyPr anchor="b"/>
          <a:lstStyle>
            <a:lvl1pPr algn="ctr">
              <a:defRPr sz="6000">
                <a:solidFill>
                  <a:srgbClr val="0070C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741820"/>
            <a:ext cx="6858000" cy="1515979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30429-1A67-4B8A-8F95-977491757607}" type="datetime1">
              <a:rPr lang="en-US" smtClean="0"/>
              <a:pPr/>
              <a:t>6/27/2014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A8D12-4FED-464A-83BE-6AD80AF0004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336876" y="3590017"/>
            <a:ext cx="850392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203452046"/>
      </p:ext>
    </p:extLst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640" y="365127"/>
            <a:ext cx="8595360" cy="1006474"/>
          </a:xfrm>
        </p:spPr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8650702" cy="4800600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>
                <a:solidFill>
                  <a:srgbClr val="0070C0"/>
                </a:solidFill>
              </a:defRPr>
            </a:lvl2pPr>
            <a:lvl3pPr>
              <a:defRPr sz="2400"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07542" y="1371600"/>
            <a:ext cx="8686800" cy="0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60286" y="6331967"/>
            <a:ext cx="2057400" cy="365125"/>
          </a:xfrm>
        </p:spPr>
        <p:txBody>
          <a:bodyPr/>
          <a:lstStyle>
            <a:lvl1pPr>
              <a:defRPr sz="1800"/>
            </a:lvl1pPr>
          </a:lstStyle>
          <a:p>
            <a:fld id="{791A8D12-4FED-464A-83BE-6AD80AF000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18409665"/>
      </p:ext>
    </p:extLst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53905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0F336-D075-4A8E-9DA8-74CCF2852A83}" type="datetime1">
              <a:rPr lang="en-US" smtClean="0"/>
              <a:pPr/>
              <a:t>6/27/2014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A8D12-4FED-464A-83BE-6AD80AF0004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605100" y="4504417"/>
            <a:ext cx="795528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200214002"/>
      </p:ext>
    </p:extLst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68D79-7CA7-4A96-BB36-EFEB6E9D35A8}" type="datetime1">
              <a:rPr lang="en-US" smtClean="0"/>
              <a:pPr/>
              <a:t>6/27/2014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A8D12-4FED-464A-83BE-6AD80AF0004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05100" y="1602721"/>
            <a:ext cx="795528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260611985"/>
      </p:ext>
    </p:extLst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22DE0-7E87-4569-864C-4077B2FDF3B4}" type="datetime1">
              <a:rPr lang="en-US" smtClean="0"/>
              <a:pPr/>
              <a:t>6/27/2014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A8D12-4FED-464A-83BE-6AD80AF0004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605100" y="1529569"/>
            <a:ext cx="795528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610060014"/>
      </p:ext>
    </p:extLst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76700-7B3D-48C4-8BEC-E2DF7DC51F6C}" type="datetime1">
              <a:rPr lang="en-US" smtClean="0"/>
              <a:pPr/>
              <a:t>6/27/2014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A8D12-4FED-464A-83BE-6AD80AF0004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592908" y="1553953"/>
            <a:ext cx="795528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506163702"/>
      </p:ext>
    </p:extLst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974ED-8860-4F91-B6A9-162725893805}" type="datetime1">
              <a:rPr lang="en-US" smtClean="0"/>
              <a:pPr/>
              <a:t>6/27/2014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A8D12-4FED-464A-83BE-6AD80AF000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04639894"/>
      </p:ext>
    </p:extLst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A3BD3-727C-4D6E-A7F1-3C0EDA1827EC}" type="datetime1">
              <a:rPr lang="en-US" smtClean="0"/>
              <a:pPr/>
              <a:t>6/27/2014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A8D12-4FED-464A-83BE-6AD80AF000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57587899"/>
      </p:ext>
    </p:extLst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8FFAE-C767-4245-8E1A-9B5E259D2AC1}" type="datetime1">
              <a:rPr lang="en-US" smtClean="0"/>
              <a:pPr/>
              <a:t>6/27/2014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A8D12-4FED-464A-83BE-6AD80AF000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79423341"/>
      </p:ext>
    </p:extLst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CF69E-92DF-4B23-A0E3-60A377170D1E}" type="datetime1">
              <a:rPr lang="en-US" smtClean="0"/>
              <a:pPr/>
              <a:t>6/27/2014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A8D12-4FED-464A-83BE-6AD80AF000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90546018"/>
      </p:ext>
    </p:extLst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AB9A7-7DEA-4B96-A5CC-BBBAD0143A2F}" type="datetime1">
              <a:rPr lang="en-US" smtClean="0"/>
              <a:pPr/>
              <a:t>6/27/2014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A8D12-4FED-464A-83BE-6AD80AF000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29267302"/>
      </p:ext>
    </p:extLst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2AE7A2-119C-4C61-A648-4BC252C673F0}" type="datetime1">
              <a:rPr lang="en-US" smtClean="0"/>
              <a:pPr/>
              <a:t>6/27/2014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1A8D12-4FED-464A-83BE-6AD80AF000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79062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>
    <p:wipe dir="r"/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70C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Using Multimedia Digital Devices With A Computer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ADE100- Computer Literacy</a:t>
            </a:r>
          </a:p>
          <a:p>
            <a:r>
              <a:rPr lang="en-US" b="1" i="1" dirty="0" smtClean="0"/>
              <a:t>Lecture 29</a:t>
            </a:r>
            <a:endParaRPr lang="en-US" b="1" i="1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Knowledge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the purpose of Google drive?</a:t>
            </a:r>
          </a:p>
          <a:p>
            <a:r>
              <a:rPr lang="en-US" dirty="0" smtClean="0"/>
              <a:t>Which kind of documents can be created using Google docs?</a:t>
            </a:r>
          </a:p>
          <a:p>
            <a:r>
              <a:rPr lang="en-US" dirty="0" smtClean="0"/>
              <a:t>What is </a:t>
            </a:r>
            <a:r>
              <a:rPr lang="en-US" i="1" dirty="0" smtClean="0"/>
              <a:t>publishing</a:t>
            </a:r>
            <a:r>
              <a:rPr lang="en-US" dirty="0" smtClean="0"/>
              <a:t> the document?</a:t>
            </a:r>
          </a:p>
          <a:p>
            <a:r>
              <a:rPr lang="en-US" dirty="0" smtClean="0"/>
              <a:t>What is the purpose of </a:t>
            </a:r>
            <a:r>
              <a:rPr lang="en-US" i="1" dirty="0" smtClean="0"/>
              <a:t>comments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A8D12-4FED-464A-83BE-6AD80AF0004D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covered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Introduction and examples of digital devices</a:t>
            </a:r>
          </a:p>
          <a:p>
            <a:pPr lvl="1"/>
            <a:r>
              <a:rPr lang="en-US" dirty="0" smtClean="0"/>
              <a:t>Camera, mobile phone, digital voice recorders, etc.</a:t>
            </a:r>
          </a:p>
          <a:p>
            <a:r>
              <a:rPr lang="en-US" dirty="0" smtClean="0"/>
              <a:t>Using a digital camera and other technologies i.e. mobile phones to download images and videos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A8D12-4FED-464A-83BE-6AD80AF0004D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/>
              <a:t>Digital Camera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/>
              <a:t>Digital Camera</a:t>
            </a:r>
          </a:p>
          <a:p>
            <a:pPr lvl="1"/>
            <a:r>
              <a:rPr lang="en-US" dirty="0" smtClean="0"/>
              <a:t>A camera that takes video or still photographs (or both) digitally by recording images on a light-sensitive sensor</a:t>
            </a:r>
          </a:p>
        </p:txBody>
      </p:sp>
      <p:sp>
        <p:nvSpPr>
          <p:cNvPr id="184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5539E39-8468-4325-AC66-01F7E610758A}" type="slidenum">
              <a:rPr lang="en-US" altLang="en-US" smtClean="0">
                <a:latin typeface="Arial" pitchFamily="34" charset="0"/>
              </a:rPr>
              <a:pPr/>
              <a:t>4</a:t>
            </a:fld>
            <a:endParaRPr lang="en-US" altLang="en-US" smtClean="0">
              <a:latin typeface="Arial" pitchFamily="34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3578225"/>
            <a:ext cx="2897188" cy="23653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Digital Photos Overview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Digital Photos are made up of </a:t>
            </a:r>
            <a:r>
              <a:rPr lang="en-US" b="1" dirty="0" smtClean="0"/>
              <a:t>pixels</a:t>
            </a:r>
            <a:r>
              <a:rPr lang="en-US" dirty="0" smtClean="0"/>
              <a:t> (picture elements).</a:t>
            </a:r>
          </a:p>
          <a:p>
            <a:r>
              <a:rPr lang="en-US" dirty="0" smtClean="0"/>
              <a:t>DPI vs. PPI</a:t>
            </a:r>
          </a:p>
          <a:p>
            <a:pPr lvl="1"/>
            <a:r>
              <a:rPr lang="en-US" sz="2400" b="1" dirty="0" smtClean="0"/>
              <a:t>DPI-</a:t>
            </a:r>
            <a:r>
              <a:rPr lang="en-US" sz="2400" dirty="0" smtClean="0"/>
              <a:t> Dots Per Inch (How a </a:t>
            </a:r>
            <a:r>
              <a:rPr lang="en-US" sz="2400" b="1" i="1" dirty="0" smtClean="0"/>
              <a:t>printer</a:t>
            </a:r>
            <a:r>
              <a:rPr lang="en-US" sz="2400" dirty="0" smtClean="0"/>
              <a:t> prints the image)</a:t>
            </a:r>
          </a:p>
          <a:p>
            <a:pPr lvl="1"/>
            <a:r>
              <a:rPr lang="en-US" sz="2400" b="1" dirty="0" smtClean="0"/>
              <a:t>PPI-</a:t>
            </a:r>
            <a:r>
              <a:rPr lang="en-US" sz="2400" dirty="0" smtClean="0"/>
              <a:t> Pixels Per Inch (How a </a:t>
            </a:r>
            <a:r>
              <a:rPr lang="en-US" sz="2400" b="1" i="1" dirty="0" smtClean="0"/>
              <a:t>monitor</a:t>
            </a:r>
            <a:r>
              <a:rPr lang="en-US" sz="2400" dirty="0" smtClean="0"/>
              <a:t> displays an image)</a:t>
            </a:r>
          </a:p>
          <a:p>
            <a:r>
              <a:rPr lang="en-US" dirty="0" smtClean="0"/>
              <a:t>The resolution of a digital photo is its </a:t>
            </a:r>
            <a:r>
              <a:rPr lang="en-US" b="1" dirty="0" smtClean="0"/>
              <a:t>pixel dimensions</a:t>
            </a:r>
            <a:r>
              <a:rPr lang="en-US" dirty="0" smtClean="0"/>
              <a:t>.</a:t>
            </a:r>
          </a:p>
          <a:p>
            <a:r>
              <a:rPr lang="en-US" dirty="0" smtClean="0"/>
              <a:t>Digital Cameras use megapixels to specify the pixel dimensions of its photos.</a:t>
            </a:r>
          </a:p>
        </p:txBody>
      </p:sp>
      <p:sp>
        <p:nvSpPr>
          <p:cNvPr id="194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A86DA19-F039-478B-AB4D-2AC2AE4C3B60}" type="slidenum">
              <a:rPr lang="en-US" altLang="en-US" smtClean="0">
                <a:latin typeface="Arial" pitchFamily="34" charset="0"/>
              </a:rPr>
              <a:pPr/>
              <a:t>5</a:t>
            </a:fld>
            <a:endParaRPr lang="en-US" altLang="en-US" smtClean="0">
              <a:latin typeface="Arial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Megapixels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higher megapixel rating does not always mean higher quality photos.</a:t>
            </a:r>
          </a:p>
          <a:p>
            <a:r>
              <a:rPr lang="en-US" dirty="0" smtClean="0"/>
              <a:t>A camera’s megapixel rating will help you</a:t>
            </a:r>
          </a:p>
          <a:p>
            <a:pPr lvl="1"/>
            <a:r>
              <a:rPr lang="en-US" dirty="0" smtClean="0"/>
              <a:t>To determine the largest size of prints </a:t>
            </a:r>
          </a:p>
          <a:p>
            <a:pPr lvl="1"/>
            <a:r>
              <a:rPr lang="en-US" dirty="0" smtClean="0"/>
              <a:t>You can expect to make without sacrificing the quality of the image</a:t>
            </a:r>
          </a:p>
        </p:txBody>
      </p:sp>
      <p:sp>
        <p:nvSpPr>
          <p:cNvPr id="204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4D2459F-46A9-4BEB-A1B9-10C1579C39A1}" type="slidenum">
              <a:rPr lang="en-US" altLang="en-US" smtClean="0">
                <a:latin typeface="Arial" pitchFamily="34" charset="0"/>
              </a:rPr>
              <a:pPr/>
              <a:t>6</a:t>
            </a:fld>
            <a:endParaRPr lang="en-US" altLang="en-US" smtClean="0">
              <a:latin typeface="Arial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Megapixels</a:t>
            </a:r>
          </a:p>
        </p:txBody>
      </p:sp>
      <p:sp>
        <p:nvSpPr>
          <p:cNvPr id="2253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A7014AC-2C2D-4566-9D37-40F5947BF671}" type="slidenum">
              <a:rPr lang="en-US" altLang="en-US" smtClean="0">
                <a:latin typeface="Arial" pitchFamily="34" charset="0"/>
              </a:rPr>
              <a:pPr/>
              <a:t>7</a:t>
            </a:fld>
            <a:endParaRPr lang="en-US" altLang="en-US" smtClean="0">
              <a:latin typeface="Arial" pitchFamily="34" charset="0"/>
            </a:endParaRPr>
          </a:p>
        </p:txBody>
      </p:sp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914400" y="2906712"/>
            <a:ext cx="7315200" cy="3189288"/>
            <a:chOff x="228600" y="1295400"/>
            <a:chExt cx="8153400" cy="4103688"/>
          </a:xfrm>
        </p:grpSpPr>
        <p:pic>
          <p:nvPicPr>
            <p:cNvPr id="22536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57200" y="1752600"/>
              <a:ext cx="1165225" cy="9159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</p:pic>
        <p:pic>
          <p:nvPicPr>
            <p:cNvPr id="22537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57200" y="4191000"/>
              <a:ext cx="1165225" cy="9159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</p:pic>
        <p:sp>
          <p:nvSpPr>
            <p:cNvPr id="22538" name="TextBox 10"/>
            <p:cNvSpPr txBox="1">
              <a:spLocks noChangeArrowheads="1"/>
            </p:cNvSpPr>
            <p:nvPr/>
          </p:nvSpPr>
          <p:spPr bwMode="auto">
            <a:xfrm>
              <a:off x="228600" y="1295400"/>
              <a:ext cx="1524000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4 megapixel</a:t>
              </a:r>
            </a:p>
          </p:txBody>
        </p:sp>
        <p:sp>
          <p:nvSpPr>
            <p:cNvPr id="22539" name="TextBox 11"/>
            <p:cNvSpPr txBox="1">
              <a:spLocks noChangeArrowheads="1"/>
            </p:cNvSpPr>
            <p:nvPr/>
          </p:nvSpPr>
          <p:spPr bwMode="auto">
            <a:xfrm>
              <a:off x="304800" y="3733800"/>
              <a:ext cx="1524000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8 megapixel</a:t>
              </a:r>
            </a:p>
          </p:txBody>
        </p:sp>
        <p:sp>
          <p:nvSpPr>
            <p:cNvPr id="22540" name="Right Arrow 12"/>
            <p:cNvSpPr>
              <a:spLocks noChangeArrowheads="1"/>
            </p:cNvSpPr>
            <p:nvPr/>
          </p:nvSpPr>
          <p:spPr bwMode="auto">
            <a:xfrm>
              <a:off x="1828800" y="1981200"/>
              <a:ext cx="914400" cy="1524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41" name="Right Arrow 13"/>
            <p:cNvSpPr>
              <a:spLocks noChangeArrowheads="1"/>
            </p:cNvSpPr>
            <p:nvPr/>
          </p:nvSpPr>
          <p:spPr bwMode="auto">
            <a:xfrm>
              <a:off x="1752600" y="4419600"/>
              <a:ext cx="914400" cy="1524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22542" name="Picture 8" descr="http://lh5.ggpht.com/_F_uLWLvCc6k/SJpRRVw9gSI/AAAAAAAADmg/hA3eZFZpzsI/s640/CIMG6026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71800" y="3810000"/>
              <a:ext cx="1600200" cy="1200150"/>
            </a:xfrm>
            <a:prstGeom prst="rect">
              <a:avLst/>
            </a:prstGeom>
            <a:noFill/>
            <a:ln w="15875">
              <a:solidFill>
                <a:schemeClr val="accent2"/>
              </a:solidFill>
              <a:miter lim="800000"/>
              <a:headEnd/>
              <a:tailEnd/>
            </a:ln>
          </p:spPr>
        </p:pic>
        <p:pic>
          <p:nvPicPr>
            <p:cNvPr id="22543" name="Picture 8" descr="http://lh5.ggpht.com/_F_uLWLvCc6k/SJpRRVw9gSI/AAAAAAAADmg/hA3eZFZpzsI/s640/CIMG602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200400" y="1676400"/>
              <a:ext cx="1219200" cy="914400"/>
            </a:xfrm>
            <a:prstGeom prst="rect">
              <a:avLst/>
            </a:prstGeom>
            <a:noFill/>
            <a:ln w="15875">
              <a:solidFill>
                <a:schemeClr val="accent2"/>
              </a:solidFill>
              <a:miter lim="800000"/>
              <a:headEnd/>
              <a:tailEnd/>
            </a:ln>
          </p:spPr>
        </p:pic>
        <p:sp>
          <p:nvSpPr>
            <p:cNvPr id="22544" name="TextBox 17"/>
            <p:cNvSpPr txBox="1">
              <a:spLocks noChangeArrowheads="1"/>
            </p:cNvSpPr>
            <p:nvPr/>
          </p:nvSpPr>
          <p:spPr bwMode="auto">
            <a:xfrm>
              <a:off x="2971800" y="2667000"/>
              <a:ext cx="1676400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dirty="0"/>
                <a:t>2400 x 1800</a:t>
              </a:r>
            </a:p>
          </p:txBody>
        </p:sp>
        <p:sp>
          <p:nvSpPr>
            <p:cNvPr id="22545" name="TextBox 18"/>
            <p:cNvSpPr txBox="1">
              <a:spLocks noChangeArrowheads="1"/>
            </p:cNvSpPr>
            <p:nvPr/>
          </p:nvSpPr>
          <p:spPr bwMode="auto">
            <a:xfrm>
              <a:off x="2971800" y="5029200"/>
              <a:ext cx="1676400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/>
                <a:t>4000 x 2000</a:t>
              </a:r>
            </a:p>
          </p:txBody>
        </p:sp>
        <p:sp>
          <p:nvSpPr>
            <p:cNvPr id="22546" name="Right Arrow 19"/>
            <p:cNvSpPr>
              <a:spLocks noChangeArrowheads="1"/>
            </p:cNvSpPr>
            <p:nvPr/>
          </p:nvSpPr>
          <p:spPr bwMode="auto">
            <a:xfrm rot="1283032">
              <a:off x="4614863" y="2257425"/>
              <a:ext cx="1971675" cy="190500"/>
            </a:xfrm>
            <a:prstGeom prst="rightArrow">
              <a:avLst>
                <a:gd name="adj1" fmla="val 50000"/>
                <a:gd name="adj2" fmla="val 49833"/>
              </a:avLst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22547" name="Picture 8" descr="http://lh5.ggpht.com/_F_uLWLvCc6k/SJpRRVw9gSI/AAAAAAAADmg/hA3eZFZpzsI/s640/CIMG6026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781800" y="2743200"/>
              <a:ext cx="1219200" cy="914400"/>
            </a:xfrm>
            <a:prstGeom prst="rect">
              <a:avLst/>
            </a:prstGeom>
            <a:noFill/>
            <a:ln w="15875">
              <a:solidFill>
                <a:schemeClr val="accent2"/>
              </a:solidFill>
              <a:miter lim="800000"/>
              <a:headEnd/>
              <a:tailEnd/>
            </a:ln>
          </p:spPr>
        </p:pic>
        <p:sp>
          <p:nvSpPr>
            <p:cNvPr id="22548" name="TextBox 21"/>
            <p:cNvSpPr txBox="1">
              <a:spLocks noChangeArrowheads="1"/>
            </p:cNvSpPr>
            <p:nvPr/>
          </p:nvSpPr>
          <p:spPr bwMode="auto">
            <a:xfrm>
              <a:off x="6629400" y="3733800"/>
              <a:ext cx="1752600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/>
                <a:t>8” x 10” print</a:t>
              </a:r>
            </a:p>
          </p:txBody>
        </p:sp>
        <p:sp>
          <p:nvSpPr>
            <p:cNvPr id="22549" name="Right Arrow 22"/>
            <p:cNvSpPr>
              <a:spLocks noChangeArrowheads="1"/>
            </p:cNvSpPr>
            <p:nvPr/>
          </p:nvSpPr>
          <p:spPr bwMode="auto">
            <a:xfrm rot="-1275476">
              <a:off x="4691063" y="4084638"/>
              <a:ext cx="1971675" cy="190500"/>
            </a:xfrm>
            <a:prstGeom prst="rightArrow">
              <a:avLst>
                <a:gd name="adj1" fmla="val 50000"/>
                <a:gd name="adj2" fmla="val 49833"/>
              </a:avLst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535" name="TextBox 23"/>
          <p:cNvSpPr txBox="1">
            <a:spLocks noChangeArrowheads="1"/>
          </p:cNvSpPr>
          <p:nvPr/>
        </p:nvSpPr>
        <p:spPr bwMode="auto">
          <a:xfrm>
            <a:off x="304800" y="1684337"/>
            <a:ext cx="8534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/>
              <a:t>The 8 megapixel will not produce a better quality 8” x 10” print than the 4 megapixel. 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274637"/>
            <a:ext cx="7886700" cy="1325563"/>
          </a:xfrm>
        </p:spPr>
        <p:txBody>
          <a:bodyPr/>
          <a:lstStyle/>
          <a:p>
            <a:r>
              <a:rPr lang="en-US" dirty="0" smtClean="0"/>
              <a:t>Megapixels vs. print size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399" y="1669474"/>
            <a:ext cx="7225747" cy="503612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A8D12-4FED-464A-83BE-6AD80AF0004D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6248400" cy="944562"/>
          </a:xfrm>
        </p:spPr>
        <p:txBody>
          <a:bodyPr/>
          <a:lstStyle/>
          <a:p>
            <a:r>
              <a:rPr lang="en-US" smtClean="0"/>
              <a:t>Types of Digital Cameras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457200" y="1719263"/>
            <a:ext cx="8229600" cy="2319337"/>
          </a:xfrm>
        </p:spPr>
        <p:txBody>
          <a:bodyPr/>
          <a:lstStyle/>
          <a:p>
            <a:r>
              <a:rPr lang="en-US" smtClean="0"/>
              <a:t>Ultra Compact Digital Cameras</a:t>
            </a:r>
          </a:p>
          <a:p>
            <a:r>
              <a:rPr lang="en-US" smtClean="0"/>
              <a:t>Compact Digital Cameras</a:t>
            </a:r>
          </a:p>
          <a:p>
            <a:r>
              <a:rPr lang="en-US" smtClean="0"/>
              <a:t>Advanced Digital Cameras</a:t>
            </a:r>
          </a:p>
          <a:p>
            <a:r>
              <a:rPr lang="en-US" smtClean="0"/>
              <a:t>Digital Single Lens Reflex (DSLR) Cameras</a:t>
            </a:r>
          </a:p>
        </p:txBody>
      </p:sp>
      <p:sp>
        <p:nvSpPr>
          <p:cNvPr id="2765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87BB9E2-5A92-414F-B11E-982CBF296F25}" type="slidenum">
              <a:rPr lang="en-US" altLang="en-US" smtClean="0">
                <a:latin typeface="Arial" pitchFamily="34" charset="0"/>
              </a:rPr>
              <a:pPr/>
              <a:t>9</a:t>
            </a:fld>
            <a:endParaRPr lang="en-US" altLang="en-US" smtClean="0">
              <a:latin typeface="Arial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Ultra Compact Digital Camera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Typically a small and inexpensive camera.</a:t>
            </a:r>
          </a:p>
          <a:p>
            <a:r>
              <a:rPr lang="en-US" smtClean="0"/>
              <a:t>Can easily be carried in a pocket or purse. </a:t>
            </a:r>
          </a:p>
          <a:p>
            <a:r>
              <a:rPr lang="en-US" smtClean="0"/>
              <a:t>Usually have fewer features than the higher end cameras.</a:t>
            </a:r>
          </a:p>
        </p:txBody>
      </p:sp>
      <p:sp>
        <p:nvSpPr>
          <p:cNvPr id="286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EB15C4C-1BD1-4258-89FC-2F1DEB43A464}" type="slidenum">
              <a:rPr lang="en-US" altLang="en-US" smtClean="0">
                <a:latin typeface="Arial" pitchFamily="34" charset="0"/>
              </a:rPr>
              <a:pPr/>
              <a:t>10</a:t>
            </a:fld>
            <a:endParaRPr lang="en-US" altLang="en-US" smtClean="0">
              <a:latin typeface="Arial" pitchFamily="34" charset="0"/>
            </a:endParaRPr>
          </a:p>
        </p:txBody>
      </p:sp>
      <p:pic>
        <p:nvPicPr>
          <p:cNvPr id="2867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8600" y="3817908"/>
            <a:ext cx="3302000" cy="243366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Compact Digital Cameras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650702" cy="2024312"/>
          </a:xfrm>
        </p:spPr>
        <p:txBody>
          <a:bodyPr/>
          <a:lstStyle/>
          <a:p>
            <a:r>
              <a:rPr lang="en-US" dirty="0" smtClean="0"/>
              <a:t>The typical digital camera used for taking most pictures by consumers. </a:t>
            </a:r>
          </a:p>
          <a:p>
            <a:r>
              <a:rPr lang="en-US" dirty="0" smtClean="0"/>
              <a:t>Includes most of the features the average person would need. </a:t>
            </a:r>
          </a:p>
          <a:p>
            <a:endParaRPr lang="en-US" dirty="0" smtClean="0"/>
          </a:p>
        </p:txBody>
      </p:sp>
      <p:sp>
        <p:nvSpPr>
          <p:cNvPr id="297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1A4B7B6-156E-414F-A44B-696378BFF6C1}" type="slidenum">
              <a:rPr lang="en-US" altLang="en-US" smtClean="0">
                <a:latin typeface="Arial" pitchFamily="34" charset="0"/>
              </a:rPr>
              <a:pPr/>
              <a:t>11</a:t>
            </a:fld>
            <a:endParaRPr lang="en-US" altLang="en-US" smtClean="0">
              <a:latin typeface="Arial" pitchFamily="34" charset="0"/>
            </a:endParaRPr>
          </a:p>
        </p:txBody>
      </p:sp>
      <p:pic>
        <p:nvPicPr>
          <p:cNvPr id="2970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5212" y="3886200"/>
            <a:ext cx="2897188" cy="23653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Advanced Digital Camera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650702" cy="1871912"/>
          </a:xfrm>
        </p:spPr>
        <p:txBody>
          <a:bodyPr/>
          <a:lstStyle/>
          <a:p>
            <a:r>
              <a:rPr lang="en-US" dirty="0" smtClean="0"/>
              <a:t>Designed for the more skilled or hobbyist photographer.</a:t>
            </a:r>
          </a:p>
          <a:p>
            <a:r>
              <a:rPr lang="en-US" dirty="0" smtClean="0"/>
              <a:t>Usually has higher quality lens and zoom. </a:t>
            </a:r>
          </a:p>
          <a:p>
            <a:pPr>
              <a:buFont typeface="Wingdings" pitchFamily="2" charset="2"/>
              <a:buNone/>
            </a:pPr>
            <a:endParaRPr lang="en-US" dirty="0" smtClean="0"/>
          </a:p>
        </p:txBody>
      </p:sp>
      <p:sp>
        <p:nvSpPr>
          <p:cNvPr id="307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98967BD-E458-44A8-AD5E-A407958639EF}" type="slidenum">
              <a:rPr lang="en-US" altLang="en-US" smtClean="0">
                <a:latin typeface="Arial" pitchFamily="34" charset="0"/>
              </a:rPr>
              <a:pPr/>
              <a:t>12</a:t>
            </a:fld>
            <a:endParaRPr lang="en-US" altLang="en-US" smtClean="0">
              <a:latin typeface="Arial" pitchFamily="34" charset="0"/>
            </a:endParaRPr>
          </a:p>
        </p:txBody>
      </p:sp>
      <p:pic>
        <p:nvPicPr>
          <p:cNvPr id="30727" name="Picture 2" descr="http://www.thomasmayphotography.com/wp-content/uploads/2009/03/canon-powershot-g10-compact-digital-camera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3676650"/>
            <a:ext cx="308610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Picture 8"/>
          <p:cNvSpPr>
            <a:spLocks noChangeAspect="1" noChangeArrowheads="1"/>
          </p:cNvSpPr>
          <p:nvPr/>
        </p:nvSpPr>
        <p:spPr bwMode="auto">
          <a:xfrm>
            <a:off x="4876800" y="3657600"/>
            <a:ext cx="3684588" cy="243046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/>
              <a:t>DSLR Camera</a:t>
            </a:r>
          </a:p>
        </p:txBody>
      </p:sp>
      <p:sp>
        <p:nvSpPr>
          <p:cNvPr id="31748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/>
              <a:t>Digital </a:t>
            </a:r>
            <a:r>
              <a:rPr lang="en-US" b="1" i="1" dirty="0" smtClean="0"/>
              <a:t>SLR</a:t>
            </a:r>
            <a:r>
              <a:rPr lang="en-US" dirty="0" smtClean="0"/>
              <a:t>- </a:t>
            </a:r>
            <a:r>
              <a:rPr lang="en-US" b="1" i="1" dirty="0" smtClean="0"/>
              <a:t>S</a:t>
            </a:r>
            <a:r>
              <a:rPr lang="en-US" dirty="0" smtClean="0"/>
              <a:t>ingle </a:t>
            </a:r>
            <a:r>
              <a:rPr lang="en-US" b="1" i="1" dirty="0" smtClean="0"/>
              <a:t>L</a:t>
            </a:r>
            <a:r>
              <a:rPr lang="en-US" dirty="0" smtClean="0"/>
              <a:t>ens </a:t>
            </a:r>
            <a:r>
              <a:rPr lang="en-US" b="1" i="1" dirty="0" smtClean="0"/>
              <a:t>R</a:t>
            </a:r>
            <a:r>
              <a:rPr lang="en-US" dirty="0" smtClean="0"/>
              <a:t>eflex</a:t>
            </a:r>
          </a:p>
          <a:p>
            <a:pPr lvl="1"/>
            <a:r>
              <a:rPr lang="en-US" dirty="0" smtClean="0"/>
              <a:t>Top of the line camera, primarily used by professionals</a:t>
            </a:r>
          </a:p>
          <a:p>
            <a:pPr lvl="1"/>
            <a:r>
              <a:rPr lang="en-US" dirty="0" smtClean="0"/>
              <a:t>Include high quality lenses, and often interchangeable</a:t>
            </a:r>
          </a:p>
          <a:p>
            <a:pPr lvl="1"/>
            <a:r>
              <a:rPr lang="en-US" dirty="0" smtClean="0"/>
              <a:t>Often accepts other accessories such as filters</a:t>
            </a:r>
          </a:p>
          <a:p>
            <a:pPr lvl="1"/>
            <a:r>
              <a:rPr lang="en-US" dirty="0" smtClean="0"/>
              <a:t>Produce very high resolution photos.</a:t>
            </a:r>
          </a:p>
        </p:txBody>
      </p:sp>
      <p:sp>
        <p:nvSpPr>
          <p:cNvPr id="3175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660A59A-B426-4E43-AE5F-27D5B1857222}" type="slidenum">
              <a:rPr lang="en-US" altLang="en-US" smtClean="0">
                <a:latin typeface="Arial" pitchFamily="34" charset="0"/>
              </a:rPr>
              <a:pPr/>
              <a:t>13</a:t>
            </a:fld>
            <a:endParaRPr lang="en-US" altLang="en-US" smtClean="0">
              <a:latin typeface="Arial" pitchFamily="34" charset="0"/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53914" y="4953000"/>
            <a:ext cx="2018486" cy="1676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Pixels </a:t>
            </a:r>
            <a:endParaRPr lang="en-US" dirty="0"/>
          </a:p>
        </p:txBody>
      </p:sp>
      <p:pic>
        <p:nvPicPr>
          <p:cNvPr id="4" name="Picture 5" descr="fuji1.jpg (26554 bytes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3116" y="1901738"/>
            <a:ext cx="3056571" cy="29750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7" descr="fuji2.jpg (29262 bytes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06938" y="1901738"/>
            <a:ext cx="2975062" cy="29954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A8D12-4FED-464A-83BE-6AD80AF0004D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 size or Resolution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650702" cy="1033712"/>
          </a:xfrm>
        </p:spPr>
        <p:txBody>
          <a:bodyPr/>
          <a:lstStyle/>
          <a:p>
            <a:r>
              <a:rPr lang="en-US" dirty="0" smtClean="0"/>
              <a:t>More pixels add detail and sharpen edges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847975"/>
            <a:ext cx="8408641" cy="1419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A8D12-4FED-464A-83BE-6AD80AF0004D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Compression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>
                <a:solidFill>
                  <a:srgbClr val="000000"/>
                </a:solidFill>
              </a:rPr>
              <a:t>The rate of compression affects image quality.</a:t>
            </a: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>
                <a:solidFill>
                  <a:srgbClr val="000000"/>
                </a:solidFill>
              </a:rPr>
              <a:t>More compression lessens the file size but poor quality of image</a:t>
            </a:r>
          </a:p>
          <a:p>
            <a:r>
              <a:rPr lang="en-US" dirty="0" smtClean="0"/>
              <a:t>No compression, more space required but high quality image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4267200"/>
            <a:ext cx="2286000" cy="2286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A8D12-4FED-464A-83BE-6AD80AF0004D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/>
        <p:txBody>
          <a:bodyPr lIns="0" tIns="0" rIns="0" bIns="0" anchor="t">
            <a:normAutofit/>
          </a:bodyPr>
          <a:lstStyle/>
          <a:p>
            <a:pPr algn="l">
              <a:lnSpc>
                <a:spcPct val="95000"/>
              </a:lnSpc>
            </a:pPr>
            <a:r>
              <a:rPr lang="en-US" dirty="0" smtClean="0"/>
              <a:t>Mobile phones</a:t>
            </a:r>
            <a:endParaRPr lang="en-US" dirty="0"/>
          </a:p>
        </p:txBody>
      </p:sp>
      <p:sp>
        <p:nvSpPr>
          <p:cNvPr id="3074" name="Rectangle 2"/>
          <p:cNvSpPr>
            <a:spLocks noGrp="1" noChangeArrowheads="1"/>
          </p:cNvSpPr>
          <p:nvPr>
            <p:ph idx="1"/>
          </p:nvPr>
        </p:nvSpPr>
        <p:spPr>
          <a:xfrm>
            <a:off x="243640" y="1709488"/>
            <a:ext cx="5928560" cy="2481512"/>
          </a:xfrm>
        </p:spPr>
        <p:txBody>
          <a:bodyPr lIns="0" tIns="0" rIns="0" bIns="0">
            <a:normAutofit/>
          </a:bodyPr>
          <a:lstStyle/>
          <a:p>
            <a:pPr indent="-308610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dirty="0">
                <a:solidFill>
                  <a:srgbClr val="000000"/>
                </a:solidFill>
              </a:rPr>
              <a:t>The world is flat</a:t>
            </a:r>
            <a:r>
              <a:rPr lang="en-US" dirty="0" smtClean="0">
                <a:solidFill>
                  <a:srgbClr val="000000"/>
                </a:solidFill>
              </a:rPr>
              <a:t>!</a:t>
            </a:r>
          </a:p>
          <a:p>
            <a:pPr indent="-308610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endParaRPr lang="en-US" sz="3600" dirty="0"/>
          </a:p>
          <a:p>
            <a:pPr indent="-308610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dirty="0">
                <a:solidFill>
                  <a:srgbClr val="000000"/>
                </a:solidFill>
              </a:rPr>
              <a:t>Bringing people together</a:t>
            </a:r>
            <a:r>
              <a:rPr lang="en-US" dirty="0" smtClean="0">
                <a:solidFill>
                  <a:srgbClr val="000000"/>
                </a:solidFill>
              </a:rPr>
              <a:t>.....?</a:t>
            </a:r>
            <a:endParaRPr lang="en-US" sz="3600" dirty="0"/>
          </a:p>
          <a:p>
            <a:pPr indent="-308610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endParaRPr lang="en-US" dirty="0" smtClean="0">
              <a:solidFill>
                <a:srgbClr val="000000"/>
              </a:solidFill>
            </a:endParaRPr>
          </a:p>
          <a:p>
            <a:pPr indent="-308610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dirty="0" smtClean="0">
                <a:solidFill>
                  <a:srgbClr val="000000"/>
                </a:solidFill>
              </a:rPr>
              <a:t>Changing </a:t>
            </a:r>
            <a:r>
              <a:rPr lang="en-US" dirty="0">
                <a:solidFill>
                  <a:srgbClr val="000000"/>
                </a:solidFill>
              </a:rPr>
              <a:t>the way things work.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4600" y="1761172"/>
            <a:ext cx="2590707" cy="21250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A8D12-4FED-464A-83BE-6AD80AF0004D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243640" y="533400"/>
            <a:ext cx="8595360" cy="914400"/>
          </a:xfrm>
        </p:spPr>
        <p:txBody>
          <a:bodyPr lIns="0" tIns="0" rIns="0" bIns="0" anchor="t">
            <a:normAutofit/>
          </a:bodyPr>
          <a:lstStyle/>
          <a:p>
            <a:pPr>
              <a:lnSpc>
                <a:spcPct val="95000"/>
              </a:lnSpc>
            </a:pPr>
            <a:r>
              <a:rPr lang="en-US" dirty="0"/>
              <a:t>History </a:t>
            </a:r>
          </a:p>
        </p:txBody>
      </p:sp>
      <p:sp>
        <p:nvSpPr>
          <p:cNvPr id="5122" name="Rectangle 2"/>
          <p:cNvSpPr>
            <a:spLocks noGrp="1" noChangeArrowheads="1"/>
          </p:cNvSpPr>
          <p:nvPr>
            <p:ph idx="1"/>
          </p:nvPr>
        </p:nvSpPr>
        <p:spPr>
          <a:xfrm>
            <a:off x="243640" y="1524000"/>
            <a:ext cx="8671760" cy="3505200"/>
          </a:xfrm>
        </p:spPr>
        <p:txBody>
          <a:bodyPr lIns="0" tIns="0" rIns="0" bIns="0">
            <a:noAutofit/>
          </a:bodyPr>
          <a:lstStyle/>
          <a:p>
            <a:pPr marL="0" indent="0">
              <a:lnSpc>
                <a:spcPct val="95000"/>
              </a:lnSpc>
              <a:spcBef>
                <a:spcPct val="0"/>
              </a:spcBef>
            </a:pPr>
            <a:r>
              <a:rPr lang="en-US" sz="2800" dirty="0" smtClean="0">
                <a:solidFill>
                  <a:srgbClr val="000000"/>
                </a:solidFill>
              </a:rPr>
              <a:t> The </a:t>
            </a:r>
            <a:r>
              <a:rPr lang="en-US" sz="2800" dirty="0">
                <a:solidFill>
                  <a:srgbClr val="000000"/>
                </a:solidFill>
              </a:rPr>
              <a:t>first official mobile phone used </a:t>
            </a:r>
            <a:r>
              <a:rPr lang="en-US" sz="2800" dirty="0" smtClean="0">
                <a:solidFill>
                  <a:srgbClr val="000000"/>
                </a:solidFill>
              </a:rPr>
              <a:t>by </a:t>
            </a:r>
            <a:r>
              <a:rPr lang="en-US" sz="2800" b="1" i="1" dirty="0" smtClean="0">
                <a:solidFill>
                  <a:srgbClr val="000000"/>
                </a:solidFill>
              </a:rPr>
              <a:t>Swedish</a:t>
            </a: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>
                <a:solidFill>
                  <a:srgbClr val="000000"/>
                </a:solidFill>
              </a:rPr>
              <a:t>police in </a:t>
            </a:r>
            <a:r>
              <a:rPr lang="en-US" sz="2800" b="1" i="1" dirty="0" smtClean="0">
                <a:solidFill>
                  <a:srgbClr val="000000"/>
                </a:solidFill>
              </a:rPr>
              <a:t>1946</a:t>
            </a:r>
          </a:p>
          <a:p>
            <a:pPr marL="457200" lvl="1" indent="0">
              <a:lnSpc>
                <a:spcPct val="95000"/>
              </a:lnSpc>
              <a:spcBef>
                <a:spcPct val="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smtClean="0"/>
              <a:t>Could </a:t>
            </a:r>
            <a:r>
              <a:rPr lang="en-US" sz="2400" dirty="0"/>
              <a:t>make 6 phone calls before car's battery was </a:t>
            </a:r>
            <a:r>
              <a:rPr lang="en-US" sz="2400" dirty="0" smtClean="0"/>
              <a:t>exhausted</a:t>
            </a:r>
            <a:endParaRPr lang="en-US" dirty="0"/>
          </a:p>
          <a:p>
            <a:pPr marL="0" indent="0">
              <a:lnSpc>
                <a:spcPct val="95000"/>
              </a:lnSpc>
              <a:spcBef>
                <a:spcPct val="0"/>
              </a:spcBef>
            </a:pPr>
            <a:r>
              <a:rPr lang="en-US" sz="2800" dirty="0" smtClean="0">
                <a:solidFill>
                  <a:srgbClr val="000000"/>
                </a:solidFill>
              </a:rPr>
              <a:t> Development of </a:t>
            </a:r>
            <a:r>
              <a:rPr lang="en-US" sz="2800" dirty="0">
                <a:solidFill>
                  <a:srgbClr val="000000"/>
                </a:solidFill>
              </a:rPr>
              <a:t>first cell phone </a:t>
            </a:r>
            <a:endParaRPr lang="en-US" sz="2800" dirty="0" smtClean="0">
              <a:solidFill>
                <a:srgbClr val="000000"/>
              </a:solidFill>
            </a:endParaRPr>
          </a:p>
          <a:p>
            <a:pPr marL="457200" lvl="1" indent="0">
              <a:lnSpc>
                <a:spcPct val="95000"/>
              </a:lnSpc>
              <a:spcBef>
                <a:spcPct val="0"/>
              </a:spcBef>
            </a:pPr>
            <a:r>
              <a:rPr lang="en-US" sz="2400" dirty="0" smtClean="0"/>
              <a:t> Creation </a:t>
            </a:r>
            <a:r>
              <a:rPr lang="en-US" sz="2400" dirty="0"/>
              <a:t>of towers/cells at Bell Labs in </a:t>
            </a:r>
            <a:r>
              <a:rPr lang="en-US" sz="2400" b="1" i="1" dirty="0" smtClean="0"/>
              <a:t>1947</a:t>
            </a:r>
            <a:endParaRPr lang="en-US" b="1" i="1" dirty="0"/>
          </a:p>
          <a:p>
            <a:pPr marL="0" indent="0">
              <a:lnSpc>
                <a:spcPct val="95000"/>
              </a:lnSpc>
              <a:spcBef>
                <a:spcPct val="0"/>
              </a:spcBef>
            </a:pPr>
            <a:r>
              <a:rPr lang="en-US" sz="2800" dirty="0" smtClean="0">
                <a:solidFill>
                  <a:srgbClr val="000000"/>
                </a:solidFill>
              </a:rPr>
              <a:t> 1983 </a:t>
            </a:r>
            <a:r>
              <a:rPr lang="en-US" sz="2800" b="1" i="1" dirty="0">
                <a:solidFill>
                  <a:srgbClr val="000000"/>
                </a:solidFill>
              </a:rPr>
              <a:t>Motorola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DynaTAC</a:t>
            </a:r>
            <a:r>
              <a:rPr lang="en-US" sz="2800" dirty="0">
                <a:solidFill>
                  <a:srgbClr val="000000"/>
                </a:solidFill>
              </a:rPr>
              <a:t> 8000X made commercially available: </a:t>
            </a:r>
            <a:r>
              <a:rPr lang="en-US" sz="2800" dirty="0" smtClean="0">
                <a:solidFill>
                  <a:srgbClr val="000000"/>
                </a:solidFill>
              </a:rPr>
              <a:t>(2 </a:t>
            </a:r>
            <a:r>
              <a:rPr lang="en-US" sz="2800" dirty="0">
                <a:solidFill>
                  <a:srgbClr val="000000"/>
                </a:solidFill>
              </a:rPr>
              <a:t>lbs, $</a:t>
            </a:r>
            <a:r>
              <a:rPr lang="en-US" sz="2800" dirty="0" smtClean="0">
                <a:solidFill>
                  <a:srgbClr val="000000"/>
                </a:solidFill>
              </a:rPr>
              <a:t>3500)</a:t>
            </a:r>
            <a:endParaRPr lang="en-US" sz="3600" dirty="0"/>
          </a:p>
          <a:p>
            <a:pPr marL="0" indent="0">
              <a:lnSpc>
                <a:spcPct val="95000"/>
              </a:lnSpc>
              <a:spcBef>
                <a:spcPct val="0"/>
              </a:spcBef>
            </a:pPr>
            <a:r>
              <a:rPr lang="en-US" sz="2800" dirty="0" smtClean="0">
                <a:solidFill>
                  <a:srgbClr val="000000"/>
                </a:solidFill>
              </a:rPr>
              <a:t> 1991 </a:t>
            </a:r>
            <a:r>
              <a:rPr lang="en-US" sz="2800" b="1" i="1" dirty="0">
                <a:solidFill>
                  <a:srgbClr val="000000"/>
                </a:solidFill>
              </a:rPr>
              <a:t>Motorola </a:t>
            </a:r>
            <a:r>
              <a:rPr lang="en-US" sz="2800" dirty="0" err="1">
                <a:solidFill>
                  <a:srgbClr val="000000"/>
                </a:solidFill>
              </a:rPr>
              <a:t>MicroTac</a:t>
            </a:r>
            <a:r>
              <a:rPr lang="en-US" sz="2800" dirty="0">
                <a:solidFill>
                  <a:srgbClr val="000000"/>
                </a:solidFill>
              </a:rPr>
              <a:t> </a:t>
            </a:r>
            <a:r>
              <a:rPr lang="en-US" sz="2800" dirty="0" err="1">
                <a:solidFill>
                  <a:srgbClr val="000000"/>
                </a:solidFill>
              </a:rPr>
              <a:t>Lite</a:t>
            </a:r>
            <a:r>
              <a:rPr lang="en-US" sz="2800" dirty="0">
                <a:solidFill>
                  <a:srgbClr val="000000"/>
                </a:solidFill>
              </a:rPr>
              <a:t> the lightest phone: </a:t>
            </a:r>
            <a:r>
              <a:rPr lang="en-US" sz="2800" dirty="0" smtClean="0">
                <a:solidFill>
                  <a:srgbClr val="000000"/>
                </a:solidFill>
              </a:rPr>
              <a:t>($1000) </a:t>
            </a:r>
            <a:endParaRPr lang="en-US" sz="3600" dirty="0"/>
          </a:p>
          <a:p>
            <a:pPr marL="0" indent="0">
              <a:lnSpc>
                <a:spcPct val="95000"/>
              </a:lnSpc>
              <a:spcBef>
                <a:spcPct val="0"/>
              </a:spcBef>
              <a:buNone/>
            </a:pPr>
            <a:endParaRPr lang="en-US" sz="2800" dirty="0">
              <a:solidFill>
                <a:srgbClr val="000000"/>
              </a:solidFill>
            </a:endParaRP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4724400"/>
            <a:ext cx="1750046" cy="1981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A8D12-4FED-464A-83BE-6AD80AF0004D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/>
          </p:nvPr>
        </p:nvSpPr>
        <p:spPr/>
        <p:txBody>
          <a:bodyPr lIns="0" tIns="0" rIns="0" bIns="0" anchor="t">
            <a:normAutofit/>
          </a:bodyPr>
          <a:lstStyle/>
          <a:p>
            <a:pPr>
              <a:lnSpc>
                <a:spcPct val="95000"/>
              </a:lnSpc>
            </a:pPr>
            <a:r>
              <a:rPr lang="en-US" dirty="0"/>
              <a:t>History cont.</a:t>
            </a:r>
          </a:p>
        </p:txBody>
      </p:sp>
      <p:sp>
        <p:nvSpPr>
          <p:cNvPr id="6146" name="Rectangle 2"/>
          <p:cNvSpPr>
            <a:spLocks noGrp="1" noChangeArrowheads="1"/>
          </p:cNvSpPr>
          <p:nvPr>
            <p:ph idx="1"/>
          </p:nvPr>
        </p:nvSpPr>
        <p:spPr>
          <a:xfrm>
            <a:off x="228600" y="1524000"/>
            <a:ext cx="6705600" cy="4800600"/>
          </a:xfrm>
        </p:spPr>
        <p:txBody>
          <a:bodyPr lIns="0" tIns="0" rIns="0" bIns="0">
            <a:normAutofit/>
          </a:bodyPr>
          <a:lstStyle/>
          <a:p>
            <a:pPr marL="0" indent="0">
              <a:lnSpc>
                <a:spcPct val="95000"/>
              </a:lnSpc>
              <a:spcBef>
                <a:spcPct val="0"/>
              </a:spcBef>
            </a:pPr>
            <a:r>
              <a:rPr lang="en-US" b="1" dirty="0" smtClean="0">
                <a:solidFill>
                  <a:srgbClr val="000000"/>
                </a:solidFill>
              </a:rPr>
              <a:t> </a:t>
            </a:r>
            <a:r>
              <a:rPr lang="en-US" b="1" i="1" dirty="0" smtClean="0">
                <a:solidFill>
                  <a:srgbClr val="000000"/>
                </a:solidFill>
              </a:rPr>
              <a:t>2nd </a:t>
            </a:r>
            <a:r>
              <a:rPr lang="en-US" b="1" i="1" dirty="0">
                <a:solidFill>
                  <a:srgbClr val="000000"/>
                </a:solidFill>
              </a:rPr>
              <a:t>generation:</a:t>
            </a:r>
            <a:r>
              <a:rPr lang="en-US" dirty="0">
                <a:solidFill>
                  <a:srgbClr val="000000"/>
                </a:solidFill>
              </a:rPr>
              <a:t> from the </a:t>
            </a:r>
            <a:r>
              <a:rPr lang="en-US" i="1" dirty="0">
                <a:solidFill>
                  <a:srgbClr val="000000"/>
                </a:solidFill>
              </a:rPr>
              <a:t>early 1990's</a:t>
            </a:r>
            <a:endParaRPr lang="en-US" sz="4000" i="1" dirty="0"/>
          </a:p>
          <a:p>
            <a:pPr marL="457200" lvl="1" indent="0">
              <a:lnSpc>
                <a:spcPct val="95000"/>
              </a:lnSpc>
              <a:spcBef>
                <a:spcPct val="0"/>
              </a:spcBef>
            </a:pP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smtClean="0"/>
              <a:t>smaller</a:t>
            </a:r>
            <a:r>
              <a:rPr lang="en-US" dirty="0"/>
              <a:t>, better batteries, huge increase in popularity </a:t>
            </a:r>
            <a:endParaRPr lang="en-US" sz="3200" dirty="0"/>
          </a:p>
          <a:p>
            <a:pPr marL="0" indent="0">
              <a:lnSpc>
                <a:spcPct val="95000"/>
              </a:lnSpc>
              <a:spcBef>
                <a:spcPct val="0"/>
              </a:spcBef>
            </a:pP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b="1" i="1" dirty="0" smtClean="0">
                <a:solidFill>
                  <a:srgbClr val="000000"/>
                </a:solidFill>
              </a:rPr>
              <a:t>3rd </a:t>
            </a:r>
            <a:r>
              <a:rPr lang="en-US" b="1" i="1" dirty="0">
                <a:solidFill>
                  <a:srgbClr val="000000"/>
                </a:solidFill>
              </a:rPr>
              <a:t>generation:</a:t>
            </a:r>
            <a:r>
              <a:rPr lang="en-US" dirty="0">
                <a:solidFill>
                  <a:srgbClr val="000000"/>
                </a:solidFill>
              </a:rPr>
              <a:t> </a:t>
            </a:r>
            <a:endParaRPr lang="en-US" dirty="0" smtClean="0">
              <a:solidFill>
                <a:srgbClr val="000000"/>
              </a:solidFill>
            </a:endParaRPr>
          </a:p>
          <a:p>
            <a:pPr marL="457200" lvl="1" indent="0">
              <a:lnSpc>
                <a:spcPct val="95000"/>
              </a:lnSpc>
              <a:spcBef>
                <a:spcPct val="0"/>
              </a:spcBef>
            </a:pP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smtClean="0"/>
              <a:t>Include 2Mb </a:t>
            </a:r>
            <a:r>
              <a:rPr lang="en-US" dirty="0"/>
              <a:t>of maximum data rate </a:t>
            </a:r>
            <a:r>
              <a:rPr lang="en-US" dirty="0" smtClean="0"/>
              <a:t> indoors </a:t>
            </a:r>
            <a:r>
              <a:rPr lang="en-US" dirty="0"/>
              <a:t>and </a:t>
            </a:r>
            <a:r>
              <a:rPr lang="en-US" dirty="0" smtClean="0"/>
              <a:t>384kb </a:t>
            </a:r>
            <a:r>
              <a:rPr lang="en-US" dirty="0"/>
              <a:t>for outdoor use</a:t>
            </a:r>
            <a:endParaRPr lang="en-US" sz="3200" dirty="0"/>
          </a:p>
          <a:p>
            <a:pPr marL="457200" lvl="1" indent="0">
              <a:lnSpc>
                <a:spcPct val="95000"/>
              </a:lnSpc>
              <a:spcBef>
                <a:spcPct val="0"/>
              </a:spcBef>
            </a:pPr>
            <a:r>
              <a:rPr lang="en-US" dirty="0" smtClean="0"/>
              <a:t> Include </a:t>
            </a:r>
            <a:r>
              <a:rPr lang="en-US" dirty="0"/>
              <a:t>internet access and other modern innovations</a:t>
            </a:r>
            <a:endParaRPr lang="en-US" sz="3200" dirty="0"/>
          </a:p>
          <a:p>
            <a:pPr marL="0" indent="0">
              <a:lnSpc>
                <a:spcPct val="95000"/>
              </a:lnSpc>
              <a:spcBef>
                <a:spcPct val="0"/>
              </a:spcBef>
            </a:pPr>
            <a:r>
              <a:rPr lang="en-US" dirty="0" smtClean="0">
                <a:solidFill>
                  <a:srgbClr val="000000"/>
                </a:solidFill>
              </a:rPr>
              <a:t> 1993 </a:t>
            </a:r>
            <a:r>
              <a:rPr lang="en-US" dirty="0">
                <a:solidFill>
                  <a:srgbClr val="000000"/>
                </a:solidFill>
              </a:rPr>
              <a:t>IBM developed </a:t>
            </a:r>
            <a:r>
              <a:rPr lang="en-US" b="1" i="1" dirty="0">
                <a:solidFill>
                  <a:srgbClr val="000000"/>
                </a:solidFill>
              </a:rPr>
              <a:t>first </a:t>
            </a:r>
            <a:r>
              <a:rPr lang="en-US" b="1" i="1" dirty="0" smtClean="0">
                <a:solidFill>
                  <a:srgbClr val="000000"/>
                </a:solidFill>
              </a:rPr>
              <a:t>smart phone</a:t>
            </a:r>
            <a:r>
              <a:rPr lang="en-US" dirty="0">
                <a:solidFill>
                  <a:srgbClr val="000000"/>
                </a:solidFill>
              </a:rPr>
              <a:t>, Simon</a:t>
            </a:r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375" y="1524001"/>
            <a:ext cx="1896025" cy="21491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A8D12-4FED-464A-83BE-6AD80AF0004D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66092" y="1447800"/>
            <a:ext cx="2049308" cy="1687355"/>
          </a:xfrm>
          <a:prstGeom prst="rect">
            <a:avLst/>
          </a:prstGeom>
          <a:noFill/>
        </p:spPr>
      </p:pic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/>
        <p:txBody>
          <a:bodyPr lIns="0" tIns="0" rIns="0" bIns="0" anchor="t">
            <a:normAutofit/>
          </a:bodyPr>
          <a:lstStyle/>
          <a:p>
            <a:pPr>
              <a:lnSpc>
                <a:spcPct val="95000"/>
              </a:lnSpc>
            </a:pPr>
            <a:r>
              <a:rPr lang="en-US" dirty="0" smtClean="0"/>
              <a:t>Uses of mobile phones</a:t>
            </a:r>
            <a:r>
              <a:rPr lang="en-US" dirty="0"/>
              <a:t> 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idx="1"/>
          </p:nvPr>
        </p:nvSpPr>
        <p:spPr>
          <a:xfrm>
            <a:off x="228600" y="1524000"/>
            <a:ext cx="4724400" cy="4800600"/>
          </a:xfrm>
        </p:spPr>
        <p:txBody>
          <a:bodyPr lIns="0" tIns="0" rIns="0" bIns="0">
            <a:noAutofit/>
          </a:bodyPr>
          <a:lstStyle/>
          <a:p>
            <a:pPr marL="0" indent="0">
              <a:lnSpc>
                <a:spcPct val="95000"/>
              </a:lnSpc>
              <a:spcBef>
                <a:spcPct val="0"/>
              </a:spcBef>
              <a:buNone/>
            </a:pPr>
            <a:r>
              <a:rPr lang="en-US" sz="2400" dirty="0">
                <a:solidFill>
                  <a:srgbClr val="000000"/>
                </a:solidFill>
              </a:rPr>
              <a:t>- </a:t>
            </a:r>
            <a:r>
              <a:rPr lang="en-US" sz="2400" dirty="0" smtClean="0">
                <a:solidFill>
                  <a:srgbClr val="000000"/>
                </a:solidFill>
              </a:rPr>
              <a:t>Smart phones </a:t>
            </a:r>
            <a:r>
              <a:rPr lang="en-US" sz="2400" dirty="0">
                <a:solidFill>
                  <a:srgbClr val="000000"/>
                </a:solidFill>
              </a:rPr>
              <a:t>provide portable use of IT</a:t>
            </a:r>
            <a:endParaRPr lang="en-US" dirty="0"/>
          </a:p>
          <a:p>
            <a:pPr marL="0" indent="0">
              <a:lnSpc>
                <a:spcPct val="95000"/>
              </a:lnSpc>
              <a:spcBef>
                <a:spcPct val="0"/>
              </a:spcBef>
              <a:buNone/>
            </a:pPr>
            <a:r>
              <a:rPr lang="en-US" sz="2400" b="1" i="1" dirty="0" smtClean="0">
                <a:solidFill>
                  <a:srgbClr val="0070C0"/>
                </a:solidFill>
              </a:rPr>
              <a:t>-Entertainment </a:t>
            </a:r>
            <a:r>
              <a:rPr lang="en-US" sz="2400" b="1" i="1" dirty="0">
                <a:solidFill>
                  <a:srgbClr val="0070C0"/>
                </a:solidFill>
              </a:rPr>
              <a:t>Uses:</a:t>
            </a:r>
            <a:endParaRPr lang="en-US" b="1" i="1" dirty="0">
              <a:solidFill>
                <a:srgbClr val="0070C0"/>
              </a:solidFill>
            </a:endParaRPr>
          </a:p>
          <a:p>
            <a:pPr marL="0" indent="0">
              <a:lnSpc>
                <a:spcPct val="95000"/>
              </a:lnSpc>
              <a:spcBef>
                <a:spcPct val="0"/>
              </a:spcBef>
              <a:buNone/>
            </a:pPr>
            <a:r>
              <a:rPr lang="en-US" sz="2400" dirty="0">
                <a:solidFill>
                  <a:srgbClr val="000000"/>
                </a:solidFill>
              </a:rPr>
              <a:t>games, music (mp3 player), books (e-book), and digital television </a:t>
            </a:r>
            <a:r>
              <a:rPr lang="en-US" sz="2400" dirty="0" smtClean="0">
                <a:solidFill>
                  <a:srgbClr val="000000"/>
                </a:solidFill>
              </a:rPr>
              <a:t>broadcast</a:t>
            </a:r>
          </a:p>
          <a:p>
            <a:pPr marL="0" indent="0">
              <a:lnSpc>
                <a:spcPct val="95000"/>
              </a:lnSpc>
              <a:spcBef>
                <a:spcPct val="0"/>
              </a:spcBef>
              <a:buFontTx/>
              <a:buChar char="-"/>
            </a:pPr>
            <a:r>
              <a:rPr lang="en-US" sz="2400" b="1" i="1" dirty="0" smtClean="0">
                <a:solidFill>
                  <a:srgbClr val="0070C0"/>
                </a:solidFill>
              </a:rPr>
              <a:t>Social </a:t>
            </a:r>
            <a:r>
              <a:rPr lang="en-US" sz="2400" b="1" i="1" dirty="0">
                <a:solidFill>
                  <a:srgbClr val="0070C0"/>
                </a:solidFill>
              </a:rPr>
              <a:t>Uses: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endParaRPr lang="en-US" sz="2400" dirty="0" smtClean="0">
              <a:solidFill>
                <a:srgbClr val="0070C0"/>
              </a:solidFill>
            </a:endParaRPr>
          </a:p>
          <a:p>
            <a:pPr marL="0" indent="0">
              <a:lnSpc>
                <a:spcPct val="95000"/>
              </a:lnSpc>
              <a:spcBef>
                <a:spcPct val="0"/>
              </a:spcBef>
              <a:buFontTx/>
              <a:buChar char="-"/>
            </a:pPr>
            <a:r>
              <a:rPr lang="en-US" sz="2400" dirty="0" smtClean="0">
                <a:solidFill>
                  <a:srgbClr val="000000"/>
                </a:solidFill>
              </a:rPr>
              <a:t>phone</a:t>
            </a:r>
            <a:r>
              <a:rPr lang="en-US" sz="2400" dirty="0">
                <a:solidFill>
                  <a:srgbClr val="000000"/>
                </a:solidFill>
              </a:rPr>
              <a:t> call, text message, wireless internet (access to e-mail, social networking websites)</a:t>
            </a:r>
            <a:endParaRPr lang="en-US" dirty="0"/>
          </a:p>
          <a:p>
            <a:pPr marL="0" indent="0">
              <a:lnSpc>
                <a:spcPct val="95000"/>
              </a:lnSpc>
              <a:spcBef>
                <a:spcPct val="0"/>
              </a:spcBef>
              <a:buFontTx/>
              <a:buChar char="-"/>
            </a:pPr>
            <a:r>
              <a:rPr lang="en-US" sz="2400" b="1" i="1" dirty="0" smtClean="0">
                <a:solidFill>
                  <a:srgbClr val="0070C0"/>
                </a:solidFill>
              </a:rPr>
              <a:t>Organization </a:t>
            </a:r>
            <a:r>
              <a:rPr lang="en-US" sz="2400" b="1" i="1" dirty="0">
                <a:solidFill>
                  <a:srgbClr val="0070C0"/>
                </a:solidFill>
              </a:rPr>
              <a:t>Uses: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endParaRPr lang="en-US" sz="2400" dirty="0" smtClean="0">
              <a:solidFill>
                <a:srgbClr val="0070C0"/>
              </a:solidFill>
            </a:endParaRPr>
          </a:p>
          <a:p>
            <a:pPr marL="0" indent="0">
              <a:lnSpc>
                <a:spcPct val="95000"/>
              </a:lnSpc>
              <a:spcBef>
                <a:spcPct val="0"/>
              </a:spcBef>
              <a:buFontTx/>
              <a:buChar char="-"/>
            </a:pPr>
            <a:r>
              <a:rPr lang="en-US" sz="2400" dirty="0" smtClean="0">
                <a:solidFill>
                  <a:srgbClr val="000000"/>
                </a:solidFill>
              </a:rPr>
              <a:t>calendar</a:t>
            </a:r>
            <a:r>
              <a:rPr lang="en-US" sz="2400" dirty="0">
                <a:solidFill>
                  <a:srgbClr val="000000"/>
                </a:solidFill>
              </a:rPr>
              <a:t>, finance manager, address book, storage for data</a:t>
            </a:r>
          </a:p>
        </p:txBody>
      </p:sp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3429000"/>
            <a:ext cx="1371600" cy="1408379"/>
          </a:xfrm>
          <a:prstGeom prst="rect">
            <a:avLst/>
          </a:prstGeom>
          <a:noFill/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1494949"/>
            <a:ext cx="1843088" cy="1781651"/>
          </a:xfrm>
          <a:prstGeom prst="rect">
            <a:avLst/>
          </a:prstGeom>
          <a:noFill/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47694" y="3276600"/>
            <a:ext cx="1749107" cy="1382554"/>
          </a:xfrm>
          <a:prstGeom prst="rect">
            <a:avLst/>
          </a:prstGeom>
          <a:noFill/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A8D12-4FED-464A-83BE-6AD80AF0004D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/>
        <p:txBody>
          <a:bodyPr lIns="0" tIns="0" rIns="0" bIns="0" anchor="t">
            <a:normAutofit/>
          </a:bodyPr>
          <a:lstStyle/>
          <a:p>
            <a:pPr>
              <a:lnSpc>
                <a:spcPct val="95000"/>
              </a:lnSpc>
            </a:pPr>
            <a:r>
              <a:rPr lang="en-US" dirty="0"/>
              <a:t>Uses cont. 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idx="1"/>
          </p:nvPr>
        </p:nvSpPr>
        <p:spPr>
          <a:xfrm>
            <a:off x="228600" y="1524000"/>
            <a:ext cx="5791200" cy="4800600"/>
          </a:xfrm>
        </p:spPr>
        <p:txBody>
          <a:bodyPr lIns="0" tIns="0" rIns="0" bIns="0">
            <a:noAutofit/>
          </a:bodyPr>
          <a:lstStyle/>
          <a:p>
            <a:pPr marL="0" indent="0">
              <a:lnSpc>
                <a:spcPct val="95000"/>
              </a:lnSpc>
              <a:spcBef>
                <a:spcPct val="0"/>
              </a:spcBef>
              <a:buNone/>
            </a:pPr>
            <a:r>
              <a:rPr lang="en-US" sz="2400" dirty="0">
                <a:solidFill>
                  <a:srgbClr val="000000"/>
                </a:solidFill>
              </a:rPr>
              <a:t> </a:t>
            </a:r>
            <a:r>
              <a:rPr lang="en-US" sz="2400" dirty="0" smtClean="0">
                <a:solidFill>
                  <a:srgbClr val="000000"/>
                </a:solidFill>
              </a:rPr>
              <a:t>-</a:t>
            </a:r>
            <a:r>
              <a:rPr lang="en-US" sz="2400" b="1" i="1" dirty="0" smtClean="0">
                <a:solidFill>
                  <a:srgbClr val="000000"/>
                </a:solidFill>
              </a:rPr>
              <a:t>Hospital </a:t>
            </a:r>
            <a:r>
              <a:rPr lang="en-US" sz="2400" b="1" i="1" dirty="0">
                <a:solidFill>
                  <a:srgbClr val="000000"/>
                </a:solidFill>
              </a:rPr>
              <a:t>Uses</a:t>
            </a:r>
            <a:r>
              <a:rPr lang="en-US" sz="2400" b="1" i="1" dirty="0" smtClean="0">
                <a:solidFill>
                  <a:srgbClr val="000000"/>
                </a:solidFill>
              </a:rPr>
              <a:t>:</a:t>
            </a:r>
          </a:p>
          <a:p>
            <a:pPr marL="0" indent="0">
              <a:lnSpc>
                <a:spcPct val="95000"/>
              </a:lnSpc>
              <a:spcBef>
                <a:spcPct val="0"/>
              </a:spcBef>
              <a:buFontTx/>
              <a:buChar char="-"/>
            </a:pPr>
            <a:r>
              <a:rPr lang="en-US" sz="2400" dirty="0" smtClean="0">
                <a:solidFill>
                  <a:srgbClr val="000000"/>
                </a:solidFill>
              </a:rPr>
              <a:t>used </a:t>
            </a:r>
            <a:r>
              <a:rPr lang="en-US" sz="2400" dirty="0">
                <a:solidFill>
                  <a:srgbClr val="000000"/>
                </a:solidFill>
              </a:rPr>
              <a:t>to view image (x-ray, </a:t>
            </a:r>
            <a:r>
              <a:rPr lang="en-US" sz="2400" dirty="0" smtClean="0">
                <a:solidFill>
                  <a:srgbClr val="000000"/>
                </a:solidFill>
              </a:rPr>
              <a:t>MRI)</a:t>
            </a:r>
            <a:endParaRPr lang="en-US" dirty="0"/>
          </a:p>
          <a:p>
            <a:pPr marL="0" indent="0">
              <a:lnSpc>
                <a:spcPct val="95000"/>
              </a:lnSpc>
              <a:spcBef>
                <a:spcPct val="0"/>
              </a:spcBef>
              <a:buNone/>
            </a:pPr>
            <a:r>
              <a:rPr lang="en-US" sz="2400" dirty="0" smtClean="0">
                <a:solidFill>
                  <a:srgbClr val="000000"/>
                </a:solidFill>
              </a:rPr>
              <a:t>-means</a:t>
            </a:r>
            <a:r>
              <a:rPr lang="en-US" sz="2400" dirty="0">
                <a:solidFill>
                  <a:srgbClr val="000000"/>
                </a:solidFill>
              </a:rPr>
              <a:t> of communication between nurses and </a:t>
            </a:r>
            <a:r>
              <a:rPr lang="en-US" sz="2400" dirty="0" smtClean="0">
                <a:solidFill>
                  <a:srgbClr val="000000"/>
                </a:solidFill>
              </a:rPr>
              <a:t>staff</a:t>
            </a:r>
          </a:p>
          <a:p>
            <a:pPr marL="0" indent="0">
              <a:lnSpc>
                <a:spcPct val="95000"/>
              </a:lnSpc>
              <a:spcBef>
                <a:spcPct val="0"/>
              </a:spcBef>
              <a:buNone/>
            </a:pPr>
            <a:endParaRPr lang="en-US" sz="2400" dirty="0" smtClean="0">
              <a:solidFill>
                <a:srgbClr val="000000"/>
              </a:solidFill>
            </a:endParaRPr>
          </a:p>
          <a:p>
            <a:pPr marL="0" indent="0">
              <a:lnSpc>
                <a:spcPct val="95000"/>
              </a:lnSpc>
              <a:spcBef>
                <a:spcPct val="0"/>
              </a:spcBef>
              <a:buFontTx/>
              <a:buChar char="-"/>
            </a:pPr>
            <a:r>
              <a:rPr lang="en-US" sz="2400" b="1" i="1" dirty="0" smtClean="0">
                <a:solidFill>
                  <a:srgbClr val="000000"/>
                </a:solidFill>
              </a:rPr>
              <a:t>Museum </a:t>
            </a:r>
            <a:r>
              <a:rPr lang="en-US" sz="2400" b="1" i="1" dirty="0">
                <a:solidFill>
                  <a:srgbClr val="000000"/>
                </a:solidFill>
              </a:rPr>
              <a:t>Uses: </a:t>
            </a:r>
            <a:endParaRPr lang="en-US" sz="2400" b="1" i="1" dirty="0" smtClean="0">
              <a:solidFill>
                <a:srgbClr val="000000"/>
              </a:solidFill>
            </a:endParaRPr>
          </a:p>
          <a:p>
            <a:pPr marL="0" indent="0">
              <a:lnSpc>
                <a:spcPct val="95000"/>
              </a:lnSpc>
              <a:spcBef>
                <a:spcPct val="0"/>
              </a:spcBef>
              <a:buFontTx/>
              <a:buChar char="-"/>
            </a:pPr>
            <a:r>
              <a:rPr lang="en-US" sz="2400" dirty="0" smtClean="0">
                <a:solidFill>
                  <a:srgbClr val="000000"/>
                </a:solidFill>
              </a:rPr>
              <a:t>audio </a:t>
            </a:r>
            <a:r>
              <a:rPr lang="en-US" sz="2400" dirty="0">
                <a:solidFill>
                  <a:srgbClr val="000000"/>
                </a:solidFill>
              </a:rPr>
              <a:t>guide is provided through cell </a:t>
            </a:r>
            <a:r>
              <a:rPr lang="en-US" sz="2400" dirty="0" smtClean="0">
                <a:solidFill>
                  <a:srgbClr val="000000"/>
                </a:solidFill>
              </a:rPr>
              <a:t>phones</a:t>
            </a:r>
          </a:p>
          <a:p>
            <a:pPr marL="0" indent="0">
              <a:lnSpc>
                <a:spcPct val="95000"/>
              </a:lnSpc>
              <a:spcBef>
                <a:spcPct val="0"/>
              </a:spcBef>
              <a:buNone/>
            </a:pPr>
            <a:r>
              <a:rPr lang="en-US" sz="2400" dirty="0">
                <a:solidFill>
                  <a:srgbClr val="000000"/>
                </a:solidFill>
              </a:rPr>
              <a:t> </a:t>
            </a:r>
            <a:endParaRPr lang="en-US" sz="2400" dirty="0" smtClean="0">
              <a:solidFill>
                <a:srgbClr val="000000"/>
              </a:solidFill>
            </a:endParaRPr>
          </a:p>
          <a:p>
            <a:pPr marL="0" indent="0">
              <a:lnSpc>
                <a:spcPct val="95000"/>
              </a:lnSpc>
              <a:spcBef>
                <a:spcPct val="0"/>
              </a:spcBef>
              <a:buNone/>
            </a:pPr>
            <a:r>
              <a:rPr lang="en-US" sz="2400" dirty="0" smtClean="0">
                <a:solidFill>
                  <a:srgbClr val="000000"/>
                </a:solidFill>
              </a:rPr>
              <a:t>-</a:t>
            </a:r>
            <a:r>
              <a:rPr lang="en-US" sz="2400" b="1" i="1" dirty="0" smtClean="0">
                <a:solidFill>
                  <a:srgbClr val="000000"/>
                </a:solidFill>
              </a:rPr>
              <a:t>China:</a:t>
            </a:r>
          </a:p>
          <a:p>
            <a:pPr marL="0" indent="0">
              <a:lnSpc>
                <a:spcPct val="95000"/>
              </a:lnSpc>
              <a:spcBef>
                <a:spcPct val="0"/>
              </a:spcBef>
              <a:buFontTx/>
              <a:buChar char="-"/>
            </a:pPr>
            <a:r>
              <a:rPr lang="en-US" sz="2400" dirty="0" smtClean="0">
                <a:solidFill>
                  <a:srgbClr val="000000"/>
                </a:solidFill>
              </a:rPr>
              <a:t>mobile </a:t>
            </a:r>
            <a:r>
              <a:rPr lang="en-US" sz="2400" dirty="0">
                <a:solidFill>
                  <a:srgbClr val="000000"/>
                </a:solidFill>
              </a:rPr>
              <a:t>learning provides access to lectures and test preps</a:t>
            </a:r>
            <a:r>
              <a:rPr lang="en-US" sz="2400" dirty="0" smtClean="0">
                <a:solidFill>
                  <a:srgbClr val="000000"/>
                </a:solidFill>
              </a:rPr>
              <a:t>.</a:t>
            </a:r>
            <a:endParaRPr lang="en-US" dirty="0"/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0" y="1524000"/>
            <a:ext cx="1286123" cy="1600677"/>
          </a:xfrm>
          <a:prstGeom prst="rect">
            <a:avLst/>
          </a:prstGeom>
          <a:noFill/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1002" y="3124200"/>
            <a:ext cx="2872620" cy="2209800"/>
          </a:xfrm>
          <a:prstGeom prst="rect">
            <a:avLst/>
          </a:prstGeom>
          <a:noFill/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0" y="1524000"/>
            <a:ext cx="1353503" cy="1516228"/>
          </a:xfrm>
          <a:prstGeom prst="rect">
            <a:avLst/>
          </a:prstGeom>
          <a:noFill/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A8D12-4FED-464A-83BE-6AD80AF0004D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/>
        <p:txBody>
          <a:bodyPr lIns="0" tIns="0" rIns="0" bIns="0" anchor="t">
            <a:normAutofit/>
          </a:bodyPr>
          <a:lstStyle/>
          <a:p>
            <a:pPr>
              <a:lnSpc>
                <a:spcPct val="95000"/>
              </a:lnSpc>
            </a:pPr>
            <a:r>
              <a:rPr lang="en-US" dirty="0"/>
              <a:t>Benefits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idx="1"/>
          </p:nvPr>
        </p:nvSpPr>
        <p:spPr>
          <a:xfrm>
            <a:off x="228600" y="1524000"/>
            <a:ext cx="6019800" cy="4800600"/>
          </a:xfrm>
        </p:spPr>
        <p:txBody>
          <a:bodyPr lIns="0" tIns="0" rIns="0" bIns="0">
            <a:normAutofit/>
          </a:bodyPr>
          <a:lstStyle/>
          <a:p>
            <a:pPr marL="411480" lvl="1" indent="-308610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dirty="0">
                <a:solidFill>
                  <a:srgbClr val="000000"/>
                </a:solidFill>
                <a:latin typeface="Arial" charset="0"/>
              </a:rPr>
              <a:t>Mobile technology is key to keeping in touch in the modern world.</a:t>
            </a:r>
            <a:endParaRPr lang="en-US" dirty="0"/>
          </a:p>
          <a:p>
            <a:pPr marL="411480" lvl="1" indent="-308610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endParaRPr lang="en-US" dirty="0" smtClean="0">
              <a:solidFill>
                <a:srgbClr val="000000"/>
              </a:solidFill>
              <a:latin typeface="Arial" charset="0"/>
            </a:endParaRPr>
          </a:p>
          <a:p>
            <a:pPr marL="411480" lvl="1" indent="-308610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dirty="0" smtClean="0">
                <a:solidFill>
                  <a:srgbClr val="000000"/>
                </a:solidFill>
                <a:latin typeface="Arial" charset="0"/>
              </a:rPr>
              <a:t>Text </a:t>
            </a:r>
            <a:r>
              <a:rPr lang="en-US" dirty="0">
                <a:solidFill>
                  <a:srgbClr val="000000"/>
                </a:solidFill>
                <a:latin typeface="Arial" charset="0"/>
              </a:rPr>
              <a:t>messaging </a:t>
            </a:r>
            <a:endParaRPr lang="en-US" dirty="0"/>
          </a:p>
          <a:p>
            <a:pPr marL="411480" lvl="1" indent="-308610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endParaRPr lang="en-US" dirty="0" smtClean="0">
              <a:solidFill>
                <a:srgbClr val="000000"/>
              </a:solidFill>
              <a:latin typeface="Arial" charset="0"/>
            </a:endParaRPr>
          </a:p>
          <a:p>
            <a:pPr marL="411480" lvl="1" indent="-308610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dirty="0" smtClean="0">
                <a:solidFill>
                  <a:srgbClr val="000000"/>
                </a:solidFill>
                <a:latin typeface="Arial" charset="0"/>
              </a:rPr>
              <a:t>Smart </a:t>
            </a:r>
            <a:r>
              <a:rPr lang="en-US" dirty="0">
                <a:solidFill>
                  <a:srgbClr val="000000"/>
                </a:solidFill>
                <a:latin typeface="Arial" charset="0"/>
              </a:rPr>
              <a:t>Phones aren't only used for </a:t>
            </a:r>
            <a:r>
              <a:rPr lang="en-US" dirty="0" smtClean="0">
                <a:solidFill>
                  <a:srgbClr val="000000"/>
                </a:solidFill>
                <a:latin typeface="Arial" charset="0"/>
              </a:rPr>
              <a:t>communication but for </a:t>
            </a:r>
          </a:p>
          <a:p>
            <a:pPr marL="868680" lvl="2" indent="-308610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dirty="0" smtClean="0">
                <a:solidFill>
                  <a:srgbClr val="000000"/>
                </a:solidFill>
                <a:latin typeface="Arial" charset="0"/>
              </a:rPr>
              <a:t>Organizing schedules</a:t>
            </a:r>
            <a:r>
              <a:rPr lang="en-US" dirty="0">
                <a:solidFill>
                  <a:srgbClr val="000000"/>
                </a:solidFill>
                <a:latin typeface="Arial" charset="0"/>
              </a:rPr>
              <a:t>, </a:t>
            </a:r>
            <a:r>
              <a:rPr lang="en-US" dirty="0" smtClean="0">
                <a:solidFill>
                  <a:srgbClr val="000000"/>
                </a:solidFill>
                <a:latin typeface="Arial" charset="0"/>
              </a:rPr>
              <a:t>taking </a:t>
            </a:r>
            <a:r>
              <a:rPr lang="en-US" dirty="0">
                <a:solidFill>
                  <a:srgbClr val="000000"/>
                </a:solidFill>
                <a:latin typeface="Arial" charset="0"/>
              </a:rPr>
              <a:t>notes, playing </a:t>
            </a:r>
            <a:r>
              <a:rPr lang="en-US" dirty="0" smtClean="0">
                <a:solidFill>
                  <a:srgbClr val="000000"/>
                </a:solidFill>
                <a:latin typeface="Arial" charset="0"/>
              </a:rPr>
              <a:t>music</a:t>
            </a:r>
          </a:p>
          <a:p>
            <a:pPr marL="868680" lvl="2" indent="-308610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dirty="0" smtClean="0">
                <a:solidFill>
                  <a:srgbClr val="000000"/>
                </a:solidFill>
                <a:latin typeface="Arial" charset="0"/>
              </a:rPr>
              <a:t>Games</a:t>
            </a:r>
            <a:r>
              <a:rPr lang="en-US" dirty="0">
                <a:solidFill>
                  <a:srgbClr val="000000"/>
                </a:solidFill>
                <a:latin typeface="Arial" charset="0"/>
              </a:rPr>
              <a:t>, checking the weather, and other applications.</a:t>
            </a:r>
          </a:p>
        </p:txBody>
      </p:sp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7600" y="1447800"/>
            <a:ext cx="1432994" cy="1334453"/>
          </a:xfrm>
          <a:prstGeom prst="rect">
            <a:avLst/>
          </a:prstGeom>
          <a:noFill/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5117" y="1487805"/>
            <a:ext cx="1030083" cy="1941195"/>
          </a:xfrm>
          <a:prstGeom prst="rect">
            <a:avLst/>
          </a:prstGeom>
          <a:noFill/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67600" y="2971800"/>
            <a:ext cx="1411605" cy="1815787"/>
          </a:xfrm>
          <a:prstGeom prst="rect">
            <a:avLst/>
          </a:prstGeom>
          <a:noFill/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A8D12-4FED-464A-83BE-6AD80AF0004D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/>
          </p:nvPr>
        </p:nvSpPr>
        <p:spPr/>
        <p:txBody>
          <a:bodyPr lIns="0" tIns="0" rIns="0" bIns="0" anchor="t">
            <a:normAutofit/>
          </a:bodyPr>
          <a:lstStyle/>
          <a:p>
            <a:pPr algn="l">
              <a:lnSpc>
                <a:spcPct val="95000"/>
              </a:lnSpc>
            </a:pPr>
            <a:r>
              <a:rPr lang="en-US" dirty="0"/>
              <a:t>Benefits Cont.</a:t>
            </a:r>
          </a:p>
        </p:txBody>
      </p:sp>
      <p:sp>
        <p:nvSpPr>
          <p:cNvPr id="10242" name="Rectangle 2"/>
          <p:cNvSpPr>
            <a:spLocks noGrp="1" noChangeArrowheads="1"/>
          </p:cNvSpPr>
          <p:nvPr>
            <p:ph idx="1"/>
          </p:nvPr>
        </p:nvSpPr>
        <p:spPr/>
        <p:txBody>
          <a:bodyPr lIns="0" tIns="0" rIns="0" bIns="0"/>
          <a:lstStyle/>
          <a:p>
            <a:pPr marL="411480" lvl="1" indent="-308610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dirty="0">
                <a:solidFill>
                  <a:srgbClr val="000000"/>
                </a:solidFill>
              </a:rPr>
              <a:t>Cell Phones </a:t>
            </a:r>
            <a:r>
              <a:rPr lang="en-US" b="1" i="1" dirty="0">
                <a:solidFill>
                  <a:srgbClr val="000000"/>
                </a:solidFill>
              </a:rPr>
              <a:t>"revolutionized long distance calling</a:t>
            </a:r>
            <a:r>
              <a:rPr lang="en-US" b="1" i="1" dirty="0" smtClean="0">
                <a:solidFill>
                  <a:srgbClr val="000000"/>
                </a:solidFill>
              </a:rPr>
              <a:t>"</a:t>
            </a:r>
            <a:r>
              <a:rPr lang="en-US" dirty="0" smtClean="0">
                <a:solidFill>
                  <a:srgbClr val="000000"/>
                </a:solidFill>
              </a:rPr>
              <a:t>,</a:t>
            </a:r>
          </a:p>
          <a:p>
            <a:pPr marL="868680" lvl="2" indent="-308610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dirty="0" smtClean="0">
                <a:solidFill>
                  <a:srgbClr val="0070C0"/>
                </a:solidFill>
              </a:rPr>
              <a:t>Making it </a:t>
            </a:r>
            <a:r>
              <a:rPr lang="en-US" dirty="0">
                <a:solidFill>
                  <a:srgbClr val="0070C0"/>
                </a:solidFill>
              </a:rPr>
              <a:t>much more inexpensive for long distance communication.</a:t>
            </a:r>
          </a:p>
          <a:p>
            <a:pPr marL="411480" lvl="1" indent="-308610">
              <a:lnSpc>
                <a:spcPct val="95000"/>
              </a:lnSpc>
              <a:spcBef>
                <a:spcPct val="0"/>
              </a:spcBef>
              <a:buClr>
                <a:srgbClr val="000000"/>
              </a:buClr>
              <a:buFontTx/>
              <a:buChar char="•"/>
            </a:pPr>
            <a:r>
              <a:rPr lang="en-US" dirty="0">
                <a:solidFill>
                  <a:srgbClr val="000000"/>
                </a:solidFill>
              </a:rPr>
              <a:t>Cell phone logs have also been helpful in </a:t>
            </a:r>
            <a:r>
              <a:rPr lang="en-US" b="1" i="1" dirty="0">
                <a:solidFill>
                  <a:srgbClr val="000000"/>
                </a:solidFill>
              </a:rPr>
              <a:t>court cases</a:t>
            </a:r>
            <a:r>
              <a:rPr lang="en-US" dirty="0">
                <a:solidFill>
                  <a:srgbClr val="000000"/>
                </a:solidFill>
              </a:rPr>
              <a:t> where they can be used as evidence</a:t>
            </a:r>
            <a:r>
              <a:rPr lang="en-US" dirty="0" smtClean="0">
                <a:solidFill>
                  <a:srgbClr val="000000"/>
                </a:solidFill>
              </a:rPr>
              <a:t>.</a:t>
            </a:r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4038600"/>
            <a:ext cx="2293706" cy="2287098"/>
          </a:xfrm>
          <a:prstGeom prst="rect">
            <a:avLst/>
          </a:prstGeom>
          <a:noFill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A8D12-4FED-464A-83BE-6AD80AF0004D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/>
        <p:txBody>
          <a:bodyPr lIns="0" tIns="0" rIns="0" bIns="0" anchor="t">
            <a:normAutofit/>
          </a:bodyPr>
          <a:lstStyle/>
          <a:p>
            <a:pPr>
              <a:lnSpc>
                <a:spcPct val="95000"/>
              </a:lnSpc>
            </a:pPr>
            <a:r>
              <a:rPr lang="en-US" dirty="0"/>
              <a:t>Criticisms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idx="1"/>
          </p:nvPr>
        </p:nvSpPr>
        <p:spPr/>
        <p:txBody>
          <a:bodyPr lIns="0" tIns="0" rIns="0" bIns="0">
            <a:normAutofit/>
          </a:bodyPr>
          <a:lstStyle/>
          <a:p>
            <a:pPr marL="0" indent="0">
              <a:lnSpc>
                <a:spcPct val="95000"/>
              </a:lnSpc>
              <a:spcBef>
                <a:spcPct val="0"/>
              </a:spcBef>
              <a:buFontTx/>
              <a:buChar char="-"/>
            </a:pPr>
            <a:r>
              <a:rPr lang="en-US" sz="2800" b="1" i="1" dirty="0" smtClean="0">
                <a:solidFill>
                  <a:srgbClr val="000000"/>
                </a:solidFill>
              </a:rPr>
              <a:t>Negative health </a:t>
            </a:r>
            <a:r>
              <a:rPr lang="en-US" sz="2800" b="1" i="1" dirty="0">
                <a:solidFill>
                  <a:srgbClr val="000000"/>
                </a:solidFill>
              </a:rPr>
              <a:t>affects </a:t>
            </a:r>
            <a:endParaRPr lang="en-US" sz="2800" b="1" i="1" dirty="0" smtClean="0">
              <a:solidFill>
                <a:srgbClr val="000000"/>
              </a:solidFill>
            </a:endParaRPr>
          </a:p>
          <a:p>
            <a:pPr marL="457200" lvl="1" indent="0">
              <a:lnSpc>
                <a:spcPct val="95000"/>
              </a:lnSpc>
              <a:spcBef>
                <a:spcPct val="0"/>
              </a:spcBef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Increased resting </a:t>
            </a:r>
            <a:r>
              <a:rPr lang="en-US" dirty="0">
                <a:solidFill>
                  <a:srgbClr val="000000"/>
                </a:solidFill>
              </a:rPr>
              <a:t>blood pressure, reduces production of </a:t>
            </a:r>
            <a:r>
              <a:rPr lang="en-US" dirty="0" smtClean="0">
                <a:solidFill>
                  <a:srgbClr val="000000"/>
                </a:solidFill>
              </a:rPr>
              <a:t>melatonin (sleep hormone), linked </a:t>
            </a:r>
            <a:r>
              <a:rPr lang="en-US" dirty="0">
                <a:solidFill>
                  <a:srgbClr val="000000"/>
                </a:solidFill>
              </a:rPr>
              <a:t>to </a:t>
            </a:r>
            <a:r>
              <a:rPr lang="en-US" dirty="0" smtClean="0">
                <a:solidFill>
                  <a:srgbClr val="000000"/>
                </a:solidFill>
              </a:rPr>
              <a:t>cancer</a:t>
            </a:r>
          </a:p>
          <a:p>
            <a:pPr marL="457200" lvl="1" indent="0">
              <a:lnSpc>
                <a:spcPct val="95000"/>
              </a:lnSpc>
              <a:spcBef>
                <a:spcPct val="0"/>
              </a:spcBef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increased </a:t>
            </a:r>
            <a:r>
              <a:rPr lang="en-US" dirty="0">
                <a:solidFill>
                  <a:srgbClr val="000000"/>
                </a:solidFill>
              </a:rPr>
              <a:t>stress level (fatigue, headache, difficulty in concentration, disturbance in </a:t>
            </a:r>
            <a:r>
              <a:rPr lang="en-US" dirty="0" smtClean="0">
                <a:solidFill>
                  <a:srgbClr val="000000"/>
                </a:solidFill>
              </a:rPr>
              <a:t>sleep)</a:t>
            </a:r>
          </a:p>
          <a:p>
            <a:pPr marL="457200" lvl="1" indent="0">
              <a:lnSpc>
                <a:spcPct val="95000"/>
              </a:lnSpc>
              <a:spcBef>
                <a:spcPct val="0"/>
              </a:spcBef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male infertility</a:t>
            </a:r>
          </a:p>
          <a:p>
            <a:pPr marL="0" indent="0">
              <a:lnSpc>
                <a:spcPct val="95000"/>
              </a:lnSpc>
              <a:spcBef>
                <a:spcPct val="0"/>
              </a:spcBef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effect </a:t>
            </a:r>
            <a:r>
              <a:rPr lang="en-US" dirty="0">
                <a:solidFill>
                  <a:srgbClr val="000000"/>
                </a:solidFill>
              </a:rPr>
              <a:t>on </a:t>
            </a:r>
            <a:r>
              <a:rPr lang="en-US" dirty="0" smtClean="0">
                <a:solidFill>
                  <a:srgbClr val="000000"/>
                </a:solidFill>
              </a:rPr>
              <a:t>children</a:t>
            </a:r>
          </a:p>
          <a:p>
            <a:pPr marL="0" indent="0">
              <a:lnSpc>
                <a:spcPct val="95000"/>
              </a:lnSpc>
              <a:spcBef>
                <a:spcPct val="0"/>
              </a:spcBef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risk </a:t>
            </a:r>
            <a:r>
              <a:rPr lang="en-US" dirty="0">
                <a:solidFill>
                  <a:srgbClr val="000000"/>
                </a:solidFill>
              </a:rPr>
              <a:t>in </a:t>
            </a:r>
            <a:r>
              <a:rPr lang="en-US" dirty="0" smtClean="0">
                <a:solidFill>
                  <a:srgbClr val="000000"/>
                </a:solidFill>
              </a:rPr>
              <a:t>driving</a:t>
            </a:r>
          </a:p>
          <a:p>
            <a:pPr marL="0" indent="0">
              <a:lnSpc>
                <a:spcPct val="95000"/>
              </a:lnSpc>
              <a:spcBef>
                <a:spcPct val="0"/>
              </a:spcBef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reduced privacy</a:t>
            </a:r>
          </a:p>
          <a:p>
            <a:pPr marL="0" indent="0">
              <a:lnSpc>
                <a:spcPct val="95000"/>
              </a:lnSpc>
              <a:spcBef>
                <a:spcPct val="0"/>
              </a:spcBef>
              <a:buFontTx/>
              <a:buChar char="-"/>
            </a:pPr>
            <a:r>
              <a:rPr lang="en-US" dirty="0" smtClean="0">
                <a:solidFill>
                  <a:srgbClr val="000000"/>
                </a:solidFill>
              </a:rPr>
              <a:t>effects </a:t>
            </a:r>
            <a:r>
              <a:rPr lang="en-US" dirty="0">
                <a:solidFill>
                  <a:srgbClr val="000000"/>
                </a:solidFill>
              </a:rPr>
              <a:t>on language</a:t>
            </a:r>
          </a:p>
        </p:txBody>
      </p:sp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17171" y="4038600"/>
            <a:ext cx="1955229" cy="2286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A8D12-4FED-464A-83BE-6AD80AF0004D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Digital Voice Recorder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Sound recorders for windows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Both Macintosh and Windows PC platform have the default sound.</a:t>
            </a:r>
            <a:endParaRPr lang="en-US" b="1" dirty="0" smtClean="0"/>
          </a:p>
          <a:p>
            <a:pPr lvl="1">
              <a:lnSpc>
                <a:spcPct val="80000"/>
              </a:lnSpc>
            </a:pPr>
            <a:r>
              <a:rPr lang="en-US" b="1" dirty="0" smtClean="0"/>
              <a:t>This basic application could:</a:t>
            </a:r>
          </a:p>
          <a:p>
            <a:pPr lvl="2">
              <a:lnSpc>
                <a:spcPct val="80000"/>
              </a:lnSpc>
            </a:pPr>
            <a:r>
              <a:rPr lang="en-US" i="1" dirty="0" smtClean="0">
                <a:sym typeface="Wingdings" pitchFamily="2" charset="2"/>
              </a:rPr>
              <a:t>Record our own sounds</a:t>
            </a:r>
          </a:p>
          <a:p>
            <a:pPr lvl="2">
              <a:lnSpc>
                <a:spcPct val="80000"/>
              </a:lnSpc>
            </a:pPr>
            <a:r>
              <a:rPr lang="en-US" i="1" dirty="0" smtClean="0">
                <a:sym typeface="Wingdings" pitchFamily="2" charset="2"/>
              </a:rPr>
              <a:t>Edit &amp; mix *.wav files</a:t>
            </a:r>
          </a:p>
          <a:p>
            <a:pPr lvl="2">
              <a:lnSpc>
                <a:spcPct val="80000"/>
              </a:lnSpc>
            </a:pPr>
            <a:r>
              <a:rPr lang="en-US" i="1" dirty="0" smtClean="0">
                <a:sym typeface="Wingdings" pitchFamily="2" charset="2"/>
              </a:rPr>
              <a:t>Simple Splicing (merging) and assembly</a:t>
            </a:r>
          </a:p>
          <a:p>
            <a:pPr lvl="2">
              <a:lnSpc>
                <a:spcPct val="80000"/>
              </a:lnSpc>
            </a:pPr>
            <a:r>
              <a:rPr lang="en-US" i="1" dirty="0" smtClean="0">
                <a:sym typeface="Wingdings" pitchFamily="2" charset="2"/>
              </a:rPr>
              <a:t>Increase volume &amp; speed of *.wav files</a:t>
            </a:r>
          </a:p>
          <a:p>
            <a:pPr lvl="2">
              <a:lnSpc>
                <a:spcPct val="80000"/>
              </a:lnSpc>
            </a:pPr>
            <a:r>
              <a:rPr lang="en-US" i="1" dirty="0" smtClean="0">
                <a:sym typeface="Wingdings" pitchFamily="2" charset="2"/>
              </a:rPr>
              <a:t>Reverse the sound.</a:t>
            </a:r>
          </a:p>
          <a:p>
            <a:pPr lvl="2">
              <a:lnSpc>
                <a:spcPct val="80000"/>
              </a:lnSpc>
            </a:pPr>
            <a:r>
              <a:rPr lang="en-US" i="1" dirty="0" smtClean="0">
                <a:sym typeface="Wingdings" pitchFamily="2" charset="2"/>
              </a:rPr>
              <a:t>Add Echo effects</a:t>
            </a:r>
          </a:p>
          <a:p>
            <a:pPr lvl="2">
              <a:lnSpc>
                <a:spcPct val="80000"/>
              </a:lnSpc>
            </a:pPr>
            <a:r>
              <a:rPr lang="en-US" i="1" dirty="0" smtClean="0">
                <a:sym typeface="Wingdings" pitchFamily="2" charset="2"/>
              </a:rPr>
              <a:t>Some XP Version also provide wav to mp3 conversion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A8D12-4FED-464A-83BE-6AD80AF0004D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Digital Sound Recorder</a:t>
            </a:r>
            <a:endParaRPr lang="en-US" dirty="0"/>
          </a:p>
        </p:txBody>
      </p:sp>
      <p:pic>
        <p:nvPicPr>
          <p:cNvPr id="5" name="Picture 4" descr="I09-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2133600"/>
            <a:ext cx="7772400" cy="223179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85800" y="4495800"/>
            <a:ext cx="403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For Macintosh</a:t>
            </a:r>
            <a:endParaRPr lang="en-US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876800" y="4419600"/>
            <a:ext cx="350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For Windows</a:t>
            </a:r>
            <a:endParaRPr lang="en-US" sz="2400" b="1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A8D12-4FED-464A-83BE-6AD80AF0004D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covered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>
                <a:solidFill>
                  <a:srgbClr val="FF0000"/>
                </a:solidFill>
              </a:rPr>
              <a:t>Introduction and examples of digital devices</a:t>
            </a:r>
          </a:p>
          <a:p>
            <a:pPr lvl="1"/>
            <a:r>
              <a:rPr lang="en-US" dirty="0" smtClean="0"/>
              <a:t>Camera, mobile phone, digital voice recorders, etc.</a:t>
            </a:r>
          </a:p>
          <a:p>
            <a:r>
              <a:rPr lang="en-US" dirty="0" smtClean="0"/>
              <a:t>Using a digital camera and other technologies i.e. mobile phones to download images and videos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A8D12-4FED-464A-83BE-6AD80AF0004D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Taking digital photo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/>
            <a:r>
              <a:rPr lang="en-US" dirty="0" smtClean="0"/>
              <a:t>There are 4 primary points to consider that impact the quality of a digital photo:</a:t>
            </a:r>
          </a:p>
          <a:p>
            <a:pPr marL="914400" lvl="1" indent="-457200"/>
            <a:r>
              <a:rPr lang="en-US" dirty="0" smtClean="0"/>
              <a:t>The quality of the recording device (camera's optics &amp; sensor). </a:t>
            </a:r>
          </a:p>
          <a:p>
            <a:pPr marL="914400" lvl="1" indent="-457200"/>
            <a:r>
              <a:rPr lang="en-US" dirty="0" smtClean="0"/>
              <a:t>The size (in pixels) of the digital image. </a:t>
            </a:r>
          </a:p>
          <a:p>
            <a:pPr marL="914400" lvl="1" indent="-457200"/>
            <a:r>
              <a:rPr lang="en-US" dirty="0" smtClean="0"/>
              <a:t>The digital format it is stored. </a:t>
            </a:r>
          </a:p>
          <a:p>
            <a:pPr marL="914400" lvl="1" indent="-457200"/>
            <a:r>
              <a:rPr lang="en-US" dirty="0" smtClean="0"/>
              <a:t>The technical proficiency and the "eye" of the photographer.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A8D12-4FED-464A-83BE-6AD80AF0004D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Focusing on the subject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8686800" cy="5105400"/>
          </a:xfrm>
        </p:spPr>
        <p:txBody>
          <a:bodyPr>
            <a:noAutofit/>
          </a:bodyPr>
          <a:lstStyle/>
          <a:p>
            <a:r>
              <a:rPr lang="en-US" sz="2800" dirty="0" smtClean="0"/>
              <a:t>Fixed Focus</a:t>
            </a:r>
          </a:p>
          <a:p>
            <a:pPr lvl="1"/>
            <a:r>
              <a:rPr lang="en-US" dirty="0" smtClean="0"/>
              <a:t>Found on lower-end cameras and phones</a:t>
            </a:r>
          </a:p>
          <a:p>
            <a:pPr lvl="1"/>
            <a:r>
              <a:rPr lang="en-US" dirty="0" smtClean="0"/>
              <a:t>The focus is fixed and can’t be adjusted.</a:t>
            </a:r>
          </a:p>
          <a:p>
            <a:r>
              <a:rPr lang="en-US" sz="2800" dirty="0" smtClean="0"/>
              <a:t>Auto Focus</a:t>
            </a:r>
          </a:p>
          <a:p>
            <a:pPr lvl="1"/>
            <a:r>
              <a:rPr lang="en-US" dirty="0" smtClean="0"/>
              <a:t>Most consumer cameras are equipped with auto focus cameras.</a:t>
            </a:r>
          </a:p>
          <a:p>
            <a:pPr lvl="1"/>
            <a:r>
              <a:rPr lang="en-US" dirty="0" smtClean="0"/>
              <a:t>The auto focus kicks in as you start to press the shutter button.</a:t>
            </a:r>
          </a:p>
          <a:p>
            <a:r>
              <a:rPr lang="en-US" dirty="0" smtClean="0"/>
              <a:t>Manual Focus</a:t>
            </a:r>
          </a:p>
          <a:p>
            <a:pPr lvl="1"/>
            <a:r>
              <a:rPr lang="en-US" dirty="0" smtClean="0"/>
              <a:t>Found on most professional level cameras</a:t>
            </a:r>
          </a:p>
          <a:p>
            <a:pPr lvl="1"/>
            <a:r>
              <a:rPr lang="en-US" dirty="0" smtClean="0"/>
              <a:t>The photographer focuses the camera on the lens.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A8D12-4FED-464A-83BE-6AD80AF0004D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Zoom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8686800" cy="51054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Most digital cameras are capable of some type of zoom. </a:t>
            </a:r>
          </a:p>
          <a:p>
            <a:r>
              <a:rPr lang="en-US" sz="2400" dirty="0" smtClean="0"/>
              <a:t>Many will have one or both types of zoom. </a:t>
            </a:r>
          </a:p>
          <a:p>
            <a:r>
              <a:rPr lang="en-US" sz="2400" b="1" i="1" dirty="0" smtClean="0"/>
              <a:t>Optical Zoom</a:t>
            </a:r>
          </a:p>
          <a:p>
            <a:pPr lvl="1"/>
            <a:r>
              <a:rPr lang="en-US" sz="2400" dirty="0" smtClean="0"/>
              <a:t>The subject is magnified through the camera's optics or lens</a:t>
            </a:r>
          </a:p>
          <a:p>
            <a:pPr lvl="1"/>
            <a:r>
              <a:rPr lang="en-US" sz="2400" dirty="0" smtClean="0"/>
              <a:t>Produces a higher quality image</a:t>
            </a:r>
          </a:p>
          <a:p>
            <a:pPr lvl="1"/>
            <a:r>
              <a:rPr lang="en-US" sz="2400" dirty="0" smtClean="0"/>
              <a:t>Image quality is maintained in optical zoom</a:t>
            </a:r>
          </a:p>
          <a:p>
            <a:r>
              <a:rPr lang="en-US" sz="2400" b="1" i="1" dirty="0" smtClean="0"/>
              <a:t>Digital Zoom</a:t>
            </a:r>
          </a:p>
          <a:p>
            <a:pPr lvl="1"/>
            <a:r>
              <a:rPr lang="en-US" sz="2400" dirty="0" smtClean="0"/>
              <a:t>Is an artificial zoom</a:t>
            </a:r>
          </a:p>
          <a:p>
            <a:pPr lvl="1"/>
            <a:r>
              <a:rPr lang="en-US" sz="2400" dirty="0" smtClean="0"/>
              <a:t>Digital zoom crops your image and magnifies the result of the cropping</a:t>
            </a:r>
          </a:p>
          <a:p>
            <a:pPr lvl="1"/>
            <a:r>
              <a:rPr lang="en-US" sz="2400" dirty="0" smtClean="0"/>
              <a:t>Image quality is lost in digital zoom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A8D12-4FED-464A-83BE-6AD80AF0004D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Taking Photos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 take photos</a:t>
            </a:r>
          </a:p>
          <a:p>
            <a:pPr lvl="1"/>
            <a:r>
              <a:rPr lang="en-US" dirty="0" smtClean="0"/>
              <a:t>You need to move dial to </a:t>
            </a:r>
            <a:r>
              <a:rPr lang="en-US" b="1" i="1" dirty="0" smtClean="0"/>
              <a:t>‘picture taking mode’</a:t>
            </a:r>
            <a:r>
              <a:rPr lang="en-US" dirty="0" smtClean="0"/>
              <a:t>.  </a:t>
            </a:r>
          </a:p>
          <a:p>
            <a:pPr lvl="1"/>
            <a:r>
              <a:rPr lang="en-US" dirty="0" smtClean="0"/>
              <a:t>Most cameras make this easy and assume you’ll take most of your pictures in the easy, </a:t>
            </a:r>
            <a:r>
              <a:rPr lang="en-US" b="1" i="1" dirty="0" smtClean="0"/>
              <a:t>automatic mode</a:t>
            </a:r>
            <a:r>
              <a:rPr lang="en-US" dirty="0" smtClean="0"/>
              <a:t>, and color that part of the dial green. </a:t>
            </a:r>
          </a:p>
          <a:p>
            <a:pPr lvl="1"/>
            <a:r>
              <a:rPr lang="en-US" dirty="0" smtClean="0"/>
              <a:t>In </a:t>
            </a:r>
            <a:r>
              <a:rPr lang="en-US" b="1" i="1" dirty="0" smtClean="0"/>
              <a:t>“auto” mode</a:t>
            </a:r>
            <a:r>
              <a:rPr lang="en-US" dirty="0" smtClean="0"/>
              <a:t>, the camera does a lot of things for you, like adjusting the light and focus.  </a:t>
            </a:r>
          </a:p>
          <a:p>
            <a:pPr lvl="1"/>
            <a:r>
              <a:rPr lang="en-US" dirty="0" smtClean="0"/>
              <a:t>Go ahead and turn your camera on, and select the ‘</a:t>
            </a:r>
            <a:r>
              <a:rPr lang="en-US" i="1" dirty="0" smtClean="0"/>
              <a:t>auto picture taking’ mode</a:t>
            </a:r>
            <a:r>
              <a:rPr lang="en-US" dirty="0" smtClean="0"/>
              <a:t>. </a:t>
            </a:r>
          </a:p>
          <a:p>
            <a:pPr lvl="1"/>
            <a:r>
              <a:rPr lang="en-US" dirty="0" smtClean="0"/>
              <a:t>Snap a couple of pictures around the room here just for fun.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A8D12-4FED-464A-83BE-6AD80AF0004D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Taking photos</a:t>
            </a:r>
            <a:endParaRPr lang="en-US" dirty="0"/>
          </a:p>
        </p:txBody>
      </p:sp>
      <p:grpSp>
        <p:nvGrpSpPr>
          <p:cNvPr id="2" name="Group 13"/>
          <p:cNvGrpSpPr/>
          <p:nvPr/>
        </p:nvGrpSpPr>
        <p:grpSpPr>
          <a:xfrm>
            <a:off x="381000" y="1792288"/>
            <a:ext cx="8382000" cy="4303712"/>
            <a:chOff x="228600" y="1792288"/>
            <a:chExt cx="8382000" cy="4303712"/>
          </a:xfrm>
        </p:grpSpPr>
        <p:grpSp>
          <p:nvGrpSpPr>
            <p:cNvPr id="3" name="Group 13"/>
            <p:cNvGrpSpPr/>
            <p:nvPr/>
          </p:nvGrpSpPr>
          <p:grpSpPr>
            <a:xfrm>
              <a:off x="228600" y="1792289"/>
              <a:ext cx="8382001" cy="4303711"/>
              <a:chOff x="228600" y="1792288"/>
              <a:chExt cx="8408988" cy="4291012"/>
            </a:xfrm>
          </p:grpSpPr>
          <p:pic>
            <p:nvPicPr>
              <p:cNvPr id="17" name="Picture 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228600" y="1958975"/>
                <a:ext cx="4168775" cy="23844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" name="Picture 4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4191000" y="2914650"/>
                <a:ext cx="4446588" cy="31686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9" name="Oval 6"/>
              <p:cNvSpPr>
                <a:spLocks noChangeArrowheads="1"/>
              </p:cNvSpPr>
              <p:nvPr/>
            </p:nvSpPr>
            <p:spPr bwMode="auto">
              <a:xfrm>
                <a:off x="2819400" y="3352800"/>
                <a:ext cx="685800" cy="381000"/>
              </a:xfrm>
              <a:prstGeom prst="ellipse">
                <a:avLst/>
              </a:prstGeom>
              <a:noFill/>
              <a:ln w="762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" name="Oval 13"/>
              <p:cNvSpPr>
                <a:spLocks noChangeArrowheads="1"/>
              </p:cNvSpPr>
              <p:nvPr/>
            </p:nvSpPr>
            <p:spPr bwMode="auto">
              <a:xfrm>
                <a:off x="6705600" y="5334000"/>
                <a:ext cx="685800" cy="533400"/>
              </a:xfrm>
              <a:prstGeom prst="ellipse">
                <a:avLst/>
              </a:prstGeom>
              <a:noFill/>
              <a:ln w="762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" name="Line 15"/>
              <p:cNvSpPr>
                <a:spLocks noChangeShapeType="1"/>
              </p:cNvSpPr>
              <p:nvPr/>
            </p:nvSpPr>
            <p:spPr bwMode="auto">
              <a:xfrm rot="8539873" flipV="1">
                <a:off x="5738813" y="1792288"/>
                <a:ext cx="682625" cy="2911475"/>
              </a:xfrm>
              <a:prstGeom prst="line">
                <a:avLst/>
              </a:prstGeom>
              <a:noFill/>
              <a:ln w="76200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" name="Oval 16"/>
              <p:cNvSpPr>
                <a:spLocks noChangeArrowheads="1"/>
              </p:cNvSpPr>
              <p:nvPr/>
            </p:nvSpPr>
            <p:spPr bwMode="auto">
              <a:xfrm>
                <a:off x="6553200" y="4648200"/>
                <a:ext cx="685800" cy="533400"/>
              </a:xfrm>
              <a:prstGeom prst="ellipse">
                <a:avLst/>
              </a:prstGeom>
              <a:noFill/>
              <a:ln w="762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6" name="Line 14"/>
            <p:cNvSpPr>
              <a:spLocks noChangeShapeType="1"/>
            </p:cNvSpPr>
            <p:nvPr/>
          </p:nvSpPr>
          <p:spPr bwMode="auto">
            <a:xfrm rot="13830678" flipV="1">
              <a:off x="4421670" y="1401760"/>
              <a:ext cx="98716" cy="2430574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A8D12-4FED-464A-83BE-6AD80AF0004D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Downloading using Android 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There are various ways to add media &amp; programs to your smart phones.</a:t>
            </a:r>
          </a:p>
          <a:p>
            <a:r>
              <a:rPr lang="en-US" sz="2800" dirty="0" smtClean="0"/>
              <a:t>Your mobile phone is turned into a true multimedia device.</a:t>
            </a:r>
          </a:p>
          <a:p>
            <a:r>
              <a:rPr lang="en-US" sz="2800" b="1" i="1" dirty="0" smtClean="0"/>
              <a:t>Visit the Google Play Store</a:t>
            </a:r>
            <a:endParaRPr lang="en-US" sz="2800" i="1" dirty="0" smtClean="0"/>
          </a:p>
          <a:p>
            <a:pPr lvl="1"/>
            <a:r>
              <a:rPr lang="en-US" sz="2400" dirty="0" smtClean="0"/>
              <a:t>You can access the store from your phone’s Apps list</a:t>
            </a:r>
          </a:p>
          <a:p>
            <a:pPr lvl="1"/>
            <a:r>
              <a:rPr lang="en-US" sz="2400" dirty="0" smtClean="0"/>
              <a:t>There are many free applications, games, songs, and videos available for download.</a:t>
            </a:r>
          </a:p>
          <a:p>
            <a:pPr lvl="1"/>
            <a:r>
              <a:rPr lang="en-US" sz="2400" dirty="0" smtClean="0"/>
              <a:t>You will need a ‘</a:t>
            </a:r>
            <a:r>
              <a:rPr lang="en-US" sz="2400" i="1" dirty="0" smtClean="0"/>
              <a:t>Google account’</a:t>
            </a:r>
            <a:r>
              <a:rPr lang="en-US" sz="2400" dirty="0" smtClean="0"/>
              <a:t> in order to download from the </a:t>
            </a:r>
            <a:r>
              <a:rPr lang="en-US" sz="2400" b="1" i="1" dirty="0" smtClean="0"/>
              <a:t>Play Store</a:t>
            </a:r>
            <a:r>
              <a:rPr lang="en-US" sz="2400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A8D12-4FED-464A-83BE-6AD80AF0004D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Google Play Store</a:t>
            </a:r>
            <a:endParaRPr lang="en-US" dirty="0"/>
          </a:p>
        </p:txBody>
      </p:sp>
      <p:pic>
        <p:nvPicPr>
          <p:cNvPr id="4" name="Content Placeholder 3" descr="play stor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26406" r="27027" b="28486"/>
          <a:stretch>
            <a:fillRect/>
          </a:stretch>
        </p:blipFill>
        <p:spPr>
          <a:xfrm>
            <a:off x="5029200" y="1559658"/>
            <a:ext cx="3810000" cy="4383942"/>
          </a:xfrm>
        </p:spPr>
      </p:pic>
      <p:pic>
        <p:nvPicPr>
          <p:cNvPr id="5" name="Picture 4" descr="playstore in phon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08710" y="1600200"/>
            <a:ext cx="2606040" cy="4343400"/>
          </a:xfrm>
          <a:prstGeom prst="rect">
            <a:avLst/>
          </a:prstGeom>
        </p:spPr>
      </p:pic>
      <p:sp>
        <p:nvSpPr>
          <p:cNvPr id="6" name="Circular Arrow 5"/>
          <p:cNvSpPr/>
          <p:nvPr/>
        </p:nvSpPr>
        <p:spPr>
          <a:xfrm>
            <a:off x="533400" y="2895600"/>
            <a:ext cx="1676400" cy="1752600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0800004"/>
              <a:gd name="adj5" fmla="val 125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A8D12-4FED-464A-83BE-6AD80AF0004D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Downloading apps in Android 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8686800" cy="5029200"/>
          </a:xfrm>
        </p:spPr>
        <p:txBody>
          <a:bodyPr>
            <a:normAutofit fontScale="92500" lnSpcReduction="20000"/>
          </a:bodyPr>
          <a:lstStyle/>
          <a:p>
            <a:r>
              <a:rPr lang="en-US" b="1" i="1" dirty="0" smtClean="0"/>
              <a:t>Download apps from other sources</a:t>
            </a:r>
            <a:endParaRPr lang="en-US" i="1" dirty="0" smtClean="0"/>
          </a:p>
          <a:p>
            <a:pPr lvl="1"/>
            <a:r>
              <a:rPr lang="en-US" dirty="0" smtClean="0"/>
              <a:t>In order to install apps from sources other than the Google Play Store, you need to set your phone to allow non-market apps.</a:t>
            </a:r>
          </a:p>
          <a:p>
            <a:pPr lvl="1"/>
            <a:r>
              <a:rPr lang="en-US" dirty="0" smtClean="0"/>
              <a:t>Press the Menu button on your phone and tap Settings. </a:t>
            </a:r>
          </a:p>
          <a:p>
            <a:pPr lvl="1"/>
            <a:r>
              <a:rPr lang="en-US" dirty="0" smtClean="0"/>
              <a:t>Scroll down to Security and tap it to open the Security menu. </a:t>
            </a:r>
          </a:p>
          <a:p>
            <a:pPr lvl="1"/>
            <a:r>
              <a:rPr lang="en-US" dirty="0" smtClean="0"/>
              <a:t>Scroll down and check the </a:t>
            </a:r>
            <a:r>
              <a:rPr lang="en-US" b="1" i="1" dirty="0" smtClean="0"/>
              <a:t>“Unknown Sources”</a:t>
            </a:r>
            <a:r>
              <a:rPr lang="en-US" dirty="0" smtClean="0"/>
              <a:t> box. This will let you install apps directly from the APK file.</a:t>
            </a:r>
          </a:p>
          <a:p>
            <a:r>
              <a:rPr lang="en-US" dirty="0" smtClean="0"/>
              <a:t>An </a:t>
            </a:r>
            <a:r>
              <a:rPr lang="en-US" b="1" i="1" dirty="0" smtClean="0">
                <a:solidFill>
                  <a:srgbClr val="FF0000"/>
                </a:solidFill>
              </a:rPr>
              <a:t>APK file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is the file that </a:t>
            </a:r>
          </a:p>
          <a:p>
            <a:pPr lvl="1"/>
            <a:r>
              <a:rPr lang="en-US" dirty="0" smtClean="0"/>
              <a:t>Android uses to install a program. If you want to add a program to your phone, it must be APK format.</a:t>
            </a:r>
          </a:p>
          <a:p>
            <a:r>
              <a:rPr lang="en-US" dirty="0" smtClean="0"/>
              <a:t>Make sure that you download apps from trusted sources.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A8D12-4FED-464A-83BE-6AD80AF0004D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Downloading apps in Android 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i="1" dirty="0" smtClean="0"/>
              <a:t>Download apps from other sources</a:t>
            </a:r>
          </a:p>
          <a:p>
            <a:pPr lvl="1"/>
            <a:r>
              <a:rPr lang="en-US" dirty="0" smtClean="0"/>
              <a:t>There are a variety of communities that offer applications that aren’t available on the Store, often for free. </a:t>
            </a:r>
          </a:p>
          <a:p>
            <a:pPr lvl="1"/>
            <a:r>
              <a:rPr lang="en-US" dirty="0" smtClean="0"/>
              <a:t>These can include beta versions of apps that are in progress, or apps that are purchased outside of the store.</a:t>
            </a:r>
          </a:p>
          <a:p>
            <a:pPr lvl="1"/>
            <a:r>
              <a:rPr lang="en-US" dirty="0" smtClean="0"/>
              <a:t>When you download an APK file, you can open it by using the </a:t>
            </a:r>
            <a:r>
              <a:rPr lang="en-US" i="1" dirty="0" smtClean="0"/>
              <a:t>Downloads</a:t>
            </a:r>
            <a:r>
              <a:rPr lang="en-US" dirty="0" smtClean="0"/>
              <a:t> app on your phone. </a:t>
            </a:r>
          </a:p>
          <a:p>
            <a:pPr lvl="1"/>
            <a:r>
              <a:rPr lang="en-US" dirty="0" smtClean="0"/>
              <a:t>Tap the APK file and your phone will ask you if you want to install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A8D12-4FED-464A-83BE-6AD80AF0004D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Downloading from other sources</a:t>
            </a:r>
            <a:endParaRPr lang="en-US" dirty="0"/>
          </a:p>
        </p:txBody>
      </p:sp>
      <p:pic>
        <p:nvPicPr>
          <p:cNvPr id="4" name="Content Placeholder 3" descr="download from other source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27599" r="27027" b="31673"/>
          <a:stretch>
            <a:fillRect/>
          </a:stretch>
        </p:blipFill>
        <p:spPr>
          <a:xfrm>
            <a:off x="1705947" y="1533525"/>
            <a:ext cx="4313853" cy="4867275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A8D12-4FED-464A-83BE-6AD80AF0004D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Downloading files in Android 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8686800" cy="4953000"/>
          </a:xfrm>
        </p:spPr>
        <p:txBody>
          <a:bodyPr>
            <a:normAutofit/>
          </a:bodyPr>
          <a:lstStyle/>
          <a:p>
            <a:r>
              <a:rPr lang="en-US" b="1" i="1" dirty="0" smtClean="0"/>
              <a:t>Download files from the web</a:t>
            </a:r>
            <a:endParaRPr lang="en-US" i="1" dirty="0" smtClean="0"/>
          </a:p>
          <a:p>
            <a:pPr lvl="1"/>
            <a:r>
              <a:rPr lang="en-US" dirty="0" smtClean="0"/>
              <a:t>When browsing the web on your phone, you can download files directly to your phone’s storage.</a:t>
            </a:r>
          </a:p>
          <a:p>
            <a:pPr lvl="1"/>
            <a:r>
              <a:rPr lang="en-US" dirty="0" smtClean="0"/>
              <a:t>To download an image, tap and hold the image in your phone’s browser for a second, and then release. </a:t>
            </a:r>
          </a:p>
          <a:p>
            <a:pPr lvl="1"/>
            <a:r>
              <a:rPr lang="en-US" dirty="0" smtClean="0"/>
              <a:t>A menu will open and you will have the option to save the image to your phone.</a:t>
            </a:r>
          </a:p>
          <a:p>
            <a:r>
              <a:rPr lang="en-US" dirty="0" smtClean="0"/>
              <a:t>Downloaded files are stored in your </a:t>
            </a:r>
            <a:r>
              <a:rPr lang="en-US" b="1" dirty="0" smtClean="0"/>
              <a:t>d</a:t>
            </a:r>
            <a:r>
              <a:rPr lang="en-US" b="1" i="1" dirty="0" smtClean="0"/>
              <a:t>ownloads</a:t>
            </a:r>
            <a:r>
              <a:rPr lang="en-US" dirty="0" smtClean="0"/>
              <a:t> folder on your phone.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A8D12-4FED-464A-83BE-6AD80AF0004D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Saving image</a:t>
            </a:r>
            <a:endParaRPr lang="en-US" dirty="0"/>
          </a:p>
        </p:txBody>
      </p:sp>
      <p:pic>
        <p:nvPicPr>
          <p:cNvPr id="4" name="Content Placeholder 3" descr="save imag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27600" r="27027" b="22112"/>
          <a:stretch>
            <a:fillRect/>
          </a:stretch>
        </p:blipFill>
        <p:spPr>
          <a:xfrm>
            <a:off x="2294770" y="1533525"/>
            <a:ext cx="3725030" cy="4791075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A8D12-4FED-464A-83BE-6AD80AF0004D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Activity- 20 minutes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View and explore a digital camera.</a:t>
            </a:r>
          </a:p>
          <a:p>
            <a:pPr lvl="1"/>
            <a:r>
              <a:rPr lang="en-US" dirty="0" smtClean="0"/>
              <a:t>Take a picture using a digital camera.</a:t>
            </a:r>
          </a:p>
          <a:p>
            <a:pPr lvl="1"/>
            <a:r>
              <a:rPr lang="en-US" dirty="0" smtClean="0"/>
              <a:t>View that image on the LCD of your </a:t>
            </a:r>
            <a:r>
              <a:rPr lang="en-US" dirty="0" err="1" smtClean="0"/>
              <a:t>digi</a:t>
            </a:r>
            <a:r>
              <a:rPr lang="en-US" dirty="0" smtClean="0"/>
              <a:t>-cam.</a:t>
            </a:r>
          </a:p>
          <a:p>
            <a:r>
              <a:rPr lang="en-US" dirty="0" smtClean="0"/>
              <a:t>Connect your mobile with the internet.</a:t>
            </a:r>
          </a:p>
          <a:p>
            <a:pPr lvl="1"/>
            <a:r>
              <a:rPr lang="en-US" dirty="0" smtClean="0"/>
              <a:t>Run </a:t>
            </a:r>
            <a:r>
              <a:rPr lang="en-US" b="1" i="1" dirty="0" smtClean="0"/>
              <a:t>Play store</a:t>
            </a:r>
            <a:r>
              <a:rPr lang="en-US" dirty="0" smtClean="0"/>
              <a:t> to download an application.</a:t>
            </a:r>
          </a:p>
          <a:p>
            <a:pPr lvl="1"/>
            <a:r>
              <a:rPr lang="en-US" dirty="0" smtClean="0"/>
              <a:t>Download an image or video file using internet from your mobile phone.</a:t>
            </a:r>
          </a:p>
          <a:p>
            <a:r>
              <a:rPr lang="en-US" b="1" i="1" dirty="0" smtClean="0"/>
              <a:t>Note:</a:t>
            </a:r>
            <a:r>
              <a:rPr lang="en-US" dirty="0" smtClean="0"/>
              <a:t> </a:t>
            </a:r>
            <a:r>
              <a:rPr lang="en-US" i="1" dirty="0" smtClean="0"/>
              <a:t>You can share the device with other students.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A8D12-4FED-464A-83BE-6AD80AF0004D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End of Lecture 29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A8D12-4FED-464A-83BE-6AD80AF0004D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Allah Hafiz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A8D12-4FED-464A-83BE-6AD80AF0004D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E Temp 4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ndara">
      <a:maj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ADE Temp 4</Template>
  <TotalTime>357</TotalTime>
  <Words>1597</Words>
  <Application>Microsoft Office PowerPoint</Application>
  <PresentationFormat>On-screen Show (4:3)</PresentationFormat>
  <Paragraphs>260</Paragraphs>
  <Slides>42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ADE Temp 4</vt:lpstr>
      <vt:lpstr>Using Multimedia Digital Devices With A Computer</vt:lpstr>
      <vt:lpstr>Knowledge test</vt:lpstr>
      <vt:lpstr>Topics covered</vt:lpstr>
      <vt:lpstr>Digital Camera</vt:lpstr>
      <vt:lpstr>Digital Photos Overview</vt:lpstr>
      <vt:lpstr>Megapixels</vt:lpstr>
      <vt:lpstr>Megapixels</vt:lpstr>
      <vt:lpstr>Megapixels vs. print size</vt:lpstr>
      <vt:lpstr>Types of Digital Cameras</vt:lpstr>
      <vt:lpstr>Ultra Compact Digital Camera</vt:lpstr>
      <vt:lpstr>Compact Digital Cameras</vt:lpstr>
      <vt:lpstr>Advanced Digital Camera</vt:lpstr>
      <vt:lpstr>DSLR Camera</vt:lpstr>
      <vt:lpstr>Pixels </vt:lpstr>
      <vt:lpstr>Image size or Resolution</vt:lpstr>
      <vt:lpstr>Compression </vt:lpstr>
      <vt:lpstr>Mobile phones</vt:lpstr>
      <vt:lpstr>History </vt:lpstr>
      <vt:lpstr>History cont.</vt:lpstr>
      <vt:lpstr>Uses of mobile phones </vt:lpstr>
      <vt:lpstr>Uses cont. </vt:lpstr>
      <vt:lpstr>Benefits</vt:lpstr>
      <vt:lpstr>Benefits Cont.</vt:lpstr>
      <vt:lpstr>Criticisms</vt:lpstr>
      <vt:lpstr>Digital Voice Recorder</vt:lpstr>
      <vt:lpstr>Digital Sound Recorder</vt:lpstr>
      <vt:lpstr>Topics covered</vt:lpstr>
      <vt:lpstr>Taking digital photo</vt:lpstr>
      <vt:lpstr>Focusing on the subject</vt:lpstr>
      <vt:lpstr>Zoom </vt:lpstr>
      <vt:lpstr>Taking Photos</vt:lpstr>
      <vt:lpstr>Taking photos</vt:lpstr>
      <vt:lpstr>Downloading using Android OS</vt:lpstr>
      <vt:lpstr>Google Play Store</vt:lpstr>
      <vt:lpstr>Downloading apps in Android OS</vt:lpstr>
      <vt:lpstr>Downloading apps in Android OS</vt:lpstr>
      <vt:lpstr>Downloading from other sources</vt:lpstr>
      <vt:lpstr>Downloading files in Android OS</vt:lpstr>
      <vt:lpstr>Saving image</vt:lpstr>
      <vt:lpstr>Activity- 20 minutes </vt:lpstr>
      <vt:lpstr>Thanks</vt:lpstr>
      <vt:lpstr>Allah Hafiz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Using Multimedia Digital Devices With A Computer</dc:title>
  <dc:creator>Admin</dc:creator>
  <cp:lastModifiedBy>Administrator</cp:lastModifiedBy>
  <cp:revision>112</cp:revision>
  <dcterms:created xsi:type="dcterms:W3CDTF">2014-06-24T05:33:16Z</dcterms:created>
  <dcterms:modified xsi:type="dcterms:W3CDTF">2014-06-27T05:43:37Z</dcterms:modified>
</cp:coreProperties>
</file>