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2"/>
  </p:notesMasterIdLst>
  <p:sldIdLst>
    <p:sldId id="256" r:id="rId2"/>
    <p:sldId id="258" r:id="rId3"/>
    <p:sldId id="257" r:id="rId4"/>
    <p:sldId id="295" r:id="rId5"/>
    <p:sldId id="289" r:id="rId6"/>
    <p:sldId id="268" r:id="rId7"/>
    <p:sldId id="290" r:id="rId8"/>
    <p:sldId id="291" r:id="rId9"/>
    <p:sldId id="292" r:id="rId10"/>
    <p:sldId id="294" r:id="rId11"/>
    <p:sldId id="293" r:id="rId12"/>
    <p:sldId id="264" r:id="rId13"/>
    <p:sldId id="263" r:id="rId14"/>
    <p:sldId id="267" r:id="rId15"/>
    <p:sldId id="273" r:id="rId16"/>
    <p:sldId id="274" r:id="rId17"/>
    <p:sldId id="281" r:id="rId18"/>
    <p:sldId id="282" r:id="rId19"/>
    <p:sldId id="283" r:id="rId20"/>
    <p:sldId id="284" r:id="rId21"/>
    <p:sldId id="280" r:id="rId22"/>
    <p:sldId id="296" r:id="rId23"/>
    <p:sldId id="301" r:id="rId24"/>
    <p:sldId id="297" r:id="rId25"/>
    <p:sldId id="300" r:id="rId26"/>
    <p:sldId id="298" r:id="rId27"/>
    <p:sldId id="299" r:id="rId28"/>
    <p:sldId id="306" r:id="rId29"/>
    <p:sldId id="310" r:id="rId30"/>
    <p:sldId id="307" r:id="rId31"/>
    <p:sldId id="311" r:id="rId32"/>
    <p:sldId id="308" r:id="rId33"/>
    <p:sldId id="312" r:id="rId34"/>
    <p:sldId id="309" r:id="rId35"/>
    <p:sldId id="313" r:id="rId36"/>
    <p:sldId id="303" r:id="rId37"/>
    <p:sldId id="305" r:id="rId38"/>
    <p:sldId id="286" r:id="rId39"/>
    <p:sldId id="287" r:id="rId40"/>
    <p:sldId id="288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90F4E3-44D1-45DA-990F-4960A90BCD16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CCDE8-379B-417C-8DB7-4CC555EC3E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66692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0286" y="6331967"/>
            <a:ext cx="2057400" cy="365125"/>
          </a:xfrm>
        </p:spPr>
        <p:txBody>
          <a:bodyPr/>
          <a:lstStyle>
            <a:lvl1pPr>
              <a:defRPr sz="1800"/>
            </a:lvl1pPr>
          </a:lstStyle>
          <a:p>
            <a:fld id="{0D433525-F9E1-48A2-8CB2-38DE0535BF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390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5100" y="4504417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05100" y="1602721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05100" y="1529569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92908" y="1553953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33525-F9E1-48A2-8CB2-38DE0535BF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Online </a:t>
            </a:r>
            <a:r>
              <a:rPr lang="en-US" sz="5400" dirty="0"/>
              <a:t>C</a:t>
            </a:r>
            <a:r>
              <a:rPr lang="en-US" sz="5400" dirty="0" smtClean="0"/>
              <a:t>ollaboration Applications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27</a:t>
            </a:r>
            <a:endParaRPr lang="en-US" b="1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purpose of web 2.0 technologies?</a:t>
            </a:r>
          </a:p>
          <a:p>
            <a:r>
              <a:rPr lang="en-US" dirty="0" smtClean="0"/>
              <a:t>What is text chatting?</a:t>
            </a:r>
          </a:p>
          <a:p>
            <a:r>
              <a:rPr lang="en-US" dirty="0" smtClean="0"/>
              <a:t>Name some applications used for chatting?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online collaboration</a:t>
            </a:r>
          </a:p>
          <a:p>
            <a:r>
              <a:rPr lang="en-US" dirty="0" smtClean="0"/>
              <a:t>Working with an online collaboration application</a:t>
            </a:r>
          </a:p>
          <a:p>
            <a:pPr lvl="1"/>
            <a:r>
              <a:rPr lang="en-US" dirty="0" smtClean="0"/>
              <a:t>Applications: Google docs,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Collaboration?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Collaboration</a:t>
            </a:r>
          </a:p>
          <a:p>
            <a:pPr lvl="1"/>
            <a:r>
              <a:rPr lang="en-US" dirty="0" smtClean="0"/>
              <a:t>A working practice whereby individuals work together for a common purpose to achieve some business benefit</a:t>
            </a:r>
          </a:p>
          <a:p>
            <a:r>
              <a:rPr lang="en-US" dirty="0" smtClean="0"/>
              <a:t>Key features of collaboration tools are:</a:t>
            </a:r>
          </a:p>
          <a:p>
            <a:pPr lvl="1"/>
            <a:r>
              <a:rPr lang="en-US" dirty="0" smtClean="0"/>
              <a:t>Synchronous collaboration</a:t>
            </a:r>
          </a:p>
          <a:p>
            <a:pPr lvl="2"/>
            <a:r>
              <a:rPr lang="en-US" dirty="0" smtClean="0"/>
              <a:t>Online meetings and instant messaging</a:t>
            </a:r>
          </a:p>
          <a:p>
            <a:pPr lvl="1"/>
            <a:r>
              <a:rPr lang="en-US" dirty="0" smtClean="0"/>
              <a:t>Asynchronous collaboration</a:t>
            </a:r>
          </a:p>
          <a:p>
            <a:pPr lvl="2"/>
            <a:r>
              <a:rPr lang="en-US" dirty="0" smtClean="0"/>
              <a:t>Shared work spaces and annotations(comments)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Online Collaboration?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latin typeface="Arial" pitchFamily="34" charset="0"/>
              </a:rPr>
              <a:t>Online collaboration</a:t>
            </a: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Arial" pitchFamily="34" charset="0"/>
              </a:rPr>
              <a:t>Offers the ability to interact </a:t>
            </a:r>
            <a:r>
              <a:rPr lang="en-US" b="1" i="1" dirty="0" smtClean="0">
                <a:latin typeface="Arial" pitchFamily="34" charset="0"/>
              </a:rPr>
              <a:t>virtually</a:t>
            </a:r>
            <a:r>
              <a:rPr lang="en-US" dirty="0" smtClean="0">
                <a:latin typeface="Arial" pitchFamily="34" charset="0"/>
              </a:rPr>
              <a:t> with anyone to accomplish a task.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" pitchFamily="34" charset="0"/>
              </a:rPr>
              <a:t>Several different ways to collaborate such as</a:t>
            </a: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Arial" pitchFamily="34" charset="0"/>
              </a:rPr>
              <a:t>Online meeting rooms</a:t>
            </a: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Arial" pitchFamily="34" charset="0"/>
              </a:rPr>
              <a:t>Live chat</a:t>
            </a: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Arial" pitchFamily="34" charset="0"/>
              </a:rPr>
              <a:t>On-line bulletin board </a:t>
            </a:r>
          </a:p>
          <a:p>
            <a:pPr lvl="2">
              <a:lnSpc>
                <a:spcPct val="80000"/>
              </a:lnSpc>
            </a:pPr>
            <a:r>
              <a:rPr lang="en-US" dirty="0" smtClean="0">
                <a:latin typeface="Arial" pitchFamily="34" charset="0"/>
              </a:rPr>
              <a:t>A  program that allows users to connect and log into another system to share data and other contents. </a:t>
            </a: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Arial" pitchFamily="34" charset="0"/>
              </a:rPr>
              <a:t>Web meetings and much more.</a:t>
            </a:r>
            <a:endParaRPr lang="en-US" sz="2200" dirty="0" smtClean="0">
              <a:latin typeface="Arial" pitchFamily="34" charset="0"/>
            </a:endParaRPr>
          </a:p>
        </p:txBody>
      </p:sp>
      <p:pic>
        <p:nvPicPr>
          <p:cNvPr id="4" name="Picture 3" descr="online colabor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5410200"/>
            <a:ext cx="1751810" cy="12954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collaboration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Online collaboration</a:t>
            </a:r>
          </a:p>
          <a:p>
            <a:pPr lvl="1"/>
            <a:r>
              <a:rPr lang="en-US" dirty="0" smtClean="0"/>
              <a:t>E-learning is not limited by geography</a:t>
            </a:r>
          </a:p>
          <a:p>
            <a:pPr lvl="1"/>
            <a:r>
              <a:rPr lang="en-US" dirty="0" smtClean="0"/>
              <a:t>Online classrooms usually comprise an incredibly diverse group of people from cultures all over the world</a:t>
            </a:r>
          </a:p>
          <a:p>
            <a:pPr lvl="1"/>
            <a:r>
              <a:rPr lang="en-US" dirty="0" smtClean="0"/>
              <a:t>More unique experiences, ideas and attitudes which can be shared</a:t>
            </a:r>
          </a:p>
          <a:p>
            <a:pPr lvl="1"/>
            <a:r>
              <a:rPr lang="en-US" dirty="0" smtClean="0"/>
              <a:t>This also means additional challenges. </a:t>
            </a:r>
          </a:p>
          <a:p>
            <a:pPr lvl="1"/>
            <a:r>
              <a:rPr lang="en-US" dirty="0" smtClean="0"/>
              <a:t>These challenges can all be turned to the advantage of learners when they are met by people willing to work together to succeed.</a:t>
            </a:r>
            <a:endParaRPr lang="en-US" dirty="0"/>
          </a:p>
        </p:txBody>
      </p:sp>
      <p:pic>
        <p:nvPicPr>
          <p:cNvPr id="4" name="Picture 3" descr="online-collaboration_id17963221_size485.jpg"/>
          <p:cNvPicPr>
            <a:picLocks noChangeAspect="1"/>
          </p:cNvPicPr>
          <p:nvPr/>
        </p:nvPicPr>
        <p:blipFill>
          <a:blip r:embed="rId2"/>
          <a:srcRect t="15493" b="11268"/>
          <a:stretch>
            <a:fillRect/>
          </a:stretch>
        </p:blipFill>
        <p:spPr>
          <a:xfrm>
            <a:off x="5943600" y="5631230"/>
            <a:ext cx="1954561" cy="107437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online collaboration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Benefits 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Meet with anyone, anywhere in the world globally. 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Communicate without the hassle or expense of traveling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 Demonstrate products &amp; services to anyone, anytime  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 Hold small customer meetings or large conference forums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Deliver live, time-critical interactive training on any topic  to targeted audiences anywhere in the world.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Local language capabilities.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Measure your success with detailed reporting and trackability.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Three ways to use online 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b="1" i="1" dirty="0" smtClean="0"/>
              <a:t>Web Meetings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Collaborate with 1 to 50 people.  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Communicate and connect instantly as you present information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Share applications without leaving your office</a:t>
            </a:r>
            <a:endParaRPr lang="en-US" b="1" dirty="0" smtClean="0"/>
          </a:p>
          <a:p>
            <a:pPr>
              <a:lnSpc>
                <a:spcPct val="80000"/>
              </a:lnSpc>
            </a:pPr>
            <a:r>
              <a:rPr lang="en-US" b="1" i="1" dirty="0" smtClean="0"/>
              <a:t>Online Events</a:t>
            </a:r>
            <a:endParaRPr lang="en-US" dirty="0" smtClean="0"/>
          </a:p>
          <a:p>
            <a:pPr lvl="1">
              <a:lnSpc>
                <a:spcPct val="80000"/>
              </a:lnSpc>
            </a:pPr>
            <a:r>
              <a:rPr lang="en-US" dirty="0" smtClean="0"/>
              <a:t>Hold large online events and webinars (a seminar on the web) and reach more people in less time. 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From product market launches, to distributor training sessions and more, connect with your large global audience.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ways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b="1" i="1" dirty="0" smtClean="0"/>
              <a:t>Remote Support</a:t>
            </a:r>
            <a:r>
              <a:rPr lang="en-US" dirty="0" smtClean="0"/>
              <a:t>  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Increase first call resolution with customers in the lab or in remote locations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Minimize on-site visits with attended or unattended remote support</a:t>
            </a:r>
          </a:p>
          <a:p>
            <a:endParaRPr lang="en-US" dirty="0"/>
          </a:p>
        </p:txBody>
      </p:sp>
      <p:pic>
        <p:nvPicPr>
          <p:cNvPr id="5" name="Picture 4" descr="online collab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3652445"/>
            <a:ext cx="3343275" cy="25959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together remotely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Meet with anyone more quickly and efficiently to resolve issues.</a:t>
            </a:r>
            <a:r>
              <a:rPr lang="en-US" sz="4000" dirty="0" smtClean="0"/>
              <a:t> </a:t>
            </a:r>
          </a:p>
          <a:p>
            <a:r>
              <a:rPr lang="en-US" dirty="0" smtClean="0"/>
              <a:t> Troubleshoot issues instantly</a:t>
            </a:r>
          </a:p>
          <a:p>
            <a:r>
              <a:rPr lang="en-US" dirty="0" smtClean="0"/>
              <a:t> Increase productivity</a:t>
            </a:r>
          </a:p>
          <a:p>
            <a:r>
              <a:rPr lang="en-US" dirty="0" smtClean="0"/>
              <a:t>Increase customer satisfaction</a:t>
            </a:r>
          </a:p>
          <a:p>
            <a:endParaRPr lang="en-US" dirty="0"/>
          </a:p>
        </p:txBody>
      </p:sp>
      <p:pic>
        <p:nvPicPr>
          <p:cNvPr id="5" name="Picture 10" descr="AV088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91300" y="4343400"/>
            <a:ext cx="1943100" cy="1295400"/>
          </a:xfrm>
          <a:prstGeom prst="rect">
            <a:avLst/>
          </a:prstGeom>
          <a:noFill/>
          <a:ln w="3175">
            <a:solidFill>
              <a:srgbClr val="000080"/>
            </a:solidFill>
            <a:miter lim="800000"/>
            <a:headEnd/>
            <a:tailEnd/>
          </a:ln>
        </p:spPr>
      </p:pic>
      <p:pic>
        <p:nvPicPr>
          <p:cNvPr id="6" name="Picture 9" descr="MARTYWORK4_sm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2590800"/>
            <a:ext cx="1760880" cy="1440497"/>
          </a:xfrm>
          <a:prstGeom prst="rect">
            <a:avLst/>
          </a:prstGeom>
          <a:noFill/>
          <a:ln w="3175">
            <a:solidFill>
              <a:srgbClr val="000080"/>
            </a:solidFill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35000" y="3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0.13333 0.2037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35000" y="3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5 -0.06574 L -0.14583 -0.21759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" y="-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online 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>
                <a:ea typeface="MS Mincho" pitchFamily="49" charset="-128"/>
              </a:rPr>
              <a:t>Training Programs</a:t>
            </a:r>
          </a:p>
          <a:p>
            <a:r>
              <a:rPr lang="en-US" altLang="ja-JP" dirty="0" smtClean="0">
                <a:ea typeface="MS Mincho" pitchFamily="49" charset="-128"/>
              </a:rPr>
              <a:t>Technical document sharing </a:t>
            </a:r>
          </a:p>
          <a:p>
            <a:r>
              <a:rPr lang="en-US" altLang="ja-JP" dirty="0" smtClean="0">
                <a:ea typeface="MS Mincho" pitchFamily="49" charset="-128"/>
              </a:rPr>
              <a:t>Local language presentation</a:t>
            </a:r>
          </a:p>
          <a:p>
            <a:r>
              <a:rPr lang="en-US" altLang="ja-JP" dirty="0" smtClean="0">
                <a:ea typeface="MS Mincho" pitchFamily="49" charset="-128"/>
              </a:rPr>
              <a:t>Real-time technical support </a:t>
            </a:r>
            <a:endParaRPr lang="en-US" dirty="0" smtClean="0">
              <a:ea typeface="MS Mincho" pitchFamily="49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Introduction to online collaboration</a:t>
            </a:r>
          </a:p>
          <a:p>
            <a:r>
              <a:rPr lang="en-US" dirty="0" smtClean="0"/>
              <a:t>Working with an online collaboration application</a:t>
            </a:r>
          </a:p>
          <a:p>
            <a:pPr lvl="1"/>
            <a:r>
              <a:rPr lang="en-US" dirty="0" smtClean="0"/>
              <a:t>Application: Google docs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Collaborative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Collaborative software </a:t>
            </a:r>
          </a:p>
          <a:p>
            <a:pPr lvl="1"/>
            <a:r>
              <a:rPr lang="en-US" dirty="0" smtClean="0"/>
              <a:t>Also referred to as groupware, workgroup support systems or simply group support systems</a:t>
            </a:r>
          </a:p>
          <a:p>
            <a:pPr lvl="1"/>
            <a:r>
              <a:rPr lang="en-US" dirty="0" smtClean="0"/>
              <a:t>Designed to help people involved in a common task achieve their goals. </a:t>
            </a:r>
          </a:p>
          <a:p>
            <a:pPr lvl="1"/>
            <a:r>
              <a:rPr lang="en-US" dirty="0" smtClean="0"/>
              <a:t>It allows people to work together on the same documents and projects over local and remote networks. </a:t>
            </a:r>
          </a:p>
          <a:p>
            <a:pPr lvl="1"/>
            <a:r>
              <a:rPr lang="en-US" dirty="0" smtClean="0"/>
              <a:t>Also called </a:t>
            </a:r>
            <a:r>
              <a:rPr lang="en-US" b="1" i="1" dirty="0" smtClean="0"/>
              <a:t>"social software“, </a:t>
            </a:r>
            <a:r>
              <a:rPr lang="en-US" dirty="0" smtClean="0"/>
              <a:t>embraces the communications systems as well including </a:t>
            </a:r>
          </a:p>
          <a:p>
            <a:pPr lvl="2"/>
            <a:r>
              <a:rPr lang="en-US" dirty="0" smtClean="0"/>
              <a:t>E-mail, videoconferencing, instant messaging and chat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docs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Google Docs </a:t>
            </a:r>
          </a:p>
          <a:p>
            <a:pPr lvl="1"/>
            <a:r>
              <a:rPr lang="en-US" dirty="0" smtClean="0"/>
              <a:t>A free Web-based document-sharing service</a:t>
            </a:r>
          </a:p>
          <a:p>
            <a:pPr lvl="1"/>
            <a:r>
              <a:rPr lang="en-US" dirty="0" smtClean="0"/>
              <a:t>Offered by Google within its </a:t>
            </a:r>
            <a:r>
              <a:rPr lang="en-US" b="1" i="1" dirty="0" smtClean="0">
                <a:solidFill>
                  <a:schemeClr val="accent2"/>
                </a:solidFill>
              </a:rPr>
              <a:t>Google Drive</a:t>
            </a:r>
            <a:r>
              <a:rPr lang="en-US" dirty="0" smtClean="0"/>
              <a:t> service</a:t>
            </a:r>
          </a:p>
          <a:p>
            <a:pPr lvl="1"/>
            <a:r>
              <a:rPr lang="en-US" dirty="0" smtClean="0"/>
              <a:t>A storage service but has been replaced by </a:t>
            </a:r>
            <a:r>
              <a:rPr lang="en-US" b="1" i="1" dirty="0" smtClean="0"/>
              <a:t>Google Drive</a:t>
            </a:r>
          </a:p>
          <a:p>
            <a:pPr lvl="1"/>
            <a:r>
              <a:rPr lang="en-US" dirty="0" smtClean="0"/>
              <a:t>It allows users to create and edit documents online while collaborating in real time with other users</a:t>
            </a:r>
          </a:p>
          <a:p>
            <a:pPr lvl="1"/>
            <a:r>
              <a:rPr lang="en-US" dirty="0" smtClean="0"/>
              <a:t>Serve as a collaborative tool for editing documents in real time. </a:t>
            </a:r>
          </a:p>
          <a:p>
            <a:pPr lvl="1"/>
            <a:r>
              <a:rPr lang="en-US" dirty="0" smtClean="0"/>
              <a:t>Documents can be shared, opened, and edited by multiple users simultaneously.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 descr="google_doc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00" y="1676400"/>
            <a:ext cx="838200" cy="838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docs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Google Docs can automatically store and synchronize</a:t>
            </a:r>
          </a:p>
          <a:p>
            <a:pPr lvl="1"/>
            <a:r>
              <a:rPr lang="en-US" dirty="0" smtClean="0"/>
              <a:t>Any Microsoft Word document, PowerPoint presentation, or Excel spreadsheet to Google Docs</a:t>
            </a:r>
          </a:p>
          <a:p>
            <a:pPr lvl="2"/>
            <a:r>
              <a:rPr lang="en-US" dirty="0" smtClean="0"/>
              <a:t>In Google Docs or Microsoft Office formats</a:t>
            </a:r>
          </a:p>
          <a:p>
            <a:pPr lvl="1"/>
            <a:r>
              <a:rPr lang="en-US" dirty="0" smtClean="0"/>
              <a:t>The Google Doc copy is automatically updated each time the Microsoft Office document is saved.</a:t>
            </a:r>
          </a:p>
          <a:p>
            <a:pPr lvl="1"/>
            <a:r>
              <a:rPr lang="en-US" dirty="0" smtClean="0"/>
              <a:t>Microsoft Office documents can be edited offline and synchronized later when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4" descr="google_doc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48600" y="1676400"/>
            <a:ext cx="990600" cy="990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docs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Google docs</a:t>
            </a:r>
          </a:p>
          <a:p>
            <a:pPr lvl="1"/>
            <a:r>
              <a:rPr lang="en-US" dirty="0" smtClean="0"/>
              <a:t>Launched  </a:t>
            </a:r>
            <a:r>
              <a:rPr lang="en-US" b="1" i="1" dirty="0" smtClean="0">
                <a:solidFill>
                  <a:schemeClr val="accent2"/>
                </a:solidFill>
              </a:rPr>
              <a:t>1 GB</a:t>
            </a:r>
            <a:r>
              <a:rPr lang="en-US" dirty="0" smtClean="0"/>
              <a:t> of storage for free primarily</a:t>
            </a:r>
          </a:p>
          <a:p>
            <a:pPr lvl="1"/>
            <a:r>
              <a:rPr lang="en-US" dirty="0" smtClean="0"/>
              <a:t>In </a:t>
            </a:r>
            <a:r>
              <a:rPr lang="en-US" b="1" i="1" dirty="0" smtClean="0"/>
              <a:t>2012</a:t>
            </a:r>
            <a:r>
              <a:rPr lang="en-US" dirty="0" smtClean="0"/>
              <a:t>, the free storage increased to </a:t>
            </a:r>
            <a:r>
              <a:rPr lang="en-US" b="1" i="1" dirty="0" smtClean="0">
                <a:solidFill>
                  <a:schemeClr val="accent2"/>
                </a:solidFill>
              </a:rPr>
              <a:t>5 GBs</a:t>
            </a:r>
          </a:p>
          <a:p>
            <a:pPr lvl="1"/>
            <a:r>
              <a:rPr lang="en-US" dirty="0" smtClean="0"/>
              <a:t>Support </a:t>
            </a:r>
            <a:r>
              <a:rPr lang="en-US" dirty="0" smtClean="0">
                <a:solidFill>
                  <a:schemeClr val="accent2"/>
                </a:solidFill>
              </a:rPr>
              <a:t>15 file formats </a:t>
            </a:r>
            <a:r>
              <a:rPr lang="en-US" dirty="0" smtClean="0"/>
              <a:t>for viewing</a:t>
            </a:r>
          </a:p>
          <a:p>
            <a:pPr lvl="1"/>
            <a:r>
              <a:rPr lang="en-US" dirty="0" smtClean="0"/>
              <a:t>Although you can upload any, including: </a:t>
            </a:r>
          </a:p>
          <a:p>
            <a:pPr lvl="2"/>
            <a:r>
              <a:rPr lang="en-US" dirty="0" smtClean="0"/>
              <a:t>Microsoft Word (.doc and .</a:t>
            </a:r>
            <a:r>
              <a:rPr lang="en-US" dirty="0" err="1" smtClean="0"/>
              <a:t>docx</a:t>
            </a:r>
            <a:r>
              <a:rPr lang="en-US" dirty="0" smtClean="0"/>
              <a:t>) </a:t>
            </a:r>
          </a:p>
          <a:p>
            <a:pPr lvl="2"/>
            <a:r>
              <a:rPr lang="en-US" dirty="0" smtClean="0"/>
              <a:t>Microsoft Excel (.</a:t>
            </a:r>
            <a:r>
              <a:rPr lang="en-US" dirty="0" err="1" smtClean="0"/>
              <a:t>xls</a:t>
            </a:r>
            <a:r>
              <a:rPr lang="en-US" dirty="0" smtClean="0"/>
              <a:t> and .</a:t>
            </a:r>
            <a:r>
              <a:rPr lang="en-US" dirty="0" err="1" smtClean="0"/>
              <a:t>xlsx</a:t>
            </a:r>
            <a:r>
              <a:rPr lang="en-US" dirty="0" smtClean="0"/>
              <a:t>) </a:t>
            </a:r>
          </a:p>
          <a:p>
            <a:pPr lvl="2"/>
            <a:r>
              <a:rPr lang="en-US" dirty="0" smtClean="0"/>
              <a:t>Microsoft PowerPoint (.</a:t>
            </a:r>
            <a:r>
              <a:rPr lang="en-US" dirty="0" err="1" smtClean="0"/>
              <a:t>ppt</a:t>
            </a:r>
            <a:r>
              <a:rPr lang="en-US" dirty="0" smtClean="0"/>
              <a:t> and .</a:t>
            </a:r>
            <a:r>
              <a:rPr lang="en-US" dirty="0" err="1" smtClean="0"/>
              <a:t>pptx</a:t>
            </a:r>
            <a:r>
              <a:rPr lang="en-US" dirty="0" smtClean="0"/>
              <a:t>) </a:t>
            </a:r>
          </a:p>
          <a:p>
            <a:pPr lvl="2"/>
            <a:r>
              <a:rPr lang="fr-FR" dirty="0" smtClean="0"/>
              <a:t>Adobe Portable Document Format (.</a:t>
            </a:r>
            <a:r>
              <a:rPr lang="fr-FR" dirty="0" err="1" smtClean="0"/>
              <a:t>pdf</a:t>
            </a:r>
            <a:r>
              <a:rPr lang="fr-FR" dirty="0" smtClean="0"/>
              <a:t> 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5" descr="google drive docs.png"/>
          <p:cNvPicPr>
            <a:picLocks noChangeAspect="1"/>
          </p:cNvPicPr>
          <p:nvPr/>
        </p:nvPicPr>
        <p:blipFill>
          <a:blip r:embed="rId2"/>
          <a:srcRect l="25792"/>
          <a:stretch>
            <a:fillRect/>
          </a:stretch>
        </p:blipFill>
        <p:spPr>
          <a:xfrm>
            <a:off x="3042557" y="5638800"/>
            <a:ext cx="2901043" cy="990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docs 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Google docs </a:t>
            </a:r>
          </a:p>
          <a:p>
            <a:pPr lvl="1"/>
            <a:r>
              <a:rPr lang="en-US" dirty="0" smtClean="0"/>
              <a:t>Enable faculty and students to collaborate more efficiently and effectively on papers, spreadsheets, and presentations</a:t>
            </a:r>
          </a:p>
          <a:p>
            <a:pPr lvl="1"/>
            <a:r>
              <a:rPr lang="en-US" dirty="0" smtClean="0"/>
              <a:t>Facilitate collaboration, provide timely feedback to help student teams improve their work &amp; to monitor student progress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to facilitate 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Team projects</a:t>
            </a:r>
          </a:p>
          <a:p>
            <a:pPr lvl="1"/>
            <a:r>
              <a:rPr lang="en-US" dirty="0" smtClean="0"/>
              <a:t>Several people can collaborate simultaneously</a:t>
            </a:r>
          </a:p>
          <a:p>
            <a:pPr lvl="1"/>
            <a:r>
              <a:rPr lang="en-US" dirty="0" smtClean="0"/>
              <a:t>No need to keep track of several versions of documents </a:t>
            </a:r>
          </a:p>
          <a:p>
            <a:pPr lvl="1"/>
            <a:r>
              <a:rPr lang="en-US" dirty="0" smtClean="0"/>
              <a:t>The </a:t>
            </a:r>
            <a:r>
              <a:rPr lang="en-US" b="1" i="1" dirty="0" smtClean="0"/>
              <a:t>revision history</a:t>
            </a:r>
            <a:r>
              <a:rPr lang="en-US" dirty="0" smtClean="0"/>
              <a:t> features allows one to revert to previous versions of the document, if needed</a:t>
            </a:r>
          </a:p>
          <a:p>
            <a:pPr lvl="2"/>
            <a:r>
              <a:rPr lang="en-US" dirty="0" smtClean="0"/>
              <a:t>This also encourages more accountability since each “collaborator” on the Google Doc can see exactly what they contributed</a:t>
            </a:r>
          </a:p>
          <a:p>
            <a:pPr lvl="1"/>
            <a:r>
              <a:rPr lang="en-US" dirty="0" smtClean="0"/>
              <a:t>The auto-save feature ensures their work will never be lost.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to facilitate collaboration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Providing feedback on team projects</a:t>
            </a:r>
          </a:p>
          <a:p>
            <a:pPr lvl="1"/>
            <a:r>
              <a:rPr lang="en-US" dirty="0" smtClean="0"/>
              <a:t>Using the comments feature, you can add feedback in-text or in the margin of the document. </a:t>
            </a:r>
          </a:p>
          <a:p>
            <a:pPr lvl="2"/>
            <a:r>
              <a:rPr lang="en-US" dirty="0" smtClean="0"/>
              <a:t>This way, you can give feedback in your own timeframe and don’t have to worry about coordinating group meetings. </a:t>
            </a:r>
          </a:p>
          <a:p>
            <a:pPr lvl="1"/>
            <a:r>
              <a:rPr lang="en-US" dirty="0" smtClean="0"/>
              <a:t>You can also hold </a:t>
            </a:r>
            <a:r>
              <a:rPr lang="en-US" b="1" i="1" dirty="0" smtClean="0"/>
              <a:t>“online office hours”</a:t>
            </a:r>
            <a:r>
              <a:rPr lang="en-US" dirty="0" smtClean="0"/>
              <a:t> using the chat function if you wish to talk to students about their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to facilitate collaboration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Full class collaboration</a:t>
            </a:r>
          </a:p>
          <a:p>
            <a:pPr lvl="1"/>
            <a:r>
              <a:rPr lang="en-US" dirty="0" smtClean="0"/>
              <a:t>Share a Google Doc with the whole class to coordinate group projects and presentation signups. </a:t>
            </a:r>
          </a:p>
          <a:p>
            <a:pPr lvl="1"/>
            <a:r>
              <a:rPr lang="en-US" dirty="0" smtClean="0"/>
              <a:t>Or create a venue for interactive brainstorming.</a:t>
            </a:r>
          </a:p>
          <a:p>
            <a:pPr lvl="1"/>
            <a:r>
              <a:rPr lang="en-US" dirty="0" smtClean="0"/>
              <a:t>Encourage students to share their work with the class to allow others to see their ideas and get feedback.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for Google docs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should have the following skills to use Google docs effectively.</a:t>
            </a:r>
          </a:p>
          <a:p>
            <a:pPr lvl="1"/>
            <a:r>
              <a:rPr lang="en-US" dirty="0" smtClean="0"/>
              <a:t>Email management skills</a:t>
            </a:r>
          </a:p>
          <a:p>
            <a:pPr lvl="1"/>
            <a:r>
              <a:rPr lang="en-US" dirty="0" smtClean="0"/>
              <a:t>Basic knowledge of word processing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dimdim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Create online classrooms for distance education, tutoring, advising.</a:t>
            </a:r>
          </a:p>
          <a:p>
            <a:r>
              <a:rPr lang="en-US" dirty="0" smtClean="0"/>
              <a:t>Built-in audio and four-way video.</a:t>
            </a:r>
          </a:p>
          <a:p>
            <a:r>
              <a:rPr lang="en-US" dirty="0" smtClean="0"/>
              <a:t>Students and teachers can replicate the traditional classroom experience in cyberspace.</a:t>
            </a:r>
          </a:p>
          <a:p>
            <a:r>
              <a:rPr lang="en-US" dirty="0" smtClean="0"/>
              <a:t>Share Desktop applications.</a:t>
            </a:r>
          </a:p>
          <a:p>
            <a:r>
              <a:rPr lang="en-US" dirty="0" smtClean="0"/>
              <a:t>Students do not have to install anything to their computer.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0021" y="5638800"/>
            <a:ext cx="2163779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dimdim</a:t>
            </a:r>
            <a:r>
              <a:rPr lang="en-US" dirty="0" smtClean="0"/>
              <a:t> interface</a:t>
            </a:r>
            <a:endParaRPr lang="en-US" dirty="0"/>
          </a:p>
        </p:txBody>
      </p:sp>
      <p:pic>
        <p:nvPicPr>
          <p:cNvPr id="4" name="Content Placeholder 3" descr="dimdim1[1]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1039" y="1662113"/>
            <a:ext cx="6003849" cy="4967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WiZ</a:t>
            </a:r>
            <a:r>
              <a:rPr lang="en-US" dirty="0" err="1" smtClean="0">
                <a:latin typeface="Constantia" pitchFamily="18" charset="0"/>
              </a:rPr>
              <a:t>i</a:t>
            </a:r>
            <a:r>
              <a:rPr lang="en-US" dirty="0" err="1" smtClean="0"/>
              <a:t>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Collaborative Web conferencing environment</a:t>
            </a:r>
          </a:p>
          <a:p>
            <a:r>
              <a:rPr lang="en-US" dirty="0" smtClean="0"/>
              <a:t>Enables you to communicate synchronously (in real-time) using video and audio</a:t>
            </a:r>
          </a:p>
          <a:p>
            <a:r>
              <a:rPr lang="en-US" dirty="0" smtClean="0"/>
              <a:t>Or through text chat to share presentations, documents and images on an interactive whiteboard.</a:t>
            </a:r>
          </a:p>
          <a:p>
            <a:r>
              <a:rPr lang="en-US" dirty="0" smtClean="0"/>
              <a:t>Can Record classes.</a:t>
            </a:r>
            <a:endParaRPr lang="en-US" dirty="0"/>
          </a:p>
        </p:txBody>
      </p:sp>
      <p:pic>
        <p:nvPicPr>
          <p:cNvPr id="5" name="Picture 4" descr="wiziq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4953000"/>
            <a:ext cx="2457450" cy="132266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WiZiQ</a:t>
            </a:r>
            <a:endParaRPr lang="en-US" dirty="0"/>
          </a:p>
        </p:txBody>
      </p:sp>
      <p:pic>
        <p:nvPicPr>
          <p:cNvPr id="4" name="Content Placeholder 3" descr="wizIQ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615804"/>
            <a:ext cx="8229600" cy="5013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Dabbleboard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09488"/>
            <a:ext cx="8650702" cy="2557712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Dabbleboard</a:t>
            </a:r>
            <a:endParaRPr lang="en-US" b="1" dirty="0" smtClean="0"/>
          </a:p>
          <a:p>
            <a:pPr lvl="1"/>
            <a:r>
              <a:rPr lang="en-US" dirty="0" smtClean="0"/>
              <a:t>Online collaboration application that’s centered around the whiteboard.</a:t>
            </a:r>
          </a:p>
          <a:p>
            <a:pPr lvl="1"/>
            <a:r>
              <a:rPr lang="en-US" dirty="0" smtClean="0"/>
              <a:t>New type of drawing interface that's actually easy and fun to use.</a:t>
            </a:r>
          </a:p>
        </p:txBody>
      </p:sp>
      <p:pic>
        <p:nvPicPr>
          <p:cNvPr id="4" name="Picture 3" descr="Dabbleboard 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4038600"/>
            <a:ext cx="3340100" cy="9906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DabbleBoard</a:t>
            </a:r>
            <a:r>
              <a:rPr lang="en-US" dirty="0" smtClean="0"/>
              <a:t> </a:t>
            </a:r>
            <a:r>
              <a:rPr lang="en-US" dirty="0" smtClean="0"/>
              <a:t> interface</a:t>
            </a:r>
            <a:endParaRPr lang="en-US" dirty="0"/>
          </a:p>
        </p:txBody>
      </p:sp>
      <p:pic>
        <p:nvPicPr>
          <p:cNvPr id="4" name="Content Placeholder 3" descr="dabbleboard_thumb[7]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9867" y="1752600"/>
            <a:ext cx="7774114" cy="45720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Twiddla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3776912"/>
          </a:xfrm>
        </p:spPr>
        <p:txBody>
          <a:bodyPr/>
          <a:lstStyle/>
          <a:p>
            <a:r>
              <a:rPr lang="en-US" dirty="0" smtClean="0"/>
              <a:t>Web-based meeting playground.</a:t>
            </a:r>
          </a:p>
          <a:p>
            <a:r>
              <a:rPr lang="en-US" dirty="0" smtClean="0"/>
              <a:t>No-hassle whiteboard solution for collaborating online.</a:t>
            </a:r>
          </a:p>
          <a:p>
            <a:r>
              <a:rPr lang="en-US" dirty="0" smtClean="0"/>
              <a:t>Browse websites and draw on them.</a:t>
            </a:r>
          </a:p>
          <a:p>
            <a:r>
              <a:rPr lang="en-US" dirty="0" smtClean="0"/>
              <a:t>Share files, and chat with your students.</a:t>
            </a:r>
          </a:p>
          <a:p>
            <a:r>
              <a:rPr lang="en-US" dirty="0" smtClean="0"/>
              <a:t>Audio options.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572000"/>
            <a:ext cx="3119644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Twiddla</a:t>
            </a:r>
            <a:r>
              <a:rPr lang="en-US" dirty="0" smtClean="0"/>
              <a:t> interface </a:t>
            </a:r>
            <a:endParaRPr lang="en-US" dirty="0"/>
          </a:p>
        </p:txBody>
      </p:sp>
      <p:pic>
        <p:nvPicPr>
          <p:cNvPr id="5" name="Content Placeholder 4" descr="twiddl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8461" y="1752600"/>
            <a:ext cx="7235628" cy="4419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Writeboard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Simple, web-based collaborative writing solution</a:t>
            </a:r>
          </a:p>
          <a:p>
            <a:r>
              <a:rPr lang="en-US" dirty="0" smtClean="0"/>
              <a:t>Free and easy to use.</a:t>
            </a:r>
          </a:p>
          <a:p>
            <a:r>
              <a:rPr lang="en-US" dirty="0" smtClean="0"/>
              <a:t>People can see updates, edits, and changes in real-time.</a:t>
            </a:r>
          </a:p>
          <a:p>
            <a:r>
              <a:rPr lang="en-US" dirty="0" smtClean="0"/>
              <a:t>Can save, track revisions, create versions, and roll back to previous versions of </a:t>
            </a:r>
            <a:r>
              <a:rPr lang="en-US" b="1" i="1" dirty="0" err="1" smtClean="0"/>
              <a:t>Writeboard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5410200"/>
            <a:ext cx="4081721" cy="10715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Writeboard</a:t>
            </a:r>
            <a:r>
              <a:rPr lang="en-US" dirty="0" smtClean="0"/>
              <a:t> interface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7" name="Content Placeholder 6" descr="writeboard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7950" y="1626430"/>
            <a:ext cx="6013450" cy="4850570"/>
          </a:xfrm>
        </p:spPr>
      </p:pic>
    </p:spTree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bubbl.us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Free, web-based application for collaborative brainstorming.</a:t>
            </a:r>
          </a:p>
          <a:p>
            <a:r>
              <a:rPr lang="en-US" dirty="0" smtClean="0"/>
              <a:t>Create beautiful mind maps that you can share with team members.</a:t>
            </a:r>
          </a:p>
          <a:p>
            <a:r>
              <a:rPr lang="en-US" dirty="0" smtClean="0"/>
              <a:t>You can save, email, and print your mind maps or even embed them directly onto a web page.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5105400"/>
            <a:ext cx="5393342" cy="1228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</a:t>
            </a:r>
            <a:r>
              <a:rPr lang="en-US" dirty="0" err="1" smtClean="0"/>
              <a:t>ubbl.us</a:t>
            </a:r>
            <a:r>
              <a:rPr lang="en-US" dirty="0" smtClean="0"/>
              <a:t> interface</a:t>
            </a:r>
            <a:endParaRPr lang="en-US" dirty="0"/>
          </a:p>
        </p:txBody>
      </p:sp>
      <p:pic>
        <p:nvPicPr>
          <p:cNvPr id="5" name="Content Placeholder 4" descr="bubbl.u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8" y="1676400"/>
            <a:ext cx="8651875" cy="4535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Wimba</a:t>
            </a:r>
            <a:r>
              <a:rPr lang="en-US" dirty="0" smtClean="0"/>
              <a:t> Pronto Instant Messaging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392931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Instant collaboration system designed for education and Blackboard.</a:t>
            </a:r>
          </a:p>
          <a:p>
            <a:r>
              <a:rPr lang="en-US" sz="2800" dirty="0" smtClean="0"/>
              <a:t>Collaborate and learn in an informal </a:t>
            </a:r>
            <a:r>
              <a:rPr lang="en-US" sz="2800" b="1" i="1" dirty="0" smtClean="0"/>
              <a:t>“virtual venue”</a:t>
            </a:r>
            <a:endParaRPr lang="en-US" sz="2800" dirty="0" smtClean="0"/>
          </a:p>
          <a:p>
            <a:r>
              <a:rPr lang="en-US" sz="2800" dirty="0" smtClean="0"/>
              <a:t>Deliver campus services, office hours, library services, or tutoring sessions online.</a:t>
            </a:r>
          </a:p>
          <a:p>
            <a:r>
              <a:rPr lang="en-US" sz="2800" dirty="0" smtClean="0"/>
              <a:t>Blackboard classes loaded automatically.</a:t>
            </a:r>
          </a:p>
          <a:p>
            <a:r>
              <a:rPr lang="en-US" sz="2800" dirty="0" smtClean="0"/>
              <a:t>Student and Instructor have to download the software to their computer.</a:t>
            </a:r>
            <a:endParaRPr lang="en-US" sz="28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4983411"/>
            <a:ext cx="1633538" cy="17983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Wimba</a:t>
            </a:r>
            <a:r>
              <a:rPr lang="en-US" dirty="0" smtClean="0"/>
              <a:t> Pronto interface </a:t>
            </a:r>
            <a:endParaRPr lang="en-US" dirty="0"/>
          </a:p>
        </p:txBody>
      </p:sp>
      <p:pic>
        <p:nvPicPr>
          <p:cNvPr id="5" name="Content Placeholder 4" descr="wimba pronto instt msgi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6900" y="1676400"/>
            <a:ext cx="7924800" cy="3962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Prezi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Zooming presentation editor</a:t>
            </a:r>
          </a:p>
          <a:p>
            <a:r>
              <a:rPr lang="en-US" dirty="0" smtClean="0"/>
              <a:t>Create presentations live and on the Web</a:t>
            </a:r>
          </a:p>
          <a:p>
            <a:r>
              <a:rPr lang="en-US" dirty="0" smtClean="0"/>
              <a:t>Moving and dynamic</a:t>
            </a:r>
            <a:endParaRPr lang="en-US" dirty="0"/>
          </a:p>
        </p:txBody>
      </p:sp>
      <p:pic>
        <p:nvPicPr>
          <p:cNvPr id="6" name="Picture 5" descr="prezi_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73432" y="3637956"/>
            <a:ext cx="3746368" cy="283904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Online Collaboration?</a:t>
            </a:r>
          </a:p>
          <a:p>
            <a:r>
              <a:rPr lang="en-US" dirty="0" smtClean="0"/>
              <a:t>Using Google docs</a:t>
            </a:r>
          </a:p>
          <a:p>
            <a:pPr lvl="1"/>
            <a:r>
              <a:rPr lang="en-US" dirty="0" smtClean="0"/>
              <a:t>Google sheets, slides, sheets, Forms</a:t>
            </a:r>
          </a:p>
          <a:p>
            <a:r>
              <a:rPr lang="en-US" dirty="0" smtClean="0"/>
              <a:t>Other applications</a:t>
            </a:r>
          </a:p>
          <a:p>
            <a:pPr lvl="1"/>
            <a:r>
              <a:rPr lang="en-US" dirty="0" err="1" smtClean="0"/>
              <a:t>Dimdim</a:t>
            </a:r>
            <a:r>
              <a:rPr lang="en-US" dirty="0" smtClean="0"/>
              <a:t>, </a:t>
            </a:r>
            <a:r>
              <a:rPr lang="en-US" dirty="0" err="1" smtClean="0"/>
              <a:t>WiZiQ</a:t>
            </a:r>
            <a:r>
              <a:rPr lang="en-US" dirty="0" smtClean="0"/>
              <a:t>, </a:t>
            </a:r>
            <a:r>
              <a:rPr lang="en-US" dirty="0" err="1" smtClean="0"/>
              <a:t>dabbleBoard</a:t>
            </a:r>
            <a:r>
              <a:rPr lang="en-US" dirty="0" smtClean="0"/>
              <a:t>, </a:t>
            </a:r>
            <a:r>
              <a:rPr lang="en-US" dirty="0" err="1" smtClean="0"/>
              <a:t>Twiddla</a:t>
            </a:r>
            <a:r>
              <a:rPr lang="en-US" dirty="0" smtClean="0"/>
              <a:t>, </a:t>
            </a:r>
            <a:r>
              <a:rPr lang="en-US" dirty="0" err="1" smtClean="0"/>
              <a:t>Writeboard</a:t>
            </a:r>
            <a:r>
              <a:rPr lang="en-US" dirty="0" smtClean="0"/>
              <a:t>, </a:t>
            </a:r>
            <a:r>
              <a:rPr lang="en-US" dirty="0" err="1" smtClean="0"/>
              <a:t>bubbl.us</a:t>
            </a:r>
            <a:r>
              <a:rPr lang="en-US" dirty="0" smtClean="0"/>
              <a:t>, </a:t>
            </a:r>
            <a:r>
              <a:rPr lang="en-US" dirty="0" err="1" smtClean="0"/>
              <a:t>Wimba</a:t>
            </a:r>
            <a:r>
              <a:rPr lang="en-US" dirty="0" smtClean="0"/>
              <a:t> Pronto and </a:t>
            </a:r>
            <a:r>
              <a:rPr lang="en-US" dirty="0" err="1" smtClean="0"/>
              <a:t>Prezi</a:t>
            </a: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Activity- 20 minutes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View and explore interfaces of </a:t>
            </a:r>
            <a:r>
              <a:rPr lang="en-US" i="1" dirty="0" smtClean="0"/>
              <a:t>“Google docs, </a:t>
            </a:r>
            <a:r>
              <a:rPr lang="en-US" i="1" dirty="0" err="1" smtClean="0"/>
              <a:t>dimdim</a:t>
            </a:r>
            <a:r>
              <a:rPr lang="en-US" i="1" dirty="0" smtClean="0"/>
              <a:t>, </a:t>
            </a:r>
            <a:r>
              <a:rPr lang="en-US" i="1" dirty="0" err="1" smtClean="0"/>
              <a:t>WiZiQ</a:t>
            </a:r>
            <a:r>
              <a:rPr lang="en-US" i="1" dirty="0" smtClean="0"/>
              <a:t>, </a:t>
            </a:r>
            <a:r>
              <a:rPr lang="en-US" i="1" dirty="0" err="1" smtClean="0"/>
              <a:t>dabbleBoard</a:t>
            </a:r>
            <a:r>
              <a:rPr lang="en-US" i="1" dirty="0" smtClean="0"/>
              <a:t>, </a:t>
            </a:r>
            <a:r>
              <a:rPr lang="en-US" i="1" dirty="0" err="1" smtClean="0"/>
              <a:t>Writeboard</a:t>
            </a:r>
            <a:r>
              <a:rPr lang="en-US" i="1" dirty="0" smtClean="0"/>
              <a:t>, </a:t>
            </a:r>
            <a:r>
              <a:rPr lang="en-US" i="1" dirty="0" err="1" smtClean="0"/>
              <a:t>Wimba</a:t>
            </a:r>
            <a:r>
              <a:rPr lang="en-US" i="1" dirty="0" smtClean="0"/>
              <a:t> Pronto and </a:t>
            </a:r>
            <a:r>
              <a:rPr lang="en-US" i="1" dirty="0" err="1" smtClean="0"/>
              <a:t>Prezi</a:t>
            </a:r>
            <a:r>
              <a:rPr lang="en-US" i="1" dirty="0" smtClean="0"/>
              <a:t>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3525-F9E1-48A2-8CB2-38DE0535BF0D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ADE Temp 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4</Template>
  <TotalTime>349</TotalTime>
  <Words>1384</Words>
  <Application>Microsoft Office PowerPoint</Application>
  <PresentationFormat>On-screen Show (4:3)</PresentationFormat>
  <Paragraphs>223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ADE Temp 4</vt:lpstr>
      <vt:lpstr>Online Collaboration Applications</vt:lpstr>
      <vt:lpstr>Knowledge test</vt:lpstr>
      <vt:lpstr>Topics covered</vt:lpstr>
      <vt:lpstr>What is Collaboration?</vt:lpstr>
      <vt:lpstr>What is Online Collaboration?</vt:lpstr>
      <vt:lpstr>Online collaboration </vt:lpstr>
      <vt:lpstr>Benefits of online collaboration </vt:lpstr>
      <vt:lpstr>Three ways to use online collaboration</vt:lpstr>
      <vt:lpstr>Three ways contd.</vt:lpstr>
      <vt:lpstr>Work together remotely</vt:lpstr>
      <vt:lpstr>Examples of online collaboration</vt:lpstr>
      <vt:lpstr>Topics covered</vt:lpstr>
      <vt:lpstr>Collaborative applications</vt:lpstr>
      <vt:lpstr>Google docs</vt:lpstr>
      <vt:lpstr>Google docs 2</vt:lpstr>
      <vt:lpstr>Google docs 3</vt:lpstr>
      <vt:lpstr>Google docs in education</vt:lpstr>
      <vt:lpstr>Ways to facilitate collaboration</vt:lpstr>
      <vt:lpstr>Ways to facilitate collaboration 2</vt:lpstr>
      <vt:lpstr>Ways to facilitate collaboration 3</vt:lpstr>
      <vt:lpstr>Requirements for Google docs</vt:lpstr>
      <vt:lpstr>dimdim </vt:lpstr>
      <vt:lpstr>dimdim interface</vt:lpstr>
      <vt:lpstr>WiZiQ</vt:lpstr>
      <vt:lpstr>WiZiQ</vt:lpstr>
      <vt:lpstr>Dabbleboard </vt:lpstr>
      <vt:lpstr>DabbleBoard  interface</vt:lpstr>
      <vt:lpstr>Twiddla</vt:lpstr>
      <vt:lpstr>Twiddla interface </vt:lpstr>
      <vt:lpstr>Writeboard </vt:lpstr>
      <vt:lpstr>Writeboard interface</vt:lpstr>
      <vt:lpstr>bubbl.us</vt:lpstr>
      <vt:lpstr>bubbl.us interface</vt:lpstr>
      <vt:lpstr>Wimba Pronto Instant Messaging</vt:lpstr>
      <vt:lpstr>Wimba Pronto interface </vt:lpstr>
      <vt:lpstr>Prezi</vt:lpstr>
      <vt:lpstr>Summary </vt:lpstr>
      <vt:lpstr>Activity- 20 minutes </vt:lpstr>
      <vt:lpstr>Thanks </vt:lpstr>
      <vt:lpstr>Allah Hafiz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Collaboration Applications</dc:title>
  <dc:creator>Admin</dc:creator>
  <cp:lastModifiedBy>Admin</cp:lastModifiedBy>
  <cp:revision>168</cp:revision>
  <dcterms:created xsi:type="dcterms:W3CDTF">2014-06-18T17:11:52Z</dcterms:created>
  <dcterms:modified xsi:type="dcterms:W3CDTF">2014-06-25T02:45:21Z</dcterms:modified>
</cp:coreProperties>
</file>