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1"/>
  </p:notesMasterIdLst>
  <p:sldIdLst>
    <p:sldId id="256" r:id="rId2"/>
    <p:sldId id="257" r:id="rId3"/>
    <p:sldId id="258" r:id="rId4"/>
    <p:sldId id="288" r:id="rId5"/>
    <p:sldId id="280" r:id="rId6"/>
    <p:sldId id="281" r:id="rId7"/>
    <p:sldId id="283" r:id="rId8"/>
    <p:sldId id="260" r:id="rId9"/>
    <p:sldId id="261" r:id="rId10"/>
    <p:sldId id="262" r:id="rId11"/>
    <p:sldId id="284" r:id="rId12"/>
    <p:sldId id="285" r:id="rId13"/>
    <p:sldId id="270" r:id="rId14"/>
    <p:sldId id="272" r:id="rId15"/>
    <p:sldId id="273" r:id="rId16"/>
    <p:sldId id="274" r:id="rId17"/>
    <p:sldId id="275" r:id="rId18"/>
    <p:sldId id="290" r:id="rId19"/>
    <p:sldId id="291" r:id="rId20"/>
    <p:sldId id="292" r:id="rId21"/>
    <p:sldId id="294" r:id="rId22"/>
    <p:sldId id="298" r:id="rId23"/>
    <p:sldId id="299" r:id="rId24"/>
    <p:sldId id="302" r:id="rId25"/>
    <p:sldId id="303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8823BD-C4E5-498C-8489-53D4698BF301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C6CC3EA-9DCE-4A02-AB54-CADFAAFF2BF7}">
      <dgm:prSet phldrT="[Text]"/>
      <dgm:spPr/>
      <dgm:t>
        <a:bodyPr/>
        <a:lstStyle/>
        <a:p>
          <a:r>
            <a:rPr lang="en-US" dirty="0" smtClean="0"/>
            <a:t>Find a web 2.0 application</a:t>
          </a:r>
          <a:endParaRPr lang="en-US" dirty="0"/>
        </a:p>
      </dgm:t>
    </dgm:pt>
    <dgm:pt modelId="{78CBD524-42CD-4EDF-8D51-B9D5330647A1}" type="parTrans" cxnId="{8E685FAB-F726-4477-9264-A8F69E4E4A94}">
      <dgm:prSet/>
      <dgm:spPr/>
      <dgm:t>
        <a:bodyPr/>
        <a:lstStyle/>
        <a:p>
          <a:endParaRPr lang="en-US"/>
        </a:p>
      </dgm:t>
    </dgm:pt>
    <dgm:pt modelId="{3936F72E-B313-4727-B904-A5A578572DDD}" type="sibTrans" cxnId="{8E685FAB-F726-4477-9264-A8F69E4E4A94}">
      <dgm:prSet/>
      <dgm:spPr/>
      <dgm:t>
        <a:bodyPr/>
        <a:lstStyle/>
        <a:p>
          <a:endParaRPr lang="en-US"/>
        </a:p>
      </dgm:t>
    </dgm:pt>
    <dgm:pt modelId="{5B07F450-9AE3-401B-87EC-32296B5CBA0F}">
      <dgm:prSet phldrT="[Text]"/>
      <dgm:spPr/>
      <dgm:t>
        <a:bodyPr/>
        <a:lstStyle/>
        <a:p>
          <a:r>
            <a:rPr lang="en-US" dirty="0" smtClean="0"/>
            <a:t>Learn to use the application</a:t>
          </a:r>
          <a:endParaRPr lang="en-US" dirty="0"/>
        </a:p>
      </dgm:t>
    </dgm:pt>
    <dgm:pt modelId="{AC63EFD0-F590-4FCA-A3A6-A425B70085D3}" type="parTrans" cxnId="{22A6015B-43AB-4EFC-A646-A18183B7C287}">
      <dgm:prSet/>
      <dgm:spPr/>
      <dgm:t>
        <a:bodyPr/>
        <a:lstStyle/>
        <a:p>
          <a:endParaRPr lang="en-US"/>
        </a:p>
      </dgm:t>
    </dgm:pt>
    <dgm:pt modelId="{F54ED4EE-94DD-48C1-8A8E-613F71C5F768}" type="sibTrans" cxnId="{22A6015B-43AB-4EFC-A646-A18183B7C287}">
      <dgm:prSet/>
      <dgm:spPr/>
      <dgm:t>
        <a:bodyPr/>
        <a:lstStyle/>
        <a:p>
          <a:endParaRPr lang="en-US"/>
        </a:p>
      </dgm:t>
    </dgm:pt>
    <dgm:pt modelId="{416820D6-3B64-4C5D-A42C-9028FA8D621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smtClean="0"/>
            <a:t>Figure out how to use app in class</a:t>
          </a:r>
          <a:endParaRPr lang="en-US" dirty="0"/>
        </a:p>
      </dgm:t>
    </dgm:pt>
    <dgm:pt modelId="{159E3D8A-5DF2-471C-BBB9-4DE0373FC27D}" type="parTrans" cxnId="{5EB9F124-91C9-4A29-AABD-69B85ADCEB7F}">
      <dgm:prSet/>
      <dgm:spPr/>
      <dgm:t>
        <a:bodyPr/>
        <a:lstStyle/>
        <a:p>
          <a:endParaRPr lang="en-US"/>
        </a:p>
      </dgm:t>
    </dgm:pt>
    <dgm:pt modelId="{39920DB9-3F1D-42F6-823E-BBFB4AE628DF}" type="sibTrans" cxnId="{5EB9F124-91C9-4A29-AABD-69B85ADCEB7F}">
      <dgm:prSet/>
      <dgm:spPr/>
      <dgm:t>
        <a:bodyPr/>
        <a:lstStyle/>
        <a:p>
          <a:endParaRPr lang="en-US"/>
        </a:p>
      </dgm:t>
    </dgm:pt>
    <dgm:pt modelId="{ED5C2780-298D-4B00-87BA-2FB9DD494699}">
      <dgm:prSet phldrT="[Text]"/>
      <dgm:spPr/>
      <dgm:t>
        <a:bodyPr/>
        <a:lstStyle/>
        <a:p>
          <a:r>
            <a:rPr lang="en-US" dirty="0" smtClean="0"/>
            <a:t>Teach the students to use the app</a:t>
          </a:r>
          <a:endParaRPr lang="en-US" dirty="0"/>
        </a:p>
      </dgm:t>
    </dgm:pt>
    <dgm:pt modelId="{E404D4DB-43C5-4E73-9E1B-60F2D513B4C5}" type="parTrans" cxnId="{ABEBA7FF-E7A5-42B6-951B-FC62B0C44A13}">
      <dgm:prSet/>
      <dgm:spPr/>
      <dgm:t>
        <a:bodyPr/>
        <a:lstStyle/>
        <a:p>
          <a:endParaRPr lang="en-US"/>
        </a:p>
      </dgm:t>
    </dgm:pt>
    <dgm:pt modelId="{468E4216-2F88-4C46-8612-A163ABB0EE8C}" type="sibTrans" cxnId="{ABEBA7FF-E7A5-42B6-951B-FC62B0C44A13}">
      <dgm:prSet/>
      <dgm:spPr/>
      <dgm:t>
        <a:bodyPr/>
        <a:lstStyle/>
        <a:p>
          <a:endParaRPr lang="en-US"/>
        </a:p>
      </dgm:t>
    </dgm:pt>
    <dgm:pt modelId="{F2D6060E-883C-4D5C-97BF-B2C9B063040B}">
      <dgm:prSet phldrT="[Text]"/>
      <dgm:spPr/>
      <dgm:t>
        <a:bodyPr/>
        <a:lstStyle/>
        <a:p>
          <a:r>
            <a:rPr lang="en-US" dirty="0" smtClean="0"/>
            <a:t>Do a project with the class</a:t>
          </a:r>
          <a:endParaRPr lang="en-US" dirty="0"/>
        </a:p>
      </dgm:t>
    </dgm:pt>
    <dgm:pt modelId="{83E6B9AF-2F72-4B22-82B8-5918CA484315}" type="parTrans" cxnId="{4EC55D4C-BDFA-46BF-A571-BFA3B0FAF1CC}">
      <dgm:prSet/>
      <dgm:spPr/>
      <dgm:t>
        <a:bodyPr/>
        <a:lstStyle/>
        <a:p>
          <a:endParaRPr lang="en-US"/>
        </a:p>
      </dgm:t>
    </dgm:pt>
    <dgm:pt modelId="{67CD57F6-441E-41D6-ACA0-81319CD0E8FD}" type="sibTrans" cxnId="{4EC55D4C-BDFA-46BF-A571-BFA3B0FAF1CC}">
      <dgm:prSet/>
      <dgm:spPr/>
      <dgm:t>
        <a:bodyPr/>
        <a:lstStyle/>
        <a:p>
          <a:endParaRPr lang="en-US"/>
        </a:p>
      </dgm:t>
    </dgm:pt>
    <dgm:pt modelId="{63A92979-0888-4EF1-9783-D7C4FE78346B}" type="pres">
      <dgm:prSet presAssocID="{F48823BD-C4E5-498C-8489-53D4698BF30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20CBA8-D0C7-4F73-9133-99F7B2CCF0BF}" type="pres">
      <dgm:prSet presAssocID="{F48823BD-C4E5-498C-8489-53D4698BF301}" presName="cycle" presStyleCnt="0"/>
      <dgm:spPr/>
    </dgm:pt>
    <dgm:pt modelId="{253B3364-34C7-4044-A37D-773FC9F9CFD8}" type="pres">
      <dgm:prSet presAssocID="{5C6CC3EA-9DCE-4A02-AB54-CADFAAFF2BF7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A8BE9-D736-44AA-BDEF-D2A4D136E79A}" type="pres">
      <dgm:prSet presAssocID="{3936F72E-B313-4727-B904-A5A578572DDD}" presName="sibTransFirstNode" presStyleLbl="bgShp" presStyleIdx="0" presStyleCnt="1" custLinFactNeighborX="3016" custLinFactNeighborY="3677" custRadScaleRad="167499" custRadScaleInc="-2147483648"/>
      <dgm:spPr/>
      <dgm:t>
        <a:bodyPr/>
        <a:lstStyle/>
        <a:p>
          <a:endParaRPr lang="en-US"/>
        </a:p>
      </dgm:t>
    </dgm:pt>
    <dgm:pt modelId="{75FA28D8-B9CE-4D09-91FF-7AE6869DEF8B}" type="pres">
      <dgm:prSet presAssocID="{5B07F450-9AE3-401B-87EC-32296B5CBA0F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05396E-585B-4D10-BF84-5532887F7342}" type="pres">
      <dgm:prSet presAssocID="{416820D6-3B64-4C5D-A42C-9028FA8D6213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6802E1-5F29-4A89-B820-7C6F209B7A89}" type="pres">
      <dgm:prSet presAssocID="{ED5C2780-298D-4B00-87BA-2FB9DD494699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3060F5-20BE-4937-81C6-8B907988D72D}" type="pres">
      <dgm:prSet presAssocID="{F2D6060E-883C-4D5C-97BF-B2C9B063040B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008C1B-23C5-4A24-84F8-2A5528464383}" type="presOf" srcId="{5C6CC3EA-9DCE-4A02-AB54-CADFAAFF2BF7}" destId="{253B3364-34C7-4044-A37D-773FC9F9CFD8}" srcOrd="0" destOrd="0" presId="urn:microsoft.com/office/officeart/2005/8/layout/cycle3"/>
    <dgm:cxn modelId="{E9EC0831-9891-4EC3-8997-BCB0F9845920}" type="presOf" srcId="{F2D6060E-883C-4D5C-97BF-B2C9B063040B}" destId="{0E3060F5-20BE-4937-81C6-8B907988D72D}" srcOrd="0" destOrd="0" presId="urn:microsoft.com/office/officeart/2005/8/layout/cycle3"/>
    <dgm:cxn modelId="{4EC55D4C-BDFA-46BF-A571-BFA3B0FAF1CC}" srcId="{F48823BD-C4E5-498C-8489-53D4698BF301}" destId="{F2D6060E-883C-4D5C-97BF-B2C9B063040B}" srcOrd="4" destOrd="0" parTransId="{83E6B9AF-2F72-4B22-82B8-5918CA484315}" sibTransId="{67CD57F6-441E-41D6-ACA0-81319CD0E8FD}"/>
    <dgm:cxn modelId="{A6119185-5B52-4079-8F70-0600C8C204F7}" type="presOf" srcId="{5B07F450-9AE3-401B-87EC-32296B5CBA0F}" destId="{75FA28D8-B9CE-4D09-91FF-7AE6869DEF8B}" srcOrd="0" destOrd="0" presId="urn:microsoft.com/office/officeart/2005/8/layout/cycle3"/>
    <dgm:cxn modelId="{8E685FAB-F726-4477-9264-A8F69E4E4A94}" srcId="{F48823BD-C4E5-498C-8489-53D4698BF301}" destId="{5C6CC3EA-9DCE-4A02-AB54-CADFAAFF2BF7}" srcOrd="0" destOrd="0" parTransId="{78CBD524-42CD-4EDF-8D51-B9D5330647A1}" sibTransId="{3936F72E-B313-4727-B904-A5A578572DDD}"/>
    <dgm:cxn modelId="{40912BB5-1DE0-4F8A-AEB5-171A12E361CA}" type="presOf" srcId="{ED5C2780-298D-4B00-87BA-2FB9DD494699}" destId="{D36802E1-5F29-4A89-B820-7C6F209B7A89}" srcOrd="0" destOrd="0" presId="urn:microsoft.com/office/officeart/2005/8/layout/cycle3"/>
    <dgm:cxn modelId="{ABEBA7FF-E7A5-42B6-951B-FC62B0C44A13}" srcId="{F48823BD-C4E5-498C-8489-53D4698BF301}" destId="{ED5C2780-298D-4B00-87BA-2FB9DD494699}" srcOrd="3" destOrd="0" parTransId="{E404D4DB-43C5-4E73-9E1B-60F2D513B4C5}" sibTransId="{468E4216-2F88-4C46-8612-A163ABB0EE8C}"/>
    <dgm:cxn modelId="{AE5046FA-1B65-471F-AF89-71E09031FD18}" type="presOf" srcId="{416820D6-3B64-4C5D-A42C-9028FA8D6213}" destId="{A805396E-585B-4D10-BF84-5532887F7342}" srcOrd="0" destOrd="0" presId="urn:microsoft.com/office/officeart/2005/8/layout/cycle3"/>
    <dgm:cxn modelId="{F40F37BC-7BE0-4A62-853E-08E119F9F5A9}" type="presOf" srcId="{F48823BD-C4E5-498C-8489-53D4698BF301}" destId="{63A92979-0888-4EF1-9783-D7C4FE78346B}" srcOrd="0" destOrd="0" presId="urn:microsoft.com/office/officeart/2005/8/layout/cycle3"/>
    <dgm:cxn modelId="{5EB9F124-91C9-4A29-AABD-69B85ADCEB7F}" srcId="{F48823BD-C4E5-498C-8489-53D4698BF301}" destId="{416820D6-3B64-4C5D-A42C-9028FA8D6213}" srcOrd="2" destOrd="0" parTransId="{159E3D8A-5DF2-471C-BBB9-4DE0373FC27D}" sibTransId="{39920DB9-3F1D-42F6-823E-BBFB4AE628DF}"/>
    <dgm:cxn modelId="{82899E16-4407-4314-A025-B671D1073265}" type="presOf" srcId="{3936F72E-B313-4727-B904-A5A578572DDD}" destId="{BC0A8BE9-D736-44AA-BDEF-D2A4D136E79A}" srcOrd="0" destOrd="0" presId="urn:microsoft.com/office/officeart/2005/8/layout/cycle3"/>
    <dgm:cxn modelId="{22A6015B-43AB-4EFC-A646-A18183B7C287}" srcId="{F48823BD-C4E5-498C-8489-53D4698BF301}" destId="{5B07F450-9AE3-401B-87EC-32296B5CBA0F}" srcOrd="1" destOrd="0" parTransId="{AC63EFD0-F590-4FCA-A3A6-A425B70085D3}" sibTransId="{F54ED4EE-94DD-48C1-8A8E-613F71C5F768}"/>
    <dgm:cxn modelId="{33512153-940A-44BF-A10A-FE7A06C00E28}" type="presParOf" srcId="{63A92979-0888-4EF1-9783-D7C4FE78346B}" destId="{9620CBA8-D0C7-4F73-9133-99F7B2CCF0BF}" srcOrd="0" destOrd="0" presId="urn:microsoft.com/office/officeart/2005/8/layout/cycle3"/>
    <dgm:cxn modelId="{EB51F95D-3786-4CF7-A558-5776653425DC}" type="presParOf" srcId="{9620CBA8-D0C7-4F73-9133-99F7B2CCF0BF}" destId="{253B3364-34C7-4044-A37D-773FC9F9CFD8}" srcOrd="0" destOrd="0" presId="urn:microsoft.com/office/officeart/2005/8/layout/cycle3"/>
    <dgm:cxn modelId="{D41267A0-A34C-4EF4-9E65-8227D7D756DE}" type="presParOf" srcId="{9620CBA8-D0C7-4F73-9133-99F7B2CCF0BF}" destId="{BC0A8BE9-D736-44AA-BDEF-D2A4D136E79A}" srcOrd="1" destOrd="0" presId="urn:microsoft.com/office/officeart/2005/8/layout/cycle3"/>
    <dgm:cxn modelId="{41BDFA5D-37A1-4203-94D2-DF872932531E}" type="presParOf" srcId="{9620CBA8-D0C7-4F73-9133-99F7B2CCF0BF}" destId="{75FA28D8-B9CE-4D09-91FF-7AE6869DEF8B}" srcOrd="2" destOrd="0" presId="urn:microsoft.com/office/officeart/2005/8/layout/cycle3"/>
    <dgm:cxn modelId="{5D5BB4DC-4AD8-48D1-90B3-0E93361E1EFF}" type="presParOf" srcId="{9620CBA8-D0C7-4F73-9133-99F7B2CCF0BF}" destId="{A805396E-585B-4D10-BF84-5532887F7342}" srcOrd="3" destOrd="0" presId="urn:microsoft.com/office/officeart/2005/8/layout/cycle3"/>
    <dgm:cxn modelId="{8C2E69DF-854D-492F-9919-EE9726754C3E}" type="presParOf" srcId="{9620CBA8-D0C7-4F73-9133-99F7B2CCF0BF}" destId="{D36802E1-5F29-4A89-B820-7C6F209B7A89}" srcOrd="4" destOrd="0" presId="urn:microsoft.com/office/officeart/2005/8/layout/cycle3"/>
    <dgm:cxn modelId="{8A9A3AD8-E2F4-4FA0-AAC1-344BA02D6F79}" type="presParOf" srcId="{9620CBA8-D0C7-4F73-9133-99F7B2CCF0BF}" destId="{0E3060F5-20BE-4937-81C6-8B907988D72D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0A8BE9-D736-44AA-BDEF-D2A4D136E79A}">
      <dsp:nvSpPr>
        <dsp:cNvPr id="0" name=""/>
        <dsp:cNvSpPr/>
      </dsp:nvSpPr>
      <dsp:spPr>
        <a:xfrm>
          <a:off x="2083278" y="138897"/>
          <a:ext cx="4567131" cy="4567131"/>
        </a:xfrm>
        <a:prstGeom prst="circularArrow">
          <a:avLst>
            <a:gd name="adj1" fmla="val 5544"/>
            <a:gd name="adj2" fmla="val 330680"/>
            <a:gd name="adj3" fmla="val 13766194"/>
            <a:gd name="adj4" fmla="val 17391889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3B3364-34C7-4044-A37D-773FC9F9CFD8}">
      <dsp:nvSpPr>
        <dsp:cNvPr id="0" name=""/>
        <dsp:cNvSpPr/>
      </dsp:nvSpPr>
      <dsp:spPr>
        <a:xfrm>
          <a:off x="3155305" y="177"/>
          <a:ext cx="2147589" cy="107379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Find a web 2.0 application</a:t>
          </a:r>
          <a:endParaRPr lang="en-US" sz="1900" kern="1200" dirty="0"/>
        </a:p>
      </dsp:txBody>
      <dsp:txXfrm>
        <a:off x="3155305" y="177"/>
        <a:ext cx="2147589" cy="1073794"/>
      </dsp:txXfrm>
    </dsp:sp>
    <dsp:sp modelId="{75FA28D8-B9CE-4D09-91FF-7AE6869DEF8B}">
      <dsp:nvSpPr>
        <dsp:cNvPr id="0" name=""/>
        <dsp:cNvSpPr/>
      </dsp:nvSpPr>
      <dsp:spPr>
        <a:xfrm>
          <a:off x="5007586" y="1345939"/>
          <a:ext cx="2147589" cy="107379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Learn to use the application</a:t>
          </a:r>
          <a:endParaRPr lang="en-US" sz="1900" kern="1200" dirty="0"/>
        </a:p>
      </dsp:txBody>
      <dsp:txXfrm>
        <a:off x="5007586" y="1345939"/>
        <a:ext cx="2147589" cy="1073794"/>
      </dsp:txXfrm>
    </dsp:sp>
    <dsp:sp modelId="{A805396E-585B-4D10-BF84-5532887F7342}">
      <dsp:nvSpPr>
        <dsp:cNvPr id="0" name=""/>
        <dsp:cNvSpPr/>
      </dsp:nvSpPr>
      <dsp:spPr>
        <a:xfrm>
          <a:off x="4300078" y="3523427"/>
          <a:ext cx="2147589" cy="1073794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Figure out how to use app in class</a:t>
          </a:r>
          <a:endParaRPr lang="en-US" sz="1900" kern="1200" dirty="0"/>
        </a:p>
      </dsp:txBody>
      <dsp:txXfrm>
        <a:off x="4300078" y="3523427"/>
        <a:ext cx="2147589" cy="1073794"/>
      </dsp:txXfrm>
    </dsp:sp>
    <dsp:sp modelId="{D36802E1-5F29-4A89-B820-7C6F209B7A89}">
      <dsp:nvSpPr>
        <dsp:cNvPr id="0" name=""/>
        <dsp:cNvSpPr/>
      </dsp:nvSpPr>
      <dsp:spPr>
        <a:xfrm>
          <a:off x="2010532" y="3523427"/>
          <a:ext cx="2147589" cy="107379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Teach the students to use the app</a:t>
          </a:r>
          <a:endParaRPr lang="en-US" sz="1900" kern="1200" dirty="0"/>
        </a:p>
      </dsp:txBody>
      <dsp:txXfrm>
        <a:off x="2010532" y="3523427"/>
        <a:ext cx="2147589" cy="1073794"/>
      </dsp:txXfrm>
    </dsp:sp>
    <dsp:sp modelId="{0E3060F5-20BE-4937-81C6-8B907988D72D}">
      <dsp:nvSpPr>
        <dsp:cNvPr id="0" name=""/>
        <dsp:cNvSpPr/>
      </dsp:nvSpPr>
      <dsp:spPr>
        <a:xfrm>
          <a:off x="1303023" y="1345939"/>
          <a:ext cx="2147589" cy="1073794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Do a project with the class</a:t>
          </a:r>
          <a:endParaRPr lang="en-US" sz="1900" kern="1200" dirty="0"/>
        </a:p>
      </dsp:txBody>
      <dsp:txXfrm>
        <a:off x="1303023" y="1345939"/>
        <a:ext cx="2147589" cy="10737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8AEDC-856A-40C9-A562-392147BA39CF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7C65F-6307-407D-AC4E-909003C822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764B94-C7CB-4B5A-84CB-F19366D3CDBE}" type="slidenum">
              <a:rPr lang="en-US"/>
              <a:pPr/>
              <a:t>7</a:t>
            </a:fld>
            <a:endParaRPr lang="en-US"/>
          </a:p>
        </p:txBody>
      </p:sp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Basically it’s about...(text)</a:t>
            </a:r>
          </a:p>
          <a:p>
            <a:r>
              <a:rPr lang="en-AU" dirty="0" smtClean="0"/>
              <a:t>Such as</a:t>
            </a:r>
            <a:r>
              <a:rPr lang="en-AU" baseline="0" dirty="0" smtClean="0"/>
              <a:t> a class portal, a blog, a wiki, a social bookmarking tool, etc.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A71E-1E7D-44C1-87A0-AA9A05594E7A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0345204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66692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0286" y="6331967"/>
            <a:ext cx="2057400" cy="365125"/>
          </a:xfrm>
        </p:spPr>
        <p:txBody>
          <a:bodyPr/>
          <a:lstStyle>
            <a:lvl1pPr>
              <a:defRPr sz="1800"/>
            </a:lvl1pPr>
          </a:lstStyle>
          <a:p>
            <a:fld id="{DC7BD5E7-2F37-4887-B8D7-E40C7539A5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8409665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390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5100" y="4504417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0021400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05100" y="1602721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60611985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05100" y="1529569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10060014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92908" y="1553953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0616370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463989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7587899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942334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0546018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9267302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5CB8620F-901D-4A6B-8BF2-16C8E99FC6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BD5E7-2F37-4887-B8D7-E40C7539A5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wipe dir="r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Geocitie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ype.com/en/download-skype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png"/><Relationship Id="rId4" Type="http://schemas.openxmlformats.org/officeDocument/2006/relationships/hyperlink" Target="http://www.wikihow.com/Image:Join-skype.png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wikihow.com/Image:Create-a-skype-account.pn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Communication Through Internet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26</a:t>
            </a:r>
            <a:endParaRPr lang="en-US" b="1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understand by </a:t>
            </a:r>
            <a:r>
              <a:rPr lang="en-US" i="1" dirty="0" smtClean="0"/>
              <a:t>Sign up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is the purpose of </a:t>
            </a:r>
            <a:r>
              <a:rPr lang="en-US" i="1" dirty="0" smtClean="0"/>
              <a:t>Sign in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folders are attached in the email?</a:t>
            </a:r>
          </a:p>
          <a:p>
            <a:r>
              <a:rPr lang="en-US" dirty="0" smtClean="0"/>
              <a:t>What is the functionality of </a:t>
            </a:r>
            <a:r>
              <a:rPr lang="en-US" i="1" dirty="0" smtClean="0"/>
              <a:t>Compose</a:t>
            </a:r>
            <a:r>
              <a:rPr lang="en-US" dirty="0" smtClean="0"/>
              <a:t> option in the mail box?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web 2.0</a:t>
            </a:r>
          </a:p>
          <a:p>
            <a:r>
              <a:rPr lang="en-US" dirty="0" smtClean="0"/>
              <a:t>Using chat/talk applications</a:t>
            </a:r>
          </a:p>
          <a:p>
            <a:pPr lvl="1"/>
            <a:r>
              <a:rPr lang="en-US" dirty="0" smtClean="0"/>
              <a:t>Skype, Google Talk,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1.0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Web 1.0</a:t>
            </a:r>
            <a:endParaRPr lang="en-US" i="1" dirty="0" smtClean="0"/>
          </a:p>
          <a:p>
            <a:pPr lvl="1"/>
            <a:r>
              <a:rPr lang="en-US" dirty="0" smtClean="0"/>
              <a:t>Refers to an early stage of the WWW evolution</a:t>
            </a:r>
          </a:p>
          <a:p>
            <a:pPr lvl="1"/>
            <a:r>
              <a:rPr lang="en-US" dirty="0" smtClean="0"/>
              <a:t>Content creators were few in Web 1.0 with the vast majority of users simply acting as consumers of content</a:t>
            </a:r>
          </a:p>
          <a:p>
            <a:pPr lvl="1"/>
            <a:r>
              <a:rPr lang="en-US" b="1" i="1" dirty="0" smtClean="0"/>
              <a:t>Personal web pages </a:t>
            </a:r>
            <a:r>
              <a:rPr lang="en-US" dirty="0" smtClean="0"/>
              <a:t>were common, consisting mainly of static pages hosted on ISP-run servers, or on free hosting services such as </a:t>
            </a:r>
            <a:r>
              <a:rPr lang="en-US" dirty="0" smtClean="0">
                <a:hlinkClick r:id="rId2" tooltip="Geocities"/>
              </a:rPr>
              <a:t>Geocities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2.0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Web </a:t>
            </a:r>
            <a:r>
              <a:rPr lang="en-US" b="1" i="1" dirty="0" smtClean="0">
                <a:solidFill>
                  <a:srgbClr val="FF3300"/>
                </a:solidFill>
              </a:rPr>
              <a:t>2.0</a:t>
            </a:r>
            <a:r>
              <a:rPr lang="en-US" i="1" dirty="0" smtClean="0"/>
              <a:t> </a:t>
            </a:r>
            <a:r>
              <a:rPr lang="en-US" dirty="0" smtClean="0"/>
              <a:t>, a phrase coined by </a:t>
            </a:r>
            <a:r>
              <a:rPr lang="en-US" b="1" i="1" dirty="0" smtClean="0"/>
              <a:t>O'Reilly Media</a:t>
            </a:r>
            <a:r>
              <a:rPr lang="en-US" dirty="0" smtClean="0"/>
              <a:t> in 2004, </a:t>
            </a:r>
          </a:p>
          <a:p>
            <a:pPr lvl="1"/>
            <a:r>
              <a:rPr lang="en-US" dirty="0" smtClean="0"/>
              <a:t>Refers to a perceived second-generation of Web-based services such as</a:t>
            </a:r>
          </a:p>
          <a:p>
            <a:pPr lvl="1"/>
            <a:r>
              <a:rPr lang="en-US" b="1" i="1" dirty="0" smtClean="0"/>
              <a:t>Social networking sites, wikis, communication tools, and folksonomies</a:t>
            </a:r>
          </a:p>
          <a:p>
            <a:pPr lvl="2"/>
            <a:r>
              <a:rPr lang="en-US" dirty="0" smtClean="0"/>
              <a:t>That emphasize online collaboration and sharing among users.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1.0 &amp; web 2.0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752600"/>
            <a:ext cx="3886200" cy="43513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Web 1.0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MP3 (Pre-IPod)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Britannica online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Personal websites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Documentation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Directories (taxonomy) 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Stickiness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29150" y="1752600"/>
            <a:ext cx="3886200" cy="435133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Web 2.0</a:t>
            </a:r>
          </a:p>
          <a:p>
            <a:r>
              <a:rPr lang="en-US" dirty="0" smtClean="0"/>
              <a:t>IPods</a:t>
            </a:r>
          </a:p>
          <a:p>
            <a:r>
              <a:rPr lang="en-US" dirty="0" smtClean="0"/>
              <a:t>Wikipedia</a:t>
            </a:r>
          </a:p>
          <a:p>
            <a:r>
              <a:rPr lang="en-US" dirty="0" smtClean="0"/>
              <a:t>Blogs</a:t>
            </a:r>
          </a:p>
          <a:p>
            <a:r>
              <a:rPr lang="en-US" dirty="0" smtClean="0"/>
              <a:t>Wikis</a:t>
            </a:r>
          </a:p>
          <a:p>
            <a:r>
              <a:rPr lang="en-US" dirty="0" smtClean="0"/>
              <a:t>Tags (</a:t>
            </a:r>
            <a:r>
              <a:rPr lang="en-US" dirty="0" err="1" smtClean="0"/>
              <a:t>folksonomy</a:t>
            </a:r>
            <a:r>
              <a:rPr lang="en-US" dirty="0" smtClean="0"/>
              <a:t>)</a:t>
            </a:r>
          </a:p>
          <a:p>
            <a:r>
              <a:rPr lang="en-US" dirty="0" smtClean="0"/>
              <a:t>Syndication (marketing)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6135469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Folksonomy:</a:t>
            </a:r>
            <a:r>
              <a:rPr lang="en-US" dirty="0" smtClean="0"/>
              <a:t> A system of collaboratively creating and managing tags to annotate and categorize digital content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1225" name="Group 137"/>
          <p:cNvGraphicFramePr>
            <a:graphicFrameLocks noGrp="1"/>
          </p:cNvGraphicFramePr>
          <p:nvPr>
            <p:ph idx="1"/>
          </p:nvPr>
        </p:nvGraphicFramePr>
        <p:xfrm>
          <a:off x="533400" y="457200"/>
          <a:ext cx="8001000" cy="6096004"/>
        </p:xfrm>
        <a:graphic>
          <a:graphicData uri="http://schemas.openxmlformats.org/drawingml/2006/table">
            <a:tbl>
              <a:tblPr/>
              <a:tblGrid>
                <a:gridCol w="4000500"/>
                <a:gridCol w="4000500"/>
              </a:tblGrid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Shared pictures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Shared videos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Shared news/podcasts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Shared knowledge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Shared bookmarks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Shared projects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Shared ‘you’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Shared library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3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Shared virtual life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01128" name="Picture 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609600"/>
            <a:ext cx="1066800" cy="398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01129" name="Picture 4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219200"/>
            <a:ext cx="1100138" cy="5540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01131" name="Picture 4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1905000"/>
            <a:ext cx="676275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01132" name="Picture 4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6800" y="2514600"/>
            <a:ext cx="436563" cy="53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01133" name="Picture 4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3276600"/>
            <a:ext cx="2381250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01134" name="Picture 4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24400" y="3886200"/>
            <a:ext cx="1400175" cy="571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01135" name="Picture 4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76800" y="4648200"/>
            <a:ext cx="1295400" cy="376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01224" name="Picture 13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72000" y="5257800"/>
            <a:ext cx="2286000" cy="504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01227" name="Picture 13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53000" y="5867400"/>
            <a:ext cx="1476375" cy="638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601240" name="Text Box 152"/>
          <p:cNvSpPr txBox="1">
            <a:spLocks noChangeArrowheads="1"/>
          </p:cNvSpPr>
          <p:nvPr/>
        </p:nvSpPr>
        <p:spPr bwMode="auto">
          <a:xfrm>
            <a:off x="7543800" y="1981200"/>
            <a:ext cx="5334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800" b="0">
              <a:solidFill>
                <a:schemeClr val="tx1"/>
              </a:solidFill>
            </a:endParaRPr>
          </a:p>
        </p:txBody>
      </p:sp>
      <p:pic>
        <p:nvPicPr>
          <p:cNvPr id="601241" name="Picture 15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67400" y="1828800"/>
            <a:ext cx="476250" cy="600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01242" name="Picture 15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24600" y="4648200"/>
            <a:ext cx="190500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620F-901D-4A6B-8BF2-16C8E99FC68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Schools and teachers must update their learning methods to include </a:t>
            </a:r>
          </a:p>
          <a:p>
            <a:pPr lvl="1"/>
            <a:r>
              <a:rPr lang="en-GB" dirty="0" smtClean="0"/>
              <a:t>the use of ICT, web 2.0 technologies, social media and mobile computing. 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79169"/>
            <a:ext cx="8610600" cy="1197231"/>
          </a:xfrm>
        </p:spPr>
        <p:txBody>
          <a:bodyPr>
            <a:noAutofit/>
          </a:bodyPr>
          <a:lstStyle/>
          <a:p>
            <a:r>
              <a:rPr lang="en-US" sz="4000" dirty="0" smtClean="0"/>
              <a:t>The reaction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How do schools &amp; teachers react to this challenge?   </a:t>
            </a:r>
          </a:p>
          <a:p>
            <a:r>
              <a:rPr lang="en-US" b="1" i="1" dirty="0" smtClean="0"/>
              <a:t>Schools</a:t>
            </a:r>
          </a:p>
          <a:p>
            <a:pPr lvl="1"/>
            <a:r>
              <a:rPr lang="en-US" dirty="0" smtClean="0"/>
              <a:t>Ask for more money to buy computers.</a:t>
            </a:r>
          </a:p>
          <a:p>
            <a:pPr lvl="1"/>
            <a:r>
              <a:rPr lang="en-US" dirty="0" smtClean="0"/>
              <a:t>Register a Facebook page.</a:t>
            </a:r>
          </a:p>
          <a:p>
            <a:pPr lvl="1"/>
            <a:r>
              <a:rPr lang="en-US" dirty="0" smtClean="0"/>
              <a:t>Tell teachers that they have to learn ICT and use it in class.</a:t>
            </a:r>
          </a:p>
          <a:p>
            <a:pPr lvl="1"/>
            <a:r>
              <a:rPr lang="en-US" dirty="0" smtClean="0"/>
              <a:t>Make rules for the use of ICT in class.</a:t>
            </a:r>
          </a:p>
          <a:p>
            <a:r>
              <a:rPr lang="en-US" b="1" i="1" dirty="0" smtClean="0"/>
              <a:t>Teachers</a:t>
            </a:r>
          </a:p>
          <a:p>
            <a:pPr lvl="1"/>
            <a:r>
              <a:rPr lang="en-US" dirty="0" smtClean="0"/>
              <a:t>Ask for time off to update their ICT-competence.</a:t>
            </a:r>
          </a:p>
          <a:p>
            <a:pPr lvl="1"/>
            <a:r>
              <a:rPr lang="en-US" dirty="0" smtClean="0"/>
              <a:t>Register a Facebook page and a Twitter account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teachers meet the challenge?</a:t>
            </a:r>
            <a:endParaRPr lang="en-US" dirty="0"/>
          </a:p>
        </p:txBody>
      </p:sp>
      <p:graphicFrame>
        <p:nvGraphicFramePr>
          <p:cNvPr id="14" name="Diagram 13"/>
          <p:cNvGraphicFramePr/>
          <p:nvPr/>
        </p:nvGraphicFramePr>
        <p:xfrm>
          <a:off x="304800" y="1803400"/>
          <a:ext cx="8458200" cy="459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It’s a one-off. </a:t>
            </a:r>
          </a:p>
          <a:p>
            <a:pPr lvl="1"/>
            <a:r>
              <a:rPr lang="en-US" dirty="0" smtClean="0"/>
              <a:t>Teacher go back to traditional teaching as soon as the project is done.</a:t>
            </a:r>
          </a:p>
          <a:p>
            <a:r>
              <a:rPr lang="en-US" sz="3600" dirty="0" smtClean="0"/>
              <a:t>It’s time consuming.</a:t>
            </a:r>
            <a:r>
              <a:rPr lang="en-US" sz="3600" dirty="0" smtClean="0">
                <a:solidFill>
                  <a:schemeClr val="tx2"/>
                </a:solidFill>
              </a:rPr>
              <a:t> </a:t>
            </a:r>
          </a:p>
          <a:p>
            <a:pPr lvl="1"/>
            <a:r>
              <a:rPr lang="en-US" dirty="0" smtClean="0"/>
              <a:t>It steals a lot of time from the teachers primary tasks.</a:t>
            </a:r>
          </a:p>
          <a:p>
            <a:r>
              <a:rPr lang="en-US" sz="3600" dirty="0" smtClean="0"/>
              <a:t>Students don’t get it.</a:t>
            </a:r>
            <a:r>
              <a:rPr lang="en-US" sz="3600" dirty="0" smtClean="0">
                <a:solidFill>
                  <a:schemeClr val="tx2"/>
                </a:solidFill>
              </a:rPr>
              <a:t> </a:t>
            </a:r>
          </a:p>
          <a:p>
            <a:pPr lvl="1"/>
            <a:r>
              <a:rPr lang="en-US" dirty="0" smtClean="0"/>
              <a:t>Students feel the application is just one more thing </a:t>
            </a:r>
            <a:r>
              <a:rPr lang="en-US" dirty="0" smtClean="0"/>
              <a:t>the teacher </a:t>
            </a:r>
            <a:r>
              <a:rPr lang="en-US" dirty="0" smtClean="0"/>
              <a:t>tells them they have to learn. </a:t>
            </a:r>
            <a:r>
              <a:rPr lang="en-US" sz="1400" b="1" dirty="0" smtClean="0"/>
              <a:t> 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Teachers are unable to stay updated.</a:t>
            </a:r>
          </a:p>
          <a:p>
            <a:pPr lvl="1">
              <a:spcBef>
                <a:spcPct val="0"/>
              </a:spcBef>
              <a:defRPr/>
            </a:pPr>
            <a:r>
              <a:rPr lang="en-GB" dirty="0" smtClean="0"/>
              <a:t>There are thousands of web 2.0 applications and services. </a:t>
            </a:r>
          </a:p>
          <a:p>
            <a:pPr lvl="1">
              <a:spcBef>
                <a:spcPct val="0"/>
              </a:spcBef>
              <a:defRPr/>
            </a:pPr>
            <a:r>
              <a:rPr lang="en-GB" dirty="0" smtClean="0"/>
              <a:t>New are added every day and old ones are constantly updated.</a:t>
            </a:r>
          </a:p>
          <a:p>
            <a:pPr lvl="1">
              <a:spcBef>
                <a:spcPct val="0"/>
              </a:spcBef>
              <a:defRPr/>
            </a:pPr>
            <a:r>
              <a:rPr lang="en-US" dirty="0" smtClean="0"/>
              <a:t>The application will become obsolete or changed before it can be reused</a:t>
            </a:r>
            <a:endParaRPr lang="en-GB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Literacy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Today’s </a:t>
            </a:r>
            <a:r>
              <a:rPr lang="en-AU" b="1" i="1" dirty="0" smtClean="0"/>
              <a:t>technology driven society</a:t>
            </a:r>
            <a:r>
              <a:rPr lang="en-AU" b="1" dirty="0" smtClean="0"/>
              <a:t> </a:t>
            </a:r>
            <a:r>
              <a:rPr lang="en-AU" dirty="0" smtClean="0"/>
              <a:t>also requires digital literacy, which means that an individual can </a:t>
            </a:r>
          </a:p>
          <a:p>
            <a:pPr lvl="1"/>
            <a:r>
              <a:rPr lang="en-AU" dirty="0" smtClean="0"/>
              <a:t>Read and write digitally in order to access the Internet</a:t>
            </a:r>
          </a:p>
          <a:p>
            <a:pPr lvl="1"/>
            <a:r>
              <a:rPr lang="en-AU" dirty="0" smtClean="0"/>
              <a:t>Find, manage and edit digital information </a:t>
            </a:r>
          </a:p>
          <a:p>
            <a:pPr lvl="1"/>
            <a:r>
              <a:rPr lang="en-AU" dirty="0" smtClean="0"/>
              <a:t>join in communications</a:t>
            </a:r>
          </a:p>
          <a:p>
            <a:pPr lvl="1"/>
            <a:r>
              <a:rPr lang="en-AU" dirty="0" smtClean="0"/>
              <a:t>Engage with an online information and communications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Enter “</a:t>
            </a:r>
            <a:r>
              <a:rPr lang="en-AU" i="1" dirty="0" smtClean="0"/>
              <a:t>Classroom 2.0”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AU" b="1" dirty="0" smtClean="0"/>
              <a:t>Benefits of teaching and learning with Web 2.0 technologies:</a:t>
            </a:r>
            <a:endParaRPr lang="en-AU" dirty="0" smtClean="0"/>
          </a:p>
          <a:p>
            <a:pPr lvl="1"/>
            <a:r>
              <a:rPr lang="en-AU" dirty="0" smtClean="0"/>
              <a:t>Fosters collaborative learning</a:t>
            </a:r>
          </a:p>
          <a:p>
            <a:pPr lvl="1"/>
            <a:r>
              <a:rPr lang="en-AU" dirty="0" smtClean="0"/>
              <a:t>Facilitates real-time learning and feedback, breaking down a culture where learning is seen to occur only in the classroom.</a:t>
            </a:r>
          </a:p>
          <a:p>
            <a:pPr lvl="1"/>
            <a:r>
              <a:rPr lang="en-AU" dirty="0" smtClean="0"/>
              <a:t>Encourages self-directed, relevant, authentic learning in teachers and students.</a:t>
            </a:r>
          </a:p>
          <a:p>
            <a:pPr lvl="1"/>
            <a:r>
              <a:rPr lang="en-AU" dirty="0" smtClean="0"/>
              <a:t>Enhances student engagement and ownership of learning.</a:t>
            </a:r>
          </a:p>
          <a:p>
            <a:pPr lvl="1"/>
            <a:endParaRPr lang="en-AU" dirty="0" smtClean="0"/>
          </a:p>
          <a:p>
            <a:pPr lvl="1"/>
            <a:endParaRPr lang="en-AU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 </a:t>
            </a:r>
            <a:r>
              <a:rPr lang="en-US" i="1" dirty="0" smtClean="0"/>
              <a:t>“Classroom 2.0”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Breaks down physical barriers around the classroom, </a:t>
            </a:r>
          </a:p>
          <a:p>
            <a:pPr lvl="1"/>
            <a:r>
              <a:rPr lang="en-AU" dirty="0" smtClean="0"/>
              <a:t>Allowing students to share, collaborate and network with other learners across their year level, in subject areas, in their community or globally.</a:t>
            </a:r>
          </a:p>
          <a:p>
            <a:r>
              <a:rPr lang="en-AU" dirty="0" smtClean="0"/>
              <a:t>Provides a context for students to develop digital literacy skills: </a:t>
            </a:r>
          </a:p>
          <a:p>
            <a:pPr lvl="1"/>
            <a:r>
              <a:rPr lang="en-AU" dirty="0" smtClean="0"/>
              <a:t>Read and write digitally; find, manage and edit digital information; engage with a digital information system.</a:t>
            </a:r>
          </a:p>
          <a:p>
            <a:r>
              <a:rPr lang="en-AU" dirty="0" smtClean="0"/>
              <a:t>Provides a platform for learning responsible digital culture </a:t>
            </a:r>
          </a:p>
          <a:p>
            <a:pPr lvl="1"/>
            <a:r>
              <a:rPr lang="en-AU" dirty="0" smtClean="0"/>
              <a:t>Cyber safety, privacy issues, copyright, responsible digital citizenship, empowerment in a digital age.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dirty="0" smtClean="0"/>
              <a:t>Web 2.0 tools</a:t>
            </a:r>
            <a:endParaRPr lang="en-AU" dirty="0"/>
          </a:p>
        </p:txBody>
      </p:sp>
      <p:pic>
        <p:nvPicPr>
          <p:cNvPr id="11" name="Content Placeholder 6" descr="edmodo hom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42069" y="1709738"/>
            <a:ext cx="7053513" cy="46672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Teacher Tech</a:t>
            </a:r>
            <a:endParaRPr lang="en-US" dirty="0"/>
          </a:p>
        </p:txBody>
      </p:sp>
      <p:pic>
        <p:nvPicPr>
          <p:cNvPr id="4" name="Content Placeholder 3" descr="bl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676400"/>
            <a:ext cx="7391400" cy="47961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Using web 2.0</a:t>
            </a:r>
          </a:p>
          <a:p>
            <a:r>
              <a:rPr lang="en-US" dirty="0" smtClean="0"/>
              <a:t>Using chat/talk applications</a:t>
            </a:r>
          </a:p>
          <a:p>
            <a:pPr lvl="1"/>
            <a:r>
              <a:rPr lang="en-US" dirty="0" smtClean="0"/>
              <a:t>Skype, Google Talk,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Chat</a:t>
            </a:r>
          </a:p>
          <a:p>
            <a:pPr lvl="1"/>
            <a:r>
              <a:rPr lang="en-US" dirty="0" smtClean="0"/>
              <a:t>A general term for real-time communication that occurs over the Internet.</a:t>
            </a:r>
          </a:p>
          <a:p>
            <a:pPr lvl="1"/>
            <a:r>
              <a:rPr lang="en-US" dirty="0" smtClean="0"/>
              <a:t>Originally, the term </a:t>
            </a:r>
            <a:r>
              <a:rPr lang="en-US" b="1" i="1" dirty="0" smtClean="0"/>
              <a:t>chat</a:t>
            </a:r>
            <a:r>
              <a:rPr lang="en-US" dirty="0" smtClean="0"/>
              <a:t> described the act of users exchanging typed messages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Text Chat</a:t>
            </a:r>
          </a:p>
          <a:p>
            <a:pPr lvl="1"/>
            <a:r>
              <a:rPr lang="en-US" dirty="0" smtClean="0"/>
              <a:t>Communication between chat users takes place via typed text. </a:t>
            </a:r>
          </a:p>
          <a:p>
            <a:pPr lvl="1"/>
            <a:r>
              <a:rPr lang="en-US" dirty="0" smtClean="0"/>
              <a:t>The user types their message into the chat program, sends it, and it instantly appears on the screen(s) of the other user(s).</a:t>
            </a:r>
          </a:p>
          <a:p>
            <a:r>
              <a:rPr lang="en-US" dirty="0" smtClean="0"/>
              <a:t>Audio or voice chat</a:t>
            </a:r>
          </a:p>
          <a:p>
            <a:pPr lvl="1"/>
            <a:r>
              <a:rPr lang="en-US" dirty="0" smtClean="0"/>
              <a:t>Communication between chat users takes place via audio, much like a phone conversation, but is conducted on the internet. </a:t>
            </a:r>
          </a:p>
          <a:p>
            <a:pPr lvl="1"/>
            <a:r>
              <a:rPr lang="en-US" dirty="0" smtClean="0"/>
              <a:t>However, for learners need to have a microphone and speakers and/or hear phones. </a:t>
            </a:r>
          </a:p>
          <a:p>
            <a:r>
              <a:rPr lang="en-US" dirty="0" smtClean="0"/>
              <a:t>Example: </a:t>
            </a:r>
            <a:r>
              <a:rPr lang="en-US" b="1" i="1" dirty="0" smtClean="0">
                <a:solidFill>
                  <a:schemeClr val="accent2"/>
                </a:solidFill>
              </a:rPr>
              <a:t>Skype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chat</a:t>
            </a:r>
            <a:endParaRPr lang="en-US" dirty="0"/>
          </a:p>
        </p:txBody>
      </p:sp>
      <p:sp>
        <p:nvSpPr>
          <p:cNvPr id="614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Public chat</a:t>
            </a:r>
          </a:p>
          <a:p>
            <a:pPr lvl="1"/>
            <a:r>
              <a:rPr lang="en-US" dirty="0" smtClean="0"/>
              <a:t>Users do not know each other, although regular users of a specific chat room will get to know each other over time, and users may decide to use an alias instead of their real name.</a:t>
            </a:r>
          </a:p>
          <a:p>
            <a:pPr lvl="1"/>
            <a:r>
              <a:rPr lang="en-US" dirty="0" smtClean="0"/>
              <a:t>Example: </a:t>
            </a:r>
            <a:r>
              <a:rPr lang="en-US" b="1" i="1" dirty="0" smtClean="0">
                <a:solidFill>
                  <a:schemeClr val="accent2"/>
                </a:solidFill>
              </a:rPr>
              <a:t>Yahoo! Chat</a:t>
            </a:r>
          </a:p>
          <a:p>
            <a:r>
              <a:rPr lang="en-US" dirty="0" smtClean="0"/>
              <a:t>Private chat</a:t>
            </a:r>
          </a:p>
          <a:p>
            <a:pPr lvl="1"/>
            <a:r>
              <a:rPr lang="en-US" dirty="0" smtClean="0"/>
              <a:t>This requires the installation of a client program, which connect individual users over internet.</a:t>
            </a:r>
          </a:p>
          <a:p>
            <a:pPr lvl="1"/>
            <a:r>
              <a:rPr lang="en-US" dirty="0" smtClean="0"/>
              <a:t>Private text chat is also known as </a:t>
            </a:r>
            <a:r>
              <a:rPr lang="en-US" b="1" i="1" dirty="0" smtClean="0"/>
              <a:t>instant messaging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Examples: </a:t>
            </a:r>
            <a:r>
              <a:rPr lang="en-US" b="1" i="1" dirty="0" smtClean="0">
                <a:solidFill>
                  <a:schemeClr val="accent2"/>
                </a:solidFill>
              </a:rPr>
              <a:t>Yahoo! Messenger, MSN, Google Talk,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352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Download </a:t>
            </a:r>
            <a:r>
              <a:rPr lang="en-US" dirty="0"/>
              <a:t>the latest version of Skype for your PC. </a:t>
            </a: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Go </a:t>
            </a:r>
            <a:r>
              <a:rPr lang="en-US" dirty="0"/>
              <a:t>to </a:t>
            </a:r>
            <a:r>
              <a:rPr lang="en-US" b="1" u="sng" dirty="0">
                <a:hlinkClick r:id="rId3"/>
              </a:rPr>
              <a:t>http://</a:t>
            </a:r>
            <a:r>
              <a:rPr lang="en-US" b="1" u="sng" dirty="0" smtClean="0">
                <a:hlinkClick r:id="rId3"/>
              </a:rPr>
              <a:t>www.skype.com/en/download-skype</a:t>
            </a:r>
            <a:r>
              <a:rPr lang="en-US" b="1" dirty="0" smtClean="0"/>
              <a:t> </a:t>
            </a:r>
            <a:r>
              <a:rPr lang="en-US" dirty="0" smtClean="0"/>
              <a:t> </a:t>
            </a:r>
            <a:r>
              <a:rPr lang="en-US" dirty="0"/>
              <a:t>to get started. </a:t>
            </a:r>
            <a:endParaRPr lang="en-US" dirty="0" smtClean="0"/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dirty="0" smtClean="0"/>
              <a:t>If </a:t>
            </a:r>
            <a:r>
              <a:rPr lang="en-US" dirty="0"/>
              <a:t>you look in the upper hand right corner of the page that pops up you should see a light blue </a:t>
            </a:r>
            <a:r>
              <a:rPr lang="en-US" b="1" u="sng" dirty="0"/>
              <a:t>"Join Skype" </a:t>
            </a:r>
            <a:r>
              <a:rPr lang="en-US" dirty="0"/>
              <a:t>button with blue writing. </a:t>
            </a:r>
            <a:r>
              <a:rPr lang="en-US" dirty="0" smtClean="0"/>
              <a:t>Click </a:t>
            </a:r>
            <a:r>
              <a:rPr lang="en-US" dirty="0"/>
              <a:t>on that.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Using Skype</a:t>
            </a:r>
            <a:endParaRPr lang="en-US" dirty="0"/>
          </a:p>
        </p:txBody>
      </p:sp>
      <p:pic>
        <p:nvPicPr>
          <p:cNvPr id="12291" name="Picture 3" descr="http://pad3.whstatic.com/images/thumb/d/d9/Join-skype.png/550px-Join-skype.png">
            <a:hlinkClick r:id="rId4" tooltip="Join skype.png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5029200"/>
            <a:ext cx="7574096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3600134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33728"/>
            <a:ext cx="8686800" cy="179527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i="1" dirty="0"/>
              <a:t>Enter your personal information</a:t>
            </a:r>
            <a:r>
              <a:rPr lang="en-US" i="1" dirty="0" smtClean="0"/>
              <a:t>.</a:t>
            </a:r>
          </a:p>
          <a:p>
            <a:pPr marL="603504" lvl="2" indent="0">
              <a:spcAft>
                <a:spcPts val="600"/>
              </a:spcAft>
              <a:buNone/>
            </a:pPr>
            <a:r>
              <a:rPr lang="en-US" i="1" dirty="0" smtClean="0"/>
              <a:t>Don't </a:t>
            </a:r>
            <a:r>
              <a:rPr lang="en-US" i="1" dirty="0"/>
              <a:t>worry, all of the information is confidential unless it clearly states that it will be displayed or given to the public, or if you give your explicit permission to do so.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Setting Up Personal Information</a:t>
            </a:r>
            <a:endParaRPr lang="en-US" dirty="0"/>
          </a:p>
        </p:txBody>
      </p:sp>
      <p:pic>
        <p:nvPicPr>
          <p:cNvPr id="14339" name="Picture 3" descr="http://pad2.whstatic.com/images/thumb/c/cf/Create-a-skype-account.png/550px-Create-a-skype-account.png">
            <a:hlinkClick r:id="rId2" tooltip="Create a skype account.png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657600"/>
            <a:ext cx="4724400" cy="2834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3530384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/>
              <a:t>Have a care when you create your user name. </a:t>
            </a:r>
            <a:endParaRPr lang="en-US" dirty="0" smtClean="0"/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 smtClean="0"/>
              <a:t>You </a:t>
            </a:r>
            <a:r>
              <a:rPr lang="en-US" dirty="0"/>
              <a:t>will not be able to change or delete this in the </a:t>
            </a:r>
            <a:r>
              <a:rPr lang="en-US" dirty="0" smtClean="0"/>
              <a:t>future. 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 smtClean="0"/>
              <a:t>Enter </a:t>
            </a:r>
            <a:r>
              <a:rPr lang="en-US" dirty="0"/>
              <a:t>in your password. </a:t>
            </a:r>
            <a:endParaRPr lang="en-US" dirty="0" smtClean="0"/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dirty="0" smtClean="0"/>
              <a:t>Your </a:t>
            </a:r>
            <a:r>
              <a:rPr lang="en-US" dirty="0"/>
              <a:t>password must be </a:t>
            </a:r>
            <a:r>
              <a:rPr lang="en-US" b="1" u="sng" dirty="0"/>
              <a:t>at least 6 standard characters, and also must include at least 1 number</a:t>
            </a:r>
            <a:r>
              <a:rPr lang="en-US" dirty="0"/>
              <a:t>. </a:t>
            </a:r>
            <a:endParaRPr lang="en-US" dirty="0" smtClean="0"/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dirty="0" smtClean="0"/>
              <a:t>Skype's </a:t>
            </a:r>
            <a:r>
              <a:rPr lang="en-US" dirty="0"/>
              <a:t>password checker is very </a:t>
            </a:r>
            <a:r>
              <a:rPr lang="en-US" dirty="0" smtClean="0"/>
              <a:t>strict.</a:t>
            </a:r>
            <a:endParaRPr lang="en-US" b="1" i="1" u="sn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Create Skype Username and Password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344442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When choosing a password it is a good idea </a:t>
            </a:r>
            <a:r>
              <a:rPr lang="en-US" dirty="0" smtClean="0"/>
              <a:t>to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Keep changing </a:t>
            </a:r>
            <a:r>
              <a:rPr lang="en-US" dirty="0"/>
              <a:t>it until it says </a:t>
            </a:r>
            <a:r>
              <a:rPr lang="en-US" b="1" u="sng" dirty="0"/>
              <a:t>"</a:t>
            </a:r>
            <a:r>
              <a:rPr lang="en-US" b="1" u="sng" dirty="0">
                <a:solidFill>
                  <a:srgbClr val="00B050"/>
                </a:solidFill>
              </a:rPr>
              <a:t>Password</a:t>
            </a:r>
            <a:r>
              <a:rPr lang="en-US" b="1" u="sng" dirty="0" smtClean="0">
                <a:solidFill>
                  <a:srgbClr val="00B050"/>
                </a:solidFill>
              </a:rPr>
              <a:t>: Good</a:t>
            </a:r>
            <a:r>
              <a:rPr lang="en-US" b="1" u="sng" dirty="0"/>
              <a:t>" in </a:t>
            </a:r>
            <a:r>
              <a:rPr lang="en-US" b="1" u="sng" dirty="0" smtClean="0"/>
              <a:t>green </a:t>
            </a:r>
            <a:r>
              <a:rPr lang="en-US" dirty="0" smtClean="0"/>
              <a:t>below the password box. 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A </a:t>
            </a:r>
            <a:r>
              <a:rPr lang="en-US" b="1" i="1" dirty="0" smtClean="0"/>
              <a:t>“Medium”</a:t>
            </a:r>
            <a:r>
              <a:rPr lang="en-US" dirty="0" smtClean="0"/>
              <a:t> password </a:t>
            </a:r>
            <a:r>
              <a:rPr lang="en-US" dirty="0"/>
              <a:t>works fine, but a "Good" password is best. 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smtClean="0"/>
              <a:t>If your </a:t>
            </a:r>
            <a:r>
              <a:rPr lang="en-US" dirty="0"/>
              <a:t>password is too weak, you will not be allowed to continue.</a:t>
            </a:r>
            <a:endParaRPr lang="en-US" i="1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Up Passwords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7927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76400"/>
            <a:ext cx="4724400" cy="4572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After </a:t>
            </a:r>
            <a:r>
              <a:rPr lang="en-US" dirty="0"/>
              <a:t>you have established your Skype account, </a:t>
            </a:r>
            <a:endParaRPr lang="en-US" dirty="0" smtClean="0"/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You will </a:t>
            </a:r>
            <a:r>
              <a:rPr lang="en-US" dirty="0"/>
              <a:t>see the following window.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To </a:t>
            </a:r>
            <a:r>
              <a:rPr lang="en-US" dirty="0"/>
              <a:t>begin using Skype, you need to </a:t>
            </a:r>
            <a:r>
              <a:rPr lang="en-US" b="1" dirty="0"/>
              <a:t>sign in </a:t>
            </a:r>
            <a:r>
              <a:rPr lang="en-US" dirty="0"/>
              <a:t>first. </a:t>
            </a:r>
            <a:endParaRPr lang="en-US" dirty="0" smtClean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You </a:t>
            </a:r>
            <a:r>
              <a:rPr lang="en-US" dirty="0"/>
              <a:t>can sign in with your: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Skype </a:t>
            </a:r>
            <a:r>
              <a:rPr lang="en-US" dirty="0"/>
              <a:t>Name – if you already have a Skype </a:t>
            </a:r>
            <a:r>
              <a:rPr lang="en-US" dirty="0" smtClean="0"/>
              <a:t>account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Sign in to your Skype account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5330" y="1690688"/>
            <a:ext cx="3900069" cy="280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347513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76400"/>
            <a:ext cx="8610600" cy="26670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dirty="0" smtClean="0"/>
              <a:t>Sign </a:t>
            </a:r>
            <a:r>
              <a:rPr lang="en-US" b="1" dirty="0"/>
              <a:t>in </a:t>
            </a:r>
            <a:r>
              <a:rPr lang="en-US" dirty="0"/>
              <a:t>to Skype, then click the </a:t>
            </a:r>
            <a:r>
              <a:rPr lang="en-US" b="1" dirty="0"/>
              <a:t>CONTACTS</a:t>
            </a:r>
            <a:r>
              <a:rPr lang="en-US" dirty="0"/>
              <a:t> tab.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Find </a:t>
            </a:r>
            <a:r>
              <a:rPr lang="en-US" dirty="0"/>
              <a:t>the person you want to call and make sure that they are </a:t>
            </a:r>
            <a:r>
              <a:rPr lang="en-US" b="1" dirty="0"/>
              <a:t>online</a:t>
            </a:r>
            <a:r>
              <a:rPr lang="en-US" dirty="0"/>
              <a:t>. </a:t>
            </a:r>
            <a:endParaRPr lang="en-US" dirty="0" smtClean="0"/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Click </a:t>
            </a:r>
            <a:r>
              <a:rPr lang="en-US" dirty="0"/>
              <a:t>the </a:t>
            </a:r>
            <a:r>
              <a:rPr lang="en-US" b="1" dirty="0"/>
              <a:t>contact</a:t>
            </a:r>
            <a:r>
              <a:rPr lang="en-US" dirty="0"/>
              <a:t>.  You will see the details on the right side of the window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To Make a Video </a:t>
            </a:r>
            <a:r>
              <a:rPr lang="en-US" dirty="0" smtClean="0">
                <a:effectLst/>
              </a:rPr>
              <a:t>Call</a:t>
            </a:r>
            <a:endParaRPr lang="en-US" dirty="0"/>
          </a:p>
        </p:txBody>
      </p:sp>
      <p:pic>
        <p:nvPicPr>
          <p:cNvPr id="3075" name="Picture 3" descr="FA3681_a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962400"/>
            <a:ext cx="4790753" cy="2536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6" name="Picture 3" descr="FA3681_a[1]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15" t="21480" r="92570" b="68326"/>
          <a:stretch/>
        </p:blipFill>
        <p:spPr bwMode="auto">
          <a:xfrm>
            <a:off x="3352800" y="4953000"/>
            <a:ext cx="296947" cy="43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3601033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27432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Click </a:t>
            </a:r>
            <a:r>
              <a:rPr lang="en-US" dirty="0"/>
              <a:t>the </a:t>
            </a:r>
            <a:r>
              <a:rPr lang="en-US" b="1" dirty="0"/>
              <a:t>Video call </a:t>
            </a:r>
            <a:r>
              <a:rPr lang="en-US" dirty="0"/>
              <a:t>button.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The </a:t>
            </a:r>
            <a:r>
              <a:rPr lang="en-US" dirty="0"/>
              <a:t>screen changes color, a </a:t>
            </a:r>
            <a:r>
              <a:rPr lang="en-US" b="1" dirty="0"/>
              <a:t>call bar </a:t>
            </a:r>
            <a:r>
              <a:rPr lang="en-US" dirty="0"/>
              <a:t>appears near the bottom of the screen and you’ll hear ringing until the other person answers.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dirty="0" smtClean="0"/>
              <a:t>If </a:t>
            </a:r>
            <a:r>
              <a:rPr lang="en-US" dirty="0"/>
              <a:t>you can’t see or hear each other, click the quality button </a:t>
            </a:r>
            <a:r>
              <a:rPr lang="en-US" dirty="0" smtClean="0"/>
              <a:t>        in </a:t>
            </a:r>
            <a:r>
              <a:rPr lang="en-US" dirty="0"/>
              <a:t>the call bar and check your settings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To Make a Video Call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752600"/>
            <a:ext cx="1200151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124200"/>
            <a:ext cx="40957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FA3681_e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70532"/>
            <a:ext cx="4149754" cy="2482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4101" name="Picture 5" descr="FA3681_g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3430" y="4036902"/>
            <a:ext cx="2323770" cy="2440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85330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76400"/>
            <a:ext cx="8534400" cy="3886200"/>
          </a:xfrm>
        </p:spPr>
        <p:txBody>
          <a:bodyPr>
            <a:noAutofit/>
          </a:bodyPr>
          <a:lstStyle/>
          <a:p>
            <a:pPr marL="624078" indent="-51435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en-US" sz="2000" b="1" u="sng" dirty="0" smtClean="0"/>
              <a:t>Hide </a:t>
            </a:r>
            <a:r>
              <a:rPr lang="en-US" sz="2000" b="1" u="sng" dirty="0"/>
              <a:t>or reveal </a:t>
            </a:r>
            <a:r>
              <a:rPr lang="en-US" sz="2000" dirty="0"/>
              <a:t>your Contacts, Facebook or Recent lists.</a:t>
            </a:r>
          </a:p>
          <a:p>
            <a:pPr marL="624078" indent="-51435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en-US" sz="2000" b="1" u="sng" dirty="0" smtClean="0"/>
              <a:t>Instant </a:t>
            </a:r>
            <a:r>
              <a:rPr lang="en-US" sz="2000" b="1" u="sng" dirty="0"/>
              <a:t>Message </a:t>
            </a:r>
            <a:r>
              <a:rPr lang="en-US" sz="2000" dirty="0"/>
              <a:t>the person you are talking to.</a:t>
            </a:r>
          </a:p>
          <a:p>
            <a:pPr marL="624078" indent="-51435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en-US" sz="2000" dirty="0" smtClean="0"/>
              <a:t>Turn </a:t>
            </a:r>
            <a:r>
              <a:rPr lang="en-US" sz="2000" dirty="0"/>
              <a:t>your </a:t>
            </a:r>
            <a:r>
              <a:rPr lang="en-US" sz="2000" b="1" u="sng" dirty="0"/>
              <a:t>webcam on/off </a:t>
            </a:r>
            <a:r>
              <a:rPr lang="en-US" sz="2000" dirty="0"/>
              <a:t>so the person can/can’t see you.</a:t>
            </a:r>
          </a:p>
          <a:p>
            <a:pPr marL="624078" indent="-51435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en-US" sz="2000" b="1" u="sng" dirty="0" smtClean="0"/>
              <a:t>Mute</a:t>
            </a:r>
            <a:r>
              <a:rPr lang="en-US" sz="2000" dirty="0" smtClean="0"/>
              <a:t> </a:t>
            </a:r>
            <a:r>
              <a:rPr lang="en-US" sz="2000" dirty="0"/>
              <a:t>your microphone so the other person can’t hear you.</a:t>
            </a:r>
          </a:p>
          <a:p>
            <a:pPr marL="624078" indent="-51435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en-US" sz="2000" b="1" u="sng" dirty="0" smtClean="0"/>
              <a:t>Share </a:t>
            </a:r>
            <a:r>
              <a:rPr lang="en-US" sz="2000" b="1" u="sng" dirty="0"/>
              <a:t>your desktop</a:t>
            </a:r>
            <a:r>
              <a:rPr lang="en-US" sz="2000" dirty="0"/>
              <a:t>, share a file, or add people to the conversation.</a:t>
            </a:r>
          </a:p>
          <a:p>
            <a:pPr marL="624078" indent="-51435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en-US" sz="2000" b="1" u="sng" dirty="0" smtClean="0"/>
              <a:t>Check </a:t>
            </a:r>
            <a:r>
              <a:rPr lang="en-US" sz="2000" b="1" u="sng" dirty="0"/>
              <a:t>your call quality </a:t>
            </a:r>
            <a:r>
              <a:rPr lang="en-US" sz="2000" dirty="0"/>
              <a:t>information and </a:t>
            </a:r>
            <a:r>
              <a:rPr lang="en-US" sz="2000" b="1" u="sng" dirty="0"/>
              <a:t>adjust your volume</a:t>
            </a:r>
            <a:r>
              <a:rPr lang="en-US" sz="2000" dirty="0"/>
              <a:t>.</a:t>
            </a:r>
          </a:p>
          <a:p>
            <a:pPr marL="624078" indent="-51435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en-US" sz="2000" dirty="0" smtClean="0"/>
              <a:t>View </a:t>
            </a:r>
            <a:r>
              <a:rPr lang="en-US" sz="2000" dirty="0"/>
              <a:t>or </a:t>
            </a:r>
            <a:r>
              <a:rPr lang="en-US" sz="2000" b="1" u="sng" dirty="0"/>
              <a:t>exit full screen </a:t>
            </a:r>
            <a:r>
              <a:rPr lang="en-US" sz="2000" dirty="0" smtClean="0"/>
              <a:t>mode</a:t>
            </a:r>
            <a:r>
              <a:rPr lang="en-US" sz="2000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Call Screen </a:t>
            </a:r>
            <a:r>
              <a:rPr lang="en-US" dirty="0" smtClean="0">
                <a:effectLst/>
              </a:rPr>
              <a:t>Settings</a:t>
            </a:r>
            <a:endParaRPr lang="en-US" dirty="0"/>
          </a:p>
        </p:txBody>
      </p:sp>
      <p:pic>
        <p:nvPicPr>
          <p:cNvPr id="5122" name="Picture 2" descr="FA3681_j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486400"/>
            <a:ext cx="5759979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26051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76400"/>
            <a:ext cx="8458200" cy="4495800"/>
          </a:xfrm>
        </p:spPr>
        <p:txBody>
          <a:bodyPr>
            <a:normAutofit fontScale="92500" lnSpcReduction="20000"/>
          </a:bodyPr>
          <a:lstStyle/>
          <a:p>
            <a:pPr marL="109728" indent="0"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 Screen </a:t>
            </a:r>
            <a:r>
              <a:rPr lang="en-US" dirty="0"/>
              <a:t>sharing lets you share your computer screen </a:t>
            </a:r>
            <a:r>
              <a:rPr lang="en-US" dirty="0" smtClean="0"/>
              <a:t>    with </a:t>
            </a:r>
            <a:r>
              <a:rPr lang="en-US" dirty="0"/>
              <a:t>anyone on Skype. </a:t>
            </a:r>
            <a:endParaRPr lang="en-US" dirty="0" smtClean="0"/>
          </a:p>
          <a:p>
            <a:pPr marL="109728" indent="0"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 You can </a:t>
            </a:r>
            <a:r>
              <a:rPr lang="en-US" dirty="0"/>
              <a:t>display presentations, show photos and videos without having to send </a:t>
            </a:r>
            <a:r>
              <a:rPr lang="en-US" dirty="0" smtClean="0"/>
              <a:t>them</a:t>
            </a:r>
          </a:p>
          <a:p>
            <a:pPr marL="109728" indent="0">
              <a:lnSpc>
                <a:spcPct val="110000"/>
              </a:lnSpc>
              <a:spcAft>
                <a:spcPts val="1200"/>
              </a:spcAft>
            </a:pPr>
            <a:r>
              <a:rPr lang="en-US" dirty="0" smtClean="0"/>
              <a:t>Before </a:t>
            </a:r>
            <a:r>
              <a:rPr lang="en-US" dirty="0"/>
              <a:t>you share your screen, make sure that you have: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2600" b="1" dirty="0" smtClean="0"/>
              <a:t>The </a:t>
            </a:r>
            <a:r>
              <a:rPr lang="en-US" sz="2600" b="1" dirty="0"/>
              <a:t>latest version of Skype</a:t>
            </a:r>
            <a:endParaRPr lang="en-US" sz="2600" dirty="0"/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2600" b="1" dirty="0" smtClean="0"/>
              <a:t>A </a:t>
            </a:r>
            <a:r>
              <a:rPr lang="en-US" sz="2600" b="1" dirty="0"/>
              <a:t>strong internet </a:t>
            </a:r>
            <a:r>
              <a:rPr lang="en-US" sz="2600" b="1" dirty="0" smtClean="0"/>
              <a:t>connection</a:t>
            </a:r>
            <a:r>
              <a:rPr lang="en-US" sz="2600" dirty="0"/>
              <a:t> </a:t>
            </a:r>
          </a:p>
          <a:p>
            <a:pPr marL="1572768" lvl="6" indent="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Sharing Your Screen in </a:t>
            </a:r>
            <a:r>
              <a:rPr lang="en-US" dirty="0" smtClean="0">
                <a:effectLst/>
              </a:rPr>
              <a:t>Skype</a:t>
            </a:r>
            <a:endParaRPr lang="en-US" dirty="0"/>
          </a:p>
        </p:txBody>
      </p:sp>
      <p:pic>
        <p:nvPicPr>
          <p:cNvPr id="6146" name="Picture 2" descr="skype-1024x1024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181600"/>
            <a:ext cx="1325562" cy="132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791515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10668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dirty="0" smtClean="0"/>
              <a:t>After </a:t>
            </a:r>
            <a:r>
              <a:rPr lang="en-US" dirty="0"/>
              <a:t>the call has started, click the </a:t>
            </a:r>
            <a:r>
              <a:rPr lang="en-US" b="1" dirty="0">
                <a:solidFill>
                  <a:srgbClr val="FF0000"/>
                </a:solidFill>
              </a:rPr>
              <a:t>+ </a:t>
            </a:r>
            <a:r>
              <a:rPr lang="en-US" dirty="0"/>
              <a:t>button in the call bar and select </a:t>
            </a:r>
            <a:r>
              <a:rPr lang="en-US" b="1" dirty="0"/>
              <a:t>Share Screens. 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Your Screen in Skype</a:t>
            </a:r>
            <a:endParaRPr lang="en-US" dirty="0"/>
          </a:p>
        </p:txBody>
      </p:sp>
      <p:pic>
        <p:nvPicPr>
          <p:cNvPr id="7170" name="Picture 2" descr="ENshowscreen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19400"/>
            <a:ext cx="641892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276600" y="5562600"/>
            <a:ext cx="914400" cy="762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862651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33728"/>
            <a:ext cx="8763000" cy="1490472"/>
          </a:xfrm>
        </p:spPr>
        <p:txBody>
          <a:bodyPr/>
          <a:lstStyle/>
          <a:p>
            <a:pPr marL="109728" indent="0">
              <a:buNone/>
            </a:pPr>
            <a:r>
              <a:rPr lang="en-US" dirty="0" smtClean="0"/>
              <a:t>In </a:t>
            </a:r>
            <a:r>
              <a:rPr lang="en-US" dirty="0"/>
              <a:t>the dialog box that appears, </a:t>
            </a:r>
            <a:r>
              <a:rPr lang="en-US" dirty="0" smtClean="0"/>
              <a:t>Click </a:t>
            </a:r>
            <a:r>
              <a:rPr lang="en-US" b="1" dirty="0" smtClean="0"/>
              <a:t>Start</a:t>
            </a:r>
            <a:r>
              <a:rPr lang="en-US" dirty="0" smtClean="0"/>
              <a:t> </a:t>
            </a:r>
            <a:r>
              <a:rPr lang="en-US" dirty="0"/>
              <a:t>to share your entire screen.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Your Screen in Skype</a:t>
            </a:r>
          </a:p>
        </p:txBody>
      </p:sp>
      <p:pic>
        <p:nvPicPr>
          <p:cNvPr id="8194" name="Picture 2" descr="FA10215b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259881"/>
            <a:ext cx="5715000" cy="330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701884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1828800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US" dirty="0" smtClean="0"/>
              <a:t>To </a:t>
            </a:r>
            <a:r>
              <a:rPr lang="en-US" dirty="0"/>
              <a:t>share a specific window, rather than your entire screen, </a:t>
            </a: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Click the </a:t>
            </a:r>
            <a:r>
              <a:rPr lang="en-US" b="1" dirty="0"/>
              <a:t>down arrow </a:t>
            </a:r>
            <a:r>
              <a:rPr lang="en-US" dirty="0"/>
              <a:t>button and select </a:t>
            </a:r>
            <a:r>
              <a:rPr lang="en-US" b="1" dirty="0"/>
              <a:t>Share Window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Your Screen in Skype</a:t>
            </a:r>
          </a:p>
        </p:txBody>
      </p:sp>
      <p:pic>
        <p:nvPicPr>
          <p:cNvPr id="9218" name="Picture 2" descr="FA10215c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505200"/>
            <a:ext cx="4806950" cy="303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044907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709928"/>
            <a:ext cx="8610600" cy="957072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US" dirty="0" smtClean="0"/>
              <a:t>Then </a:t>
            </a:r>
            <a:r>
              <a:rPr lang="en-US" dirty="0"/>
              <a:t>select the window you want to share and click </a:t>
            </a:r>
            <a:r>
              <a:rPr lang="en-US" b="1" dirty="0"/>
              <a:t>Start</a:t>
            </a:r>
            <a:r>
              <a:rPr lang="en-US" b="1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Sharing Your Screen in Skype</a:t>
            </a:r>
          </a:p>
        </p:txBody>
      </p:sp>
      <p:pic>
        <p:nvPicPr>
          <p:cNvPr id="10242" name="Picture 2" descr="FA10215d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623481"/>
            <a:ext cx="5029200" cy="3929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725672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3548312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400" dirty="0" smtClean="0"/>
              <a:t>You </a:t>
            </a:r>
            <a:r>
              <a:rPr lang="en-US" sz="2400" dirty="0"/>
              <a:t>can change screen sharing options at any time by clicking the </a:t>
            </a:r>
            <a:r>
              <a:rPr lang="en-US" sz="2400" b="1" dirty="0"/>
              <a:t>Change Sharing Options</a:t>
            </a:r>
            <a:r>
              <a:rPr lang="en-US" sz="2400" dirty="0"/>
              <a:t> icon in the floating call window.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When </a:t>
            </a:r>
            <a:r>
              <a:rPr lang="en-US" sz="2400" dirty="0"/>
              <a:t>you want to stop sharing your screen, in the floating call window click </a:t>
            </a:r>
            <a:r>
              <a:rPr lang="en-US" sz="2400" b="1" dirty="0"/>
              <a:t>Stop Sharing</a:t>
            </a:r>
            <a:r>
              <a:rPr lang="en-US" sz="2400" dirty="0"/>
              <a:t>. 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Only </a:t>
            </a:r>
            <a:r>
              <a:rPr lang="en-US" sz="2400" dirty="0"/>
              <a:t>one person can share their screen at a time. 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The </a:t>
            </a:r>
            <a:r>
              <a:rPr lang="en-US" sz="2400" dirty="0"/>
              <a:t>person you are sharing your screen with can send you video, files , or photos. </a:t>
            </a:r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Sharing Your Screen in Skype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953000"/>
            <a:ext cx="373380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686144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76401"/>
            <a:ext cx="8686800" cy="28194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Just click on the </a:t>
            </a:r>
            <a:r>
              <a:rPr lang="en-US" b="1" dirty="0" smtClean="0"/>
              <a:t>red phone </a:t>
            </a:r>
            <a:r>
              <a:rPr lang="en-US" dirty="0" smtClean="0"/>
              <a:t>icon and end the call.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 smtClean="0"/>
              <a:t>Close your Skype window.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BC96E-B43D-4E7E-803E-AAB4C79F8C26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 End a Skype Call</a:t>
            </a:r>
            <a:endParaRPr lang="en-US" dirty="0"/>
          </a:p>
        </p:txBody>
      </p:sp>
      <p:pic>
        <p:nvPicPr>
          <p:cNvPr id="6" name="Picture 2" descr="FA3681_j[1]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10861" r="-340" b="51025"/>
          <a:stretch/>
        </p:blipFill>
        <p:spPr bwMode="auto">
          <a:xfrm>
            <a:off x="573098" y="4648200"/>
            <a:ext cx="7961302" cy="643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463035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Activity- 20 minutes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 in to your </a:t>
            </a:r>
            <a:r>
              <a:rPr lang="en-US" b="1" i="1" dirty="0" smtClean="0"/>
              <a:t>facebook</a:t>
            </a:r>
            <a:r>
              <a:rPr lang="en-US" dirty="0" smtClean="0"/>
              <a:t> account. View and explore the interface of facebook.</a:t>
            </a:r>
          </a:p>
          <a:p>
            <a:r>
              <a:rPr lang="en-US" dirty="0" smtClean="0"/>
              <a:t>Create a user account using any chatting software like Google Talk, </a:t>
            </a:r>
            <a:r>
              <a:rPr lang="en-US" b="1" i="1" dirty="0" smtClean="0"/>
              <a:t>Skype</a:t>
            </a:r>
            <a:r>
              <a:rPr lang="en-US" dirty="0" smtClean="0"/>
              <a:t>, etc.</a:t>
            </a:r>
          </a:p>
          <a:p>
            <a:r>
              <a:rPr lang="en-US" dirty="0" smtClean="0"/>
              <a:t>Sign in to your </a:t>
            </a:r>
            <a:r>
              <a:rPr lang="en-US" b="1" i="1" dirty="0" smtClean="0"/>
              <a:t>Skype</a:t>
            </a:r>
            <a:r>
              <a:rPr lang="en-US" dirty="0" smtClean="0"/>
              <a:t> account.</a:t>
            </a:r>
          </a:p>
          <a:p>
            <a:r>
              <a:rPr lang="en-US" dirty="0" smtClean="0"/>
              <a:t>View and explore the interface of </a:t>
            </a:r>
            <a:r>
              <a:rPr lang="en-US" b="1" i="1" dirty="0" smtClean="0"/>
              <a:t>Skype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26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5E7-2F37-4887-B8D7-E40C7539A5A2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4</Template>
  <TotalTime>329</TotalTime>
  <Words>1686</Words>
  <Application>Microsoft Office PowerPoint</Application>
  <PresentationFormat>On-screen Show (4:3)</PresentationFormat>
  <Paragraphs>238</Paragraphs>
  <Slides>39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ADE Temp 4</vt:lpstr>
      <vt:lpstr>Communication Through Internet</vt:lpstr>
      <vt:lpstr>Knowledge test</vt:lpstr>
      <vt:lpstr>Topics covered</vt:lpstr>
      <vt:lpstr>Web 1.0</vt:lpstr>
      <vt:lpstr>Web 2.0</vt:lpstr>
      <vt:lpstr>Web 1.0 &amp; web 2.0</vt:lpstr>
      <vt:lpstr>Slide 7</vt:lpstr>
      <vt:lpstr>The Challenge</vt:lpstr>
      <vt:lpstr>The reaction</vt:lpstr>
      <vt:lpstr>How teachers meet the challenge?</vt:lpstr>
      <vt:lpstr>The problem</vt:lpstr>
      <vt:lpstr>The problem</vt:lpstr>
      <vt:lpstr>Digital Literacy</vt:lpstr>
      <vt:lpstr>Enter “Classroom 2.0”</vt:lpstr>
      <vt:lpstr>Enter “Classroom 2.0”</vt:lpstr>
      <vt:lpstr>Web 2.0 tools</vt:lpstr>
      <vt:lpstr>Web Teacher Tech</vt:lpstr>
      <vt:lpstr>Topics covered</vt:lpstr>
      <vt:lpstr>What is Chat?</vt:lpstr>
      <vt:lpstr>Types of Chat</vt:lpstr>
      <vt:lpstr>Types of chat</vt:lpstr>
      <vt:lpstr>Using Skype</vt:lpstr>
      <vt:lpstr>Setting Up Personal Information</vt:lpstr>
      <vt:lpstr>Create Skype Username and Password</vt:lpstr>
      <vt:lpstr>Setting Up Passwords</vt:lpstr>
      <vt:lpstr>Sign in to your Skype account</vt:lpstr>
      <vt:lpstr>To Make a Video Call</vt:lpstr>
      <vt:lpstr>To Make a Video Call</vt:lpstr>
      <vt:lpstr>Call Screen Settings</vt:lpstr>
      <vt:lpstr>Sharing Your Screen in Skype</vt:lpstr>
      <vt:lpstr>Sharing Your Screen in Skype</vt:lpstr>
      <vt:lpstr>Sharing Your Screen in Skype</vt:lpstr>
      <vt:lpstr>Sharing Your Screen in Skype</vt:lpstr>
      <vt:lpstr>Sharing Your Screen in Skype</vt:lpstr>
      <vt:lpstr>Sharing Your Screen in Skype</vt:lpstr>
      <vt:lpstr>To End a Skype Call</vt:lpstr>
      <vt:lpstr>Activity- 20 minutes </vt:lpstr>
      <vt:lpstr>Thanks </vt:lpstr>
      <vt:lpstr>Allah Hafiz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Through Internet</dc:title>
  <dc:creator>Admin</dc:creator>
  <cp:lastModifiedBy>Administrator</cp:lastModifiedBy>
  <cp:revision>142</cp:revision>
  <dcterms:created xsi:type="dcterms:W3CDTF">2014-06-18T17:00:27Z</dcterms:created>
  <dcterms:modified xsi:type="dcterms:W3CDTF">2014-06-20T06:14:36Z</dcterms:modified>
</cp:coreProperties>
</file>