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9" r:id="rId4"/>
    <p:sldId id="265" r:id="rId5"/>
    <p:sldId id="267" r:id="rId6"/>
    <p:sldId id="268" r:id="rId7"/>
    <p:sldId id="270" r:id="rId8"/>
    <p:sldId id="300" r:id="rId9"/>
    <p:sldId id="271" r:id="rId10"/>
    <p:sldId id="274" r:id="rId11"/>
    <p:sldId id="301" r:id="rId12"/>
    <p:sldId id="278" r:id="rId13"/>
    <p:sldId id="281" r:id="rId14"/>
    <p:sldId id="302" r:id="rId15"/>
    <p:sldId id="304" r:id="rId16"/>
    <p:sldId id="282" r:id="rId17"/>
    <p:sldId id="283" r:id="rId18"/>
    <p:sldId id="284" r:id="rId19"/>
    <p:sldId id="285" r:id="rId20"/>
    <p:sldId id="286" r:id="rId21"/>
    <p:sldId id="287" r:id="rId22"/>
    <p:sldId id="288" r:id="rId23"/>
    <p:sldId id="289" r:id="rId24"/>
    <p:sldId id="291" r:id="rId25"/>
    <p:sldId id="292" r:id="rId26"/>
    <p:sldId id="293" r:id="rId27"/>
    <p:sldId id="294" r:id="rId28"/>
    <p:sldId id="295" r:id="rId29"/>
    <p:sldId id="296" r:id="rId30"/>
    <p:sldId id="297" r:id="rId31"/>
    <p:sldId id="298" r:id="rId32"/>
    <p:sldId id="305" r:id="rId33"/>
    <p:sldId id="308" r:id="rId34"/>
    <p:sldId id="306" r:id="rId35"/>
    <p:sldId id="307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2971" y="1122363"/>
            <a:ext cx="8412480" cy="2387600"/>
          </a:xfrm>
        </p:spPr>
        <p:txBody>
          <a:bodyPr anchor="b"/>
          <a:lstStyle>
            <a:lvl1pPr algn="ctr">
              <a:defRPr sz="6000"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741820"/>
            <a:ext cx="6858000" cy="1515979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72BFC-4795-4F93-99CF-63DFE89470AB}" type="datetimeFigureOut">
              <a:rPr lang="en-US" smtClean="0"/>
              <a:pPr/>
              <a:t>6/18/2014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FA6D3-AE05-4CA2-8D40-FFB40B3694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36876" y="3590017"/>
            <a:ext cx="850392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03452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640" y="365126"/>
            <a:ext cx="8595360" cy="1121031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4666928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>
                <a:solidFill>
                  <a:srgbClr val="0070C0"/>
                </a:solidFill>
              </a:defRPr>
            </a:lvl2pPr>
            <a:lvl3pPr>
              <a:defRPr sz="2400"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07542" y="1558349"/>
            <a:ext cx="8686800" cy="0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60286" y="6331967"/>
            <a:ext cx="2057400" cy="365125"/>
          </a:xfrm>
        </p:spPr>
        <p:txBody>
          <a:bodyPr/>
          <a:lstStyle>
            <a:lvl1pPr>
              <a:defRPr sz="1800"/>
            </a:lvl1pPr>
          </a:lstStyle>
          <a:p>
            <a:fld id="{58CFA6D3-AE05-4CA2-8D40-FFB40B3694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8409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53905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72BFC-4795-4F93-99CF-63DFE89470AB}" type="datetimeFigureOut">
              <a:rPr lang="en-US" smtClean="0"/>
              <a:pPr/>
              <a:t>6/18/2014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FA6D3-AE05-4CA2-8D40-FFB40B3694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605100" y="4504417"/>
            <a:ext cx="795528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00214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72BFC-4795-4F93-99CF-63DFE89470AB}" type="datetimeFigureOut">
              <a:rPr lang="en-US" smtClean="0"/>
              <a:pPr/>
              <a:t>6/18/2014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FA6D3-AE05-4CA2-8D40-FFB40B3694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05100" y="1602721"/>
            <a:ext cx="795528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60611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72BFC-4795-4F93-99CF-63DFE89470AB}" type="datetimeFigureOut">
              <a:rPr lang="en-US" smtClean="0"/>
              <a:pPr/>
              <a:t>6/18/2014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FA6D3-AE05-4CA2-8D40-FFB40B3694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605100" y="1529569"/>
            <a:ext cx="795528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10060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72BFC-4795-4F93-99CF-63DFE89470AB}" type="datetimeFigureOut">
              <a:rPr lang="en-US" smtClean="0"/>
              <a:pPr/>
              <a:t>6/18/2014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FA6D3-AE05-4CA2-8D40-FFB40B3694B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592908" y="1553953"/>
            <a:ext cx="795528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06163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72BFC-4795-4F93-99CF-63DFE89470AB}" type="datetimeFigureOut">
              <a:rPr lang="en-US" smtClean="0"/>
              <a:pPr/>
              <a:t>6/18/2014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FA6D3-AE05-4CA2-8D40-FFB40B3694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4639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72BFC-4795-4F93-99CF-63DFE89470AB}" type="datetimeFigureOut">
              <a:rPr lang="en-US" smtClean="0"/>
              <a:pPr/>
              <a:t>6/18/2014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FA6D3-AE05-4CA2-8D40-FFB40B3694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7587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72BFC-4795-4F93-99CF-63DFE89470AB}" type="datetimeFigureOut">
              <a:rPr lang="en-US" smtClean="0"/>
              <a:pPr/>
              <a:t>6/18/2014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FA6D3-AE05-4CA2-8D40-FFB40B3694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9423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72BFC-4795-4F93-99CF-63DFE89470AB}" type="datetimeFigureOut">
              <a:rPr lang="en-US" smtClean="0"/>
              <a:pPr/>
              <a:t>6/18/2014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FA6D3-AE05-4CA2-8D40-FFB40B3694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0546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72BFC-4795-4F93-99CF-63DFE89470AB}" type="datetimeFigureOut">
              <a:rPr lang="en-US" smtClean="0"/>
              <a:pPr/>
              <a:t>6/18/2014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FA6D3-AE05-4CA2-8D40-FFB40B3694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9267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F72BFC-4795-4F93-99CF-63DFE89470AB}" type="datetimeFigureOut">
              <a:rPr lang="en-US" smtClean="0"/>
              <a:pPr/>
              <a:t>6/18/2014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CFA6D3-AE05-4CA2-8D40-FFB40B3694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9062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Searching &amp; Saving Web Resources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ADE100- Computer Literacy</a:t>
            </a:r>
          </a:p>
          <a:p>
            <a:r>
              <a:rPr lang="en-US" b="1" i="1" dirty="0" smtClean="0"/>
              <a:t>Lecture 24</a:t>
            </a:r>
            <a:endParaRPr lang="en-US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 you mean by downloading?</a:t>
            </a:r>
          </a:p>
          <a:p>
            <a:r>
              <a:rPr lang="en-US" dirty="0" smtClean="0"/>
              <a:t>What is the purpose of uploading?</a:t>
            </a:r>
          </a:p>
          <a:p>
            <a:r>
              <a:rPr lang="en-US" dirty="0" smtClean="0"/>
              <a:t>What is the function of plug-in?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covered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Saving information from web pages</a:t>
            </a:r>
          </a:p>
          <a:p>
            <a:r>
              <a:rPr lang="en-US" dirty="0" smtClean="0"/>
              <a:t>Interfacing with online multimedia resources</a:t>
            </a:r>
          </a:p>
          <a:p>
            <a:pPr lvl="1"/>
            <a:r>
              <a:rPr lang="en-US" dirty="0" smtClean="0"/>
              <a:t>Example: videos on </a:t>
            </a:r>
            <a:r>
              <a:rPr lang="en-US" u="sng" dirty="0" smtClean="0">
                <a:hlinkClick r:id="rId2"/>
              </a:rPr>
              <a:t>www.youtube.com</a:t>
            </a:r>
            <a:r>
              <a:rPr lang="en-US" dirty="0" smtClean="0"/>
              <a:t> about learning computer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Saving a webpage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There </a:t>
            </a:r>
            <a:r>
              <a:rPr lang="en-US" dirty="0"/>
              <a:t>are many reasons why you would want to save the text and other content of a Web page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For </a:t>
            </a:r>
            <a:r>
              <a:rPr lang="en-US" dirty="0"/>
              <a:t>example, you may want to access the information without a network connection. </a:t>
            </a:r>
            <a:endParaRPr lang="en-US" dirty="0" smtClean="0"/>
          </a:p>
          <a:p>
            <a:pPr lvl="1"/>
            <a:r>
              <a:rPr lang="en-US" dirty="0" smtClean="0"/>
              <a:t>You </a:t>
            </a:r>
            <a:r>
              <a:rPr lang="en-US" dirty="0"/>
              <a:t>may also want to record the page's content </a:t>
            </a:r>
            <a:r>
              <a:rPr lang="en-US" dirty="0" smtClean="0"/>
              <a:t>let </a:t>
            </a:r>
            <a:r>
              <a:rPr lang="en-US" dirty="0"/>
              <a:t>the information become unavailable for whatever reason. </a:t>
            </a:r>
            <a:endParaRPr lang="en-US" dirty="0" smtClean="0"/>
          </a:p>
          <a:p>
            <a:pPr lvl="1"/>
            <a:r>
              <a:rPr lang="en-US" dirty="0" smtClean="0"/>
              <a:t>Pages </a:t>
            </a:r>
            <a:r>
              <a:rPr lang="en-US" dirty="0"/>
              <a:t>go offline all the time, some never to </a:t>
            </a:r>
            <a:r>
              <a:rPr lang="en-US" dirty="0" smtClean="0"/>
              <a:t>return like  broken link or bookmark.</a:t>
            </a:r>
            <a:endParaRPr lang="en-US" dirty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166701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Draw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/>
              <a:t>fastest way to capture what's currently in the browser window is to press </a:t>
            </a:r>
            <a:r>
              <a:rPr lang="en-US" b="1" i="1" dirty="0" smtClean="0"/>
              <a:t>Print </a:t>
            </a:r>
            <a:r>
              <a:rPr lang="en-US" b="1" i="1" dirty="0"/>
              <a:t>Screen</a:t>
            </a:r>
            <a:r>
              <a:rPr lang="en-US" dirty="0"/>
              <a:t> in Windows </a:t>
            </a:r>
            <a:r>
              <a:rPr lang="en-US" dirty="0" smtClean="0"/>
              <a:t>to </a:t>
            </a:r>
            <a:r>
              <a:rPr lang="en-US" dirty="0"/>
              <a:t>take a snapshot of the entire </a:t>
            </a:r>
            <a:r>
              <a:rPr lang="en-US" dirty="0" smtClean="0"/>
              <a:t>screen</a:t>
            </a:r>
          </a:p>
          <a:p>
            <a:r>
              <a:rPr lang="en-US" dirty="0" smtClean="0"/>
              <a:t>Then </a:t>
            </a:r>
            <a:r>
              <a:rPr lang="en-US" dirty="0"/>
              <a:t>open any </a:t>
            </a:r>
            <a:r>
              <a:rPr lang="en-US" b="1" i="1" dirty="0"/>
              <a:t>image </a:t>
            </a:r>
            <a:r>
              <a:rPr lang="en-US" b="1" i="1" dirty="0" smtClean="0"/>
              <a:t>processor</a:t>
            </a:r>
            <a:r>
              <a:rPr lang="en-US" dirty="0" smtClean="0"/>
              <a:t> such </a:t>
            </a:r>
            <a:r>
              <a:rPr lang="en-US" dirty="0"/>
              <a:t>as </a:t>
            </a:r>
            <a:r>
              <a:rPr lang="en-US" dirty="0" smtClean="0"/>
              <a:t>Paint</a:t>
            </a:r>
          </a:p>
          <a:p>
            <a:r>
              <a:rPr lang="en-US" dirty="0" smtClean="0"/>
              <a:t>Press </a:t>
            </a:r>
            <a:r>
              <a:rPr lang="en-US" b="1" i="1" dirty="0" smtClean="0"/>
              <a:t>CTRL+V</a:t>
            </a:r>
            <a:r>
              <a:rPr lang="en-US" dirty="0" smtClean="0"/>
              <a:t> </a:t>
            </a:r>
            <a:r>
              <a:rPr lang="en-US" dirty="0"/>
              <a:t>to paste the window or desktop capture into a new </a:t>
            </a:r>
            <a:r>
              <a:rPr lang="en-US" dirty="0" smtClean="0"/>
              <a:t>file</a:t>
            </a:r>
          </a:p>
          <a:p>
            <a:r>
              <a:rPr lang="en-US" dirty="0" smtClean="0"/>
              <a:t>Save </a:t>
            </a:r>
            <a:r>
              <a:rPr lang="en-US" dirty="0"/>
              <a:t>the file as a JPEG, PNG, BMP, or other image </a:t>
            </a:r>
            <a:r>
              <a:rPr lang="en-US" dirty="0" smtClean="0"/>
              <a:t>format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83052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Drawback of Quick Draw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screen capture is fast, but </a:t>
            </a:r>
            <a:endParaRPr lang="en-US" dirty="0" smtClean="0"/>
          </a:p>
          <a:p>
            <a:pPr lvl="1"/>
            <a:r>
              <a:rPr lang="en-US" dirty="0" smtClean="0"/>
              <a:t>You probably </a:t>
            </a:r>
            <a:r>
              <a:rPr lang="en-US" dirty="0"/>
              <a:t>want to copy more of the page than can fit in one browser </a:t>
            </a:r>
            <a:r>
              <a:rPr lang="en-US" dirty="0" smtClean="0"/>
              <a:t>window OR</a:t>
            </a:r>
          </a:p>
          <a:p>
            <a:pPr lvl="1"/>
            <a:r>
              <a:rPr lang="en-US" dirty="0" smtClean="0"/>
              <a:t>You may </a:t>
            </a:r>
            <a:r>
              <a:rPr lang="en-US" dirty="0"/>
              <a:t>want just some of the page's text or </a:t>
            </a:r>
            <a:r>
              <a:rPr lang="en-US" dirty="0" smtClean="0"/>
              <a:t>images</a:t>
            </a:r>
          </a:p>
          <a:p>
            <a:pPr lvl="1"/>
            <a:r>
              <a:rPr lang="en-US" dirty="0" smtClean="0"/>
              <a:t>You won't </a:t>
            </a:r>
            <a:r>
              <a:rPr lang="en-US" dirty="0"/>
              <a:t>be able to copy text from or otherwise interact with the duplicated content: </a:t>
            </a:r>
            <a:r>
              <a:rPr lang="en-US" dirty="0" smtClean="0"/>
              <a:t>it's </a:t>
            </a:r>
            <a:r>
              <a:rPr lang="en-US" dirty="0"/>
              <a:t>one big image.</a:t>
            </a:r>
          </a:p>
        </p:txBody>
      </p:sp>
    </p:spTree>
    <p:extLst>
      <p:ext uri="{BB962C8B-B14F-4D97-AF65-F5344CB8AC3E}">
        <p14:creationId xmlns="" xmlns:p14="http://schemas.microsoft.com/office/powerpoint/2010/main" val="684038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Text Only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If </a:t>
            </a:r>
            <a:r>
              <a:rPr lang="en-US" dirty="0"/>
              <a:t>you </a:t>
            </a:r>
            <a:r>
              <a:rPr lang="en-US" dirty="0" smtClean="0"/>
              <a:t>only </a:t>
            </a:r>
            <a:r>
              <a:rPr lang="en-US" dirty="0"/>
              <a:t>want </a:t>
            </a:r>
            <a:r>
              <a:rPr lang="en-US" dirty="0" smtClean="0"/>
              <a:t>the </a:t>
            </a:r>
            <a:r>
              <a:rPr lang="en-US" dirty="0"/>
              <a:t>text without images and interactive </a:t>
            </a:r>
            <a:r>
              <a:rPr lang="en-US" dirty="0" smtClean="0"/>
              <a:t>elements</a:t>
            </a:r>
          </a:p>
          <a:p>
            <a:pPr lvl="1"/>
            <a:r>
              <a:rPr lang="en-US" dirty="0" smtClean="0"/>
              <a:t>The fastest </a:t>
            </a:r>
            <a:r>
              <a:rPr lang="en-US" dirty="0"/>
              <a:t>way is to press </a:t>
            </a:r>
            <a:r>
              <a:rPr lang="en-US" b="1" i="1" dirty="0" smtClean="0"/>
              <a:t>CTRL+A</a:t>
            </a:r>
            <a:r>
              <a:rPr lang="en-US" dirty="0" smtClean="0"/>
              <a:t> </a:t>
            </a:r>
            <a:r>
              <a:rPr lang="en-US" dirty="0"/>
              <a:t>to select the entire page, </a:t>
            </a:r>
            <a:endParaRPr lang="en-US" dirty="0" smtClean="0"/>
          </a:p>
          <a:p>
            <a:pPr lvl="1"/>
            <a:r>
              <a:rPr lang="en-US" dirty="0" smtClean="0"/>
              <a:t>Press </a:t>
            </a:r>
            <a:r>
              <a:rPr lang="en-US" b="1" i="1" dirty="0" smtClean="0"/>
              <a:t>CTRL+C</a:t>
            </a:r>
            <a:r>
              <a:rPr lang="en-US" dirty="0" smtClean="0"/>
              <a:t> </a:t>
            </a:r>
            <a:r>
              <a:rPr lang="en-US" dirty="0"/>
              <a:t>to copy </a:t>
            </a:r>
            <a:r>
              <a:rPr lang="en-US" dirty="0" smtClean="0"/>
              <a:t>it </a:t>
            </a:r>
          </a:p>
          <a:p>
            <a:r>
              <a:rPr lang="en-US" dirty="0" smtClean="0"/>
              <a:t>open </a:t>
            </a:r>
            <a:r>
              <a:rPr lang="en-US" dirty="0"/>
              <a:t>any word processor or text editor, </a:t>
            </a:r>
            <a:r>
              <a:rPr lang="en-US" dirty="0" smtClean="0"/>
              <a:t>and</a:t>
            </a:r>
          </a:p>
          <a:p>
            <a:pPr lvl="1"/>
            <a:r>
              <a:rPr lang="en-US" dirty="0" smtClean="0"/>
              <a:t>Click </a:t>
            </a:r>
            <a:r>
              <a:rPr lang="en-US" b="1" i="1" dirty="0" smtClean="0"/>
              <a:t>Edit </a:t>
            </a:r>
            <a:r>
              <a:rPr lang="en-US" b="1" i="1" dirty="0"/>
              <a:t>&gt; Paste Special &gt; Unformatted </a:t>
            </a:r>
            <a:r>
              <a:rPr lang="en-US" b="1" i="1" dirty="0" smtClean="0"/>
              <a:t>text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resulting text file includes all the text on the page, some of which you probably don't want, such as the page's site navigation.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6720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Text Only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text-pasting is more precise </a:t>
            </a:r>
          </a:p>
          <a:p>
            <a:pPr lvl="1"/>
            <a:r>
              <a:rPr lang="en-US" dirty="0" smtClean="0"/>
              <a:t>if you use the mouse to select only the text you want to copy rather than the entire page. </a:t>
            </a:r>
          </a:p>
          <a:p>
            <a:pPr lvl="1"/>
            <a:r>
              <a:rPr lang="en-US" dirty="0" smtClean="0"/>
              <a:t>Then press CTRL+C, </a:t>
            </a:r>
          </a:p>
          <a:p>
            <a:pPr lvl="1"/>
            <a:r>
              <a:rPr lang="en-US" dirty="0" smtClean="0"/>
              <a:t>Open your text editor/word processor, and press CTRL+V to paste the semi-formatted text</a:t>
            </a:r>
          </a:p>
          <a:p>
            <a:pPr lvl="1"/>
            <a:r>
              <a:rPr lang="en-US" dirty="0" smtClean="0"/>
              <a:t>In many word processors, links in the resulting text will be Ctrl-clickable</a:t>
            </a:r>
          </a:p>
          <a:p>
            <a:pPr lvl="1"/>
            <a:r>
              <a:rPr lang="en-US" dirty="0" smtClean="0"/>
              <a:t>Alternatively, you can click Edit &gt; Paste Special &gt; Unformatted text to paste plainly.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Print as PDF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 Google Chrome's built-in support for </a:t>
            </a:r>
            <a:r>
              <a:rPr lang="en-US" b="1" i="1" dirty="0"/>
              <a:t>"printing"</a:t>
            </a:r>
            <a:r>
              <a:rPr lang="en-US" dirty="0"/>
              <a:t> a page to a PDF file gives the browser an edge over Firefox and </a:t>
            </a:r>
            <a:r>
              <a:rPr lang="en-US" dirty="0" smtClean="0"/>
              <a:t>Internet explorer. </a:t>
            </a:r>
          </a:p>
          <a:p>
            <a:pPr lvl="1"/>
            <a:r>
              <a:rPr lang="en-US" dirty="0" smtClean="0"/>
              <a:t>Simply </a:t>
            </a:r>
            <a:r>
              <a:rPr lang="en-US" dirty="0"/>
              <a:t>click the wrench in the top-right corner </a:t>
            </a:r>
            <a:endParaRPr lang="en-US" dirty="0" smtClean="0"/>
          </a:p>
          <a:p>
            <a:pPr lvl="1"/>
            <a:r>
              <a:rPr lang="en-US" dirty="0" smtClean="0"/>
              <a:t>Choose </a:t>
            </a:r>
            <a:r>
              <a:rPr lang="en-US" b="1" i="1" dirty="0" smtClean="0"/>
              <a:t>Print </a:t>
            </a:r>
            <a:r>
              <a:rPr lang="en-US" b="1" i="1" dirty="0"/>
              <a:t>&gt; PDF &gt; Save as </a:t>
            </a:r>
            <a:r>
              <a:rPr lang="en-US" b="1" i="1" dirty="0" smtClean="0"/>
              <a:t>PDF</a:t>
            </a:r>
          </a:p>
          <a:p>
            <a:pPr lvl="1"/>
            <a:r>
              <a:rPr lang="en-US" dirty="0" smtClean="0"/>
              <a:t>In </a:t>
            </a:r>
            <a:r>
              <a:rPr lang="en-US" dirty="0"/>
              <a:t>Windows the print-preview window lets you adjust the page layout from portrait to </a:t>
            </a:r>
            <a:r>
              <a:rPr lang="en-US" dirty="0" smtClean="0"/>
              <a:t>landscape</a:t>
            </a:r>
          </a:p>
          <a:p>
            <a:pPr lvl="1"/>
            <a:r>
              <a:rPr lang="en-US" dirty="0" smtClean="0"/>
              <a:t>Select only </a:t>
            </a:r>
            <a:r>
              <a:rPr lang="en-US" dirty="0"/>
              <a:t>certain pages, and access other options by clicking Advanced.</a:t>
            </a:r>
          </a:p>
        </p:txBody>
      </p:sp>
    </p:spTree>
    <p:extLst>
      <p:ext uri="{BB962C8B-B14F-4D97-AF65-F5344CB8AC3E}">
        <p14:creationId xmlns="" xmlns:p14="http://schemas.microsoft.com/office/powerpoint/2010/main" val="1573048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Browser Plug-in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After </a:t>
            </a:r>
            <a:r>
              <a:rPr lang="en-US" dirty="0"/>
              <a:t>you sign up for a free account with the </a:t>
            </a:r>
            <a:r>
              <a:rPr lang="en-US" b="1" i="1" dirty="0" smtClean="0"/>
              <a:t>Read It Later</a:t>
            </a:r>
            <a:r>
              <a:rPr lang="en-US" b="1" dirty="0" smtClean="0"/>
              <a:t> </a:t>
            </a:r>
            <a:r>
              <a:rPr lang="en-US" dirty="0" smtClean="0"/>
              <a:t>service</a:t>
            </a:r>
            <a:r>
              <a:rPr lang="en-US" dirty="0"/>
              <a:t>, </a:t>
            </a:r>
            <a:endParaRPr lang="en-US" dirty="0" smtClean="0"/>
          </a:p>
          <a:p>
            <a:pPr lvl="1"/>
            <a:r>
              <a:rPr lang="en-US" dirty="0" smtClean="0"/>
              <a:t>You can </a:t>
            </a:r>
            <a:r>
              <a:rPr lang="en-US" dirty="0"/>
              <a:t>create a single list all the pages you've saved for offline viewing, regardless of which browser or PC you use. </a:t>
            </a:r>
          </a:p>
          <a:p>
            <a:r>
              <a:rPr lang="en-US" dirty="0"/>
              <a:t>The </a:t>
            </a:r>
            <a:r>
              <a:rPr lang="en-US" b="1" i="1" dirty="0"/>
              <a:t>Read It Later</a:t>
            </a:r>
            <a:r>
              <a:rPr lang="en-US" dirty="0"/>
              <a:t> add-on for Firefox puts a button in the upper-right corner of the browser that provides quick access to your list of saved pages. </a:t>
            </a:r>
            <a:endParaRPr lang="en-US" dirty="0" smtClean="0"/>
          </a:p>
          <a:p>
            <a:r>
              <a:rPr lang="en-US" dirty="0" smtClean="0"/>
              <a:t>You </a:t>
            </a:r>
            <a:r>
              <a:rPr lang="en-US" dirty="0"/>
              <a:t>can filter, </a:t>
            </a:r>
            <a:r>
              <a:rPr lang="en-US" dirty="0" smtClean="0"/>
              <a:t>search</a:t>
            </a:r>
            <a:r>
              <a:rPr lang="en-US" dirty="0"/>
              <a:t> </a:t>
            </a:r>
            <a:r>
              <a:rPr lang="en-US" dirty="0" smtClean="0"/>
              <a:t>or sort </a:t>
            </a:r>
            <a:r>
              <a:rPr lang="en-US" dirty="0"/>
              <a:t>your </a:t>
            </a:r>
            <a:r>
              <a:rPr lang="en-US" dirty="0" smtClean="0"/>
              <a:t>list </a:t>
            </a:r>
            <a:r>
              <a:rPr lang="en-US" dirty="0"/>
              <a:t>and access your account options. </a:t>
            </a:r>
            <a:endParaRPr lang="en-US" dirty="0" smtClean="0"/>
          </a:p>
          <a:p>
            <a:r>
              <a:rPr lang="en-US" dirty="0" smtClean="0"/>
              <a:t>Right-click </a:t>
            </a:r>
            <a:r>
              <a:rPr lang="en-US" dirty="0"/>
              <a:t>anywhere on the </a:t>
            </a:r>
            <a:r>
              <a:rPr lang="en-US" dirty="0" smtClean="0"/>
              <a:t>page</a:t>
            </a:r>
          </a:p>
          <a:p>
            <a:r>
              <a:rPr lang="en-US" dirty="0" smtClean="0"/>
              <a:t>Choose </a:t>
            </a:r>
            <a:r>
              <a:rPr lang="en-US" b="1" i="1" dirty="0" smtClean="0"/>
              <a:t>Read </a:t>
            </a:r>
            <a:r>
              <a:rPr lang="en-US" b="1" i="1" dirty="0"/>
              <a:t>This Page Later</a:t>
            </a:r>
            <a:r>
              <a:rPr lang="en-US" dirty="0"/>
              <a:t> to add the current page to your offline-browsing </a:t>
            </a:r>
            <a:r>
              <a:rPr lang="en-US" dirty="0" smtClean="0"/>
              <a:t>list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55970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Browser Plug-in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add pages to your </a:t>
            </a:r>
            <a:r>
              <a:rPr lang="en-US" b="1" i="1" dirty="0" smtClean="0"/>
              <a:t>Read It Later</a:t>
            </a:r>
            <a:r>
              <a:rPr lang="en-US" dirty="0" smtClean="0"/>
              <a:t> list from Chrome and IE</a:t>
            </a:r>
          </a:p>
          <a:p>
            <a:pPr lvl="1"/>
            <a:r>
              <a:rPr lang="en-US" dirty="0" smtClean="0"/>
              <a:t>Drag the service's bookmark to the IE's </a:t>
            </a:r>
            <a:r>
              <a:rPr lang="en-US" b="1" i="1" dirty="0" smtClean="0"/>
              <a:t>Favorites</a:t>
            </a:r>
            <a:r>
              <a:rPr lang="en-US" dirty="0" smtClean="0"/>
              <a:t> toolbar and Chrome's </a:t>
            </a:r>
            <a:r>
              <a:rPr lang="en-US" b="1" i="1" dirty="0" smtClean="0"/>
              <a:t>bookmarks</a:t>
            </a:r>
            <a:r>
              <a:rPr lang="en-US" dirty="0" smtClean="0"/>
              <a:t> bar. </a:t>
            </a:r>
          </a:p>
          <a:p>
            <a:pPr lvl="1"/>
            <a:r>
              <a:rPr lang="en-US" dirty="0" smtClean="0"/>
              <a:t>If the bookmarks bar isn't visible in Chrome, </a:t>
            </a:r>
          </a:p>
          <a:p>
            <a:pPr lvl="2"/>
            <a:r>
              <a:rPr lang="en-US" dirty="0" smtClean="0"/>
              <a:t>Click the wrench icon in the top-right corner</a:t>
            </a:r>
          </a:p>
          <a:p>
            <a:pPr lvl="2"/>
            <a:r>
              <a:rPr lang="en-US" dirty="0" smtClean="0"/>
              <a:t>Select Preferences</a:t>
            </a:r>
          </a:p>
          <a:p>
            <a:pPr lvl="2"/>
            <a:r>
              <a:rPr lang="en-US" dirty="0" smtClean="0"/>
              <a:t>Check </a:t>
            </a:r>
            <a:r>
              <a:rPr lang="en-US" b="1" i="1" dirty="0" smtClean="0"/>
              <a:t>"Always show the bookmarks bar"</a:t>
            </a:r>
            <a:r>
              <a:rPr lang="en-US" dirty="0" smtClean="0"/>
              <a:t> under Basics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Google web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Google Web History</a:t>
            </a:r>
          </a:p>
          <a:p>
            <a:pPr lvl="1"/>
            <a:r>
              <a:rPr lang="en-US" dirty="0" smtClean="0"/>
              <a:t>Helps people to </a:t>
            </a:r>
            <a:r>
              <a:rPr lang="en-US" dirty="0"/>
              <a:t>manage their browser bookmarks and favorites, </a:t>
            </a:r>
            <a:endParaRPr lang="en-US" dirty="0" smtClean="0"/>
          </a:p>
          <a:p>
            <a:pPr lvl="1"/>
            <a:r>
              <a:rPr lang="en-US" dirty="0" smtClean="0"/>
              <a:t>Used to </a:t>
            </a:r>
            <a:r>
              <a:rPr lang="en-US" dirty="0"/>
              <a:t>retrace </a:t>
            </a:r>
            <a:r>
              <a:rPr lang="en-US" dirty="0" smtClean="0"/>
              <a:t>your </a:t>
            </a:r>
            <a:r>
              <a:rPr lang="en-US" dirty="0"/>
              <a:t>steps on the </a:t>
            </a:r>
            <a:r>
              <a:rPr lang="en-US" dirty="0" smtClean="0"/>
              <a:t>Web</a:t>
            </a:r>
          </a:p>
          <a:p>
            <a:pPr lvl="1"/>
            <a:r>
              <a:rPr lang="en-US" dirty="0" smtClean="0"/>
              <a:t>Keep record of everything </a:t>
            </a:r>
            <a:r>
              <a:rPr lang="en-US" dirty="0"/>
              <a:t>I've searched for and every site I have visited in reverse-chronological </a:t>
            </a:r>
            <a:r>
              <a:rPr lang="en-US" dirty="0" smtClean="0"/>
              <a:t>order</a:t>
            </a:r>
          </a:p>
          <a:p>
            <a:r>
              <a:rPr lang="en-US" dirty="0" smtClean="0"/>
              <a:t>Many people prefer not to have their Web activities tracked so precisely. </a:t>
            </a:r>
          </a:p>
          <a:p>
            <a:pPr lvl="1"/>
            <a:r>
              <a:rPr lang="en-US" dirty="0" smtClean="0"/>
              <a:t>To prevent your history from being recorded, just sign out of your Google account. </a:t>
            </a:r>
          </a:p>
        </p:txBody>
      </p:sp>
    </p:spTree>
    <p:extLst>
      <p:ext uri="{BB962C8B-B14F-4D97-AF65-F5344CB8AC3E}">
        <p14:creationId xmlns="" xmlns:p14="http://schemas.microsoft.com/office/powerpoint/2010/main" val="3592652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Saving a webpage as a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Open </a:t>
            </a:r>
            <a:r>
              <a:rPr lang="en-US" dirty="0"/>
              <a:t>Internet </a:t>
            </a:r>
            <a:r>
              <a:rPr lang="en-US" dirty="0" smtClean="0"/>
              <a:t>Explorer</a:t>
            </a:r>
            <a:endParaRPr lang="en-US" dirty="0"/>
          </a:p>
          <a:p>
            <a:r>
              <a:rPr lang="en-US" dirty="0"/>
              <a:t>Go to the webpage you want to </a:t>
            </a:r>
            <a:r>
              <a:rPr lang="en-US" dirty="0" smtClean="0"/>
              <a:t>save</a:t>
            </a:r>
            <a:endParaRPr lang="en-US" dirty="0"/>
          </a:p>
          <a:p>
            <a:r>
              <a:rPr lang="en-US" dirty="0"/>
              <a:t>Click the </a:t>
            </a:r>
            <a:r>
              <a:rPr lang="en-US" b="1" i="1" dirty="0"/>
              <a:t>Page</a:t>
            </a:r>
            <a:r>
              <a:rPr lang="en-US" dirty="0"/>
              <a:t> button, and then click </a:t>
            </a:r>
            <a:r>
              <a:rPr lang="en-US" b="1" i="1" dirty="0"/>
              <a:t>Save </a:t>
            </a:r>
            <a:r>
              <a:rPr lang="en-US" b="1" i="1" dirty="0" smtClean="0"/>
              <a:t>As</a:t>
            </a:r>
            <a:endParaRPr lang="en-US" i="1" dirty="0"/>
          </a:p>
          <a:p>
            <a:r>
              <a:rPr lang="en-US" dirty="0"/>
              <a:t>Navigate to the folder where you want to save the webpage. </a:t>
            </a:r>
            <a:endParaRPr lang="en-US" dirty="0" smtClean="0"/>
          </a:p>
          <a:p>
            <a:r>
              <a:rPr lang="en-US" dirty="0" smtClean="0"/>
              <a:t>By </a:t>
            </a:r>
            <a:r>
              <a:rPr lang="en-US" dirty="0"/>
              <a:t>default, webpages are saved </a:t>
            </a:r>
            <a:r>
              <a:rPr lang="en-US" dirty="0" smtClean="0"/>
              <a:t>in </a:t>
            </a:r>
            <a:r>
              <a:rPr lang="en-US" b="1" i="1" dirty="0" smtClean="0"/>
              <a:t>Documents </a:t>
            </a:r>
            <a:r>
              <a:rPr lang="en-US" dirty="0" smtClean="0"/>
              <a:t>folder</a:t>
            </a:r>
            <a:endParaRPr lang="en-US" dirty="0"/>
          </a:p>
          <a:p>
            <a:r>
              <a:rPr lang="en-US" dirty="0"/>
              <a:t>Type a new name in the </a:t>
            </a:r>
            <a:r>
              <a:rPr lang="en-US" b="1" i="1" dirty="0"/>
              <a:t>File name</a:t>
            </a:r>
            <a:r>
              <a:rPr lang="en-US" dirty="0"/>
              <a:t> box if you want to change the </a:t>
            </a:r>
            <a:r>
              <a:rPr lang="en-US" dirty="0" smtClean="0"/>
              <a:t>name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83707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Saving a webpage as a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In the </a:t>
            </a:r>
            <a:r>
              <a:rPr lang="en-US" sz="2800" b="1" dirty="0" smtClean="0"/>
              <a:t>Save as type</a:t>
            </a:r>
            <a:r>
              <a:rPr lang="en-US" sz="2800" dirty="0" smtClean="0"/>
              <a:t> box, do one of the following:</a:t>
            </a:r>
          </a:p>
          <a:p>
            <a:pPr lvl="1"/>
            <a:r>
              <a:rPr lang="en-US" sz="2400" dirty="0" smtClean="0"/>
              <a:t>To save all the files associated with the page, including graphics, frames, and style sheets in their original format, select </a:t>
            </a:r>
            <a:r>
              <a:rPr lang="en-US" sz="2400" b="1" dirty="0" smtClean="0"/>
              <a:t>Webpage, complete</a:t>
            </a:r>
            <a:r>
              <a:rPr lang="en-US" sz="2400" dirty="0" smtClean="0"/>
              <a:t>.</a:t>
            </a:r>
          </a:p>
          <a:p>
            <a:pPr lvl="1"/>
            <a:r>
              <a:rPr lang="en-US" sz="2400" dirty="0" smtClean="0"/>
              <a:t>To save all information as a single file, select </a:t>
            </a:r>
            <a:r>
              <a:rPr lang="en-US" sz="2400" b="1" dirty="0" smtClean="0"/>
              <a:t>Web Archive, single file (*.mht)</a:t>
            </a:r>
            <a:r>
              <a:rPr lang="en-US" sz="2400" dirty="0" smtClean="0"/>
              <a:t>.</a:t>
            </a:r>
          </a:p>
          <a:p>
            <a:pPr lvl="1"/>
            <a:r>
              <a:rPr lang="en-US" sz="2400" dirty="0" smtClean="0"/>
              <a:t>To save just the current HTML page, without graphics, sounds, or other files, select </a:t>
            </a:r>
            <a:r>
              <a:rPr lang="en-US" sz="2400" b="1" dirty="0" smtClean="0"/>
              <a:t>Webpage, HTML only</a:t>
            </a:r>
            <a:r>
              <a:rPr lang="en-US" sz="2400" dirty="0" smtClean="0"/>
              <a:t>.</a:t>
            </a:r>
          </a:p>
          <a:p>
            <a:pPr lvl="1"/>
            <a:r>
              <a:rPr lang="en-US" sz="2400" dirty="0" smtClean="0"/>
              <a:t>To save just the text from the current webpage, select </a:t>
            </a:r>
            <a:r>
              <a:rPr lang="en-US" sz="2400" b="1" dirty="0" smtClean="0"/>
              <a:t>Text File</a:t>
            </a:r>
            <a:r>
              <a:rPr lang="en-US" sz="2400" dirty="0" smtClean="0"/>
              <a:t>.</a:t>
            </a:r>
          </a:p>
          <a:p>
            <a:r>
              <a:rPr lang="en-US" sz="2800" dirty="0" smtClean="0"/>
              <a:t>Click </a:t>
            </a:r>
            <a:r>
              <a:rPr lang="en-US" sz="2800" b="1" dirty="0" smtClean="0"/>
              <a:t>Save</a:t>
            </a:r>
            <a:r>
              <a:rPr lang="en-US" sz="2800" dirty="0" smtClean="0"/>
              <a:t>.</a:t>
            </a: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Saving webpage as a file</a:t>
            </a:r>
            <a:endParaRPr lang="en-US" dirty="0"/>
          </a:p>
        </p:txBody>
      </p:sp>
      <p:pic>
        <p:nvPicPr>
          <p:cNvPr id="4" name="Content Placeholder 3" descr="save page menu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r="12019"/>
          <a:stretch>
            <a:fillRect/>
          </a:stretch>
        </p:blipFill>
        <p:spPr>
          <a:xfrm>
            <a:off x="234566" y="1676400"/>
            <a:ext cx="3346834" cy="4038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sav as typ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99526" y="1676400"/>
            <a:ext cx="4935681" cy="3809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Interfacing with online multimedia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smtClean="0"/>
              <a:t>WGBH Teacher Domain</a:t>
            </a:r>
          </a:p>
          <a:p>
            <a:pPr lvl="1"/>
            <a:r>
              <a:rPr lang="en-US" i="1" dirty="0" smtClean="0"/>
              <a:t>Teachers</a:t>
            </a:r>
            <a:r>
              <a:rPr lang="en-US" i="1" dirty="0"/>
              <a:t>’ Domain</a:t>
            </a:r>
            <a:r>
              <a:rPr lang="en-US" dirty="0"/>
              <a:t> is a free digital media service for educational use from public broadcasting and its partners. </a:t>
            </a:r>
            <a:endParaRPr lang="en-US" dirty="0" smtClean="0"/>
          </a:p>
          <a:p>
            <a:pPr lvl="1"/>
            <a:r>
              <a:rPr lang="en-US" dirty="0" smtClean="0"/>
              <a:t>You’ll </a:t>
            </a:r>
            <a:r>
              <a:rPr lang="en-US" dirty="0"/>
              <a:t>find thousands of media resources, support materials, and tools for classroom lessons, individualized learning programs, and teacher professional learning</a:t>
            </a:r>
          </a:p>
        </p:txBody>
      </p:sp>
    </p:spTree>
    <p:extLst>
      <p:ext uri="{BB962C8B-B14F-4D97-AF65-F5344CB8AC3E}">
        <p14:creationId xmlns="" xmlns:p14="http://schemas.microsoft.com/office/powerpoint/2010/main" val="23183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PBS Learning 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i="1" dirty="0" smtClean="0"/>
              <a:t>PBS Teachers</a:t>
            </a:r>
          </a:p>
          <a:p>
            <a:pPr lvl="1"/>
            <a:r>
              <a:rPr lang="en-US" dirty="0" smtClean="0"/>
              <a:t>Awesome place </a:t>
            </a:r>
            <a:r>
              <a:rPr lang="en-US" dirty="0"/>
              <a:t>for all kinds of educational </a:t>
            </a:r>
            <a:r>
              <a:rPr lang="en-US" dirty="0" smtClean="0"/>
              <a:t>multimedia </a:t>
            </a:r>
          </a:p>
          <a:p>
            <a:pPr lvl="1"/>
            <a:r>
              <a:rPr lang="en-US" dirty="0" smtClean="0"/>
              <a:t>Here </a:t>
            </a:r>
            <a:r>
              <a:rPr lang="en-US" dirty="0"/>
              <a:t>you’ll find classroom materials suitable for a wide range of subjects and grade </a:t>
            </a:r>
            <a:r>
              <a:rPr lang="en-US" dirty="0" smtClean="0"/>
              <a:t>levels</a:t>
            </a:r>
          </a:p>
          <a:p>
            <a:pPr lvl="1"/>
            <a:r>
              <a:rPr lang="en-US" dirty="0" smtClean="0"/>
              <a:t>They </a:t>
            </a:r>
            <a:r>
              <a:rPr lang="en-US" dirty="0"/>
              <a:t>provide thousands of lesson plans, teaching activities, on-demand video assets, and interactive games and </a:t>
            </a:r>
            <a:r>
              <a:rPr lang="en-US" dirty="0" smtClean="0"/>
              <a:t>simulations</a:t>
            </a:r>
          </a:p>
          <a:p>
            <a:pPr lvl="1"/>
            <a:r>
              <a:rPr lang="en-US" dirty="0" smtClean="0"/>
              <a:t>These </a:t>
            </a:r>
            <a:r>
              <a:rPr lang="en-US" dirty="0"/>
              <a:t>resources are correlated to state and national educational </a:t>
            </a:r>
            <a:r>
              <a:rPr lang="en-US" dirty="0" smtClean="0"/>
              <a:t>standards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76157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PBS Learning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05240"/>
            <a:ext cx="8229600" cy="3933560"/>
          </a:xfrm>
        </p:spPr>
      </p:pic>
    </p:spTree>
    <p:extLst>
      <p:ext uri="{BB962C8B-B14F-4D97-AF65-F5344CB8AC3E}">
        <p14:creationId xmlns="" xmlns:p14="http://schemas.microsoft.com/office/powerpoint/2010/main" val="108903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Khan Academy Learning 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i="1" dirty="0" smtClean="0"/>
              <a:t>The Khan Academy</a:t>
            </a:r>
          </a:p>
          <a:p>
            <a:pPr lvl="1"/>
            <a:r>
              <a:rPr lang="en-US" dirty="0" smtClean="0"/>
              <a:t>Students and </a:t>
            </a:r>
            <a:r>
              <a:rPr lang="en-US" dirty="0"/>
              <a:t>teachers are encouraged to </a:t>
            </a:r>
            <a:r>
              <a:rPr lang="en-US" b="1" i="1" dirty="0"/>
              <a:t>“Watch… Practice… Learn almost anything for free</a:t>
            </a:r>
            <a:r>
              <a:rPr lang="en-US" b="1" i="1" dirty="0" smtClean="0"/>
              <a:t>”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Has a </a:t>
            </a:r>
            <a:r>
              <a:rPr lang="en-US" dirty="0"/>
              <a:t>library of over 2,700 </a:t>
            </a:r>
            <a:r>
              <a:rPr lang="en-US" dirty="0" smtClean="0"/>
              <a:t>videos, covering everything </a:t>
            </a:r>
            <a:r>
              <a:rPr lang="en-US" dirty="0"/>
              <a:t>from arithmetic to physics, finance, and history and 276 practice </a:t>
            </a:r>
            <a:r>
              <a:rPr lang="en-US" dirty="0" smtClean="0"/>
              <a:t>exercises </a:t>
            </a:r>
          </a:p>
          <a:p>
            <a:pPr lvl="1"/>
            <a:r>
              <a:rPr lang="en-US" dirty="0" smtClean="0"/>
              <a:t>They </a:t>
            </a:r>
            <a:r>
              <a:rPr lang="en-US" dirty="0"/>
              <a:t>make it clear that they are on a mission to help you learn </a:t>
            </a:r>
            <a:endParaRPr lang="en-US" dirty="0" smtClean="0"/>
          </a:p>
          <a:p>
            <a:pPr lvl="2"/>
            <a:r>
              <a:rPr lang="en-US" b="1" i="1" dirty="0" smtClean="0"/>
              <a:t>what </a:t>
            </a:r>
            <a:r>
              <a:rPr lang="en-US" b="1" i="1" dirty="0"/>
              <a:t>you want, when you want, at your own </a:t>
            </a:r>
            <a:r>
              <a:rPr lang="en-US" b="1" i="1" dirty="0" smtClean="0"/>
              <a:t>pace</a:t>
            </a:r>
          </a:p>
        </p:txBody>
      </p:sp>
    </p:spTree>
    <p:extLst>
      <p:ext uri="{BB962C8B-B14F-4D97-AF65-F5344CB8AC3E}">
        <p14:creationId xmlns="" xmlns:p14="http://schemas.microsoft.com/office/powerpoint/2010/main" val="266207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Khan Academy Learning Center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43162"/>
            <a:ext cx="8229600" cy="3840038"/>
          </a:xfrm>
        </p:spPr>
      </p:pic>
    </p:spTree>
    <p:extLst>
      <p:ext uri="{BB962C8B-B14F-4D97-AF65-F5344CB8AC3E}">
        <p14:creationId xmlns="" xmlns:p14="http://schemas.microsoft.com/office/powerpoint/2010/main" val="394095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YouTube Learning 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smtClean="0"/>
              <a:t>YouTube Education</a:t>
            </a:r>
            <a:r>
              <a:rPr lang="en-US" dirty="0" smtClean="0"/>
              <a:t> </a:t>
            </a:r>
          </a:p>
          <a:p>
            <a:pPr lvl="1"/>
            <a:r>
              <a:rPr lang="en-US" dirty="0"/>
              <a:t>Let’s not forget YouTube and its amazing searchable </a:t>
            </a:r>
            <a:r>
              <a:rPr lang="en-US" dirty="0" smtClean="0"/>
              <a:t>collection</a:t>
            </a:r>
          </a:p>
          <a:p>
            <a:pPr lvl="1"/>
            <a:r>
              <a:rPr lang="en-US" dirty="0" smtClean="0"/>
              <a:t>These </a:t>
            </a:r>
            <a:r>
              <a:rPr lang="en-US" dirty="0"/>
              <a:t>videos can be used for </a:t>
            </a:r>
            <a:endParaRPr lang="en-US" dirty="0" smtClean="0"/>
          </a:p>
          <a:p>
            <a:pPr lvl="2"/>
            <a:r>
              <a:rPr lang="en-US" b="1" i="1" dirty="0" smtClean="0"/>
              <a:t>Teaching a concept</a:t>
            </a:r>
          </a:p>
          <a:p>
            <a:pPr lvl="2"/>
            <a:r>
              <a:rPr lang="en-US" b="1" i="1" dirty="0" smtClean="0"/>
              <a:t>Providing an </a:t>
            </a:r>
            <a:r>
              <a:rPr lang="en-US" b="1" i="1" dirty="0"/>
              <a:t>entry </a:t>
            </a:r>
            <a:r>
              <a:rPr lang="en-US" b="1" i="1" dirty="0" smtClean="0"/>
              <a:t>event</a:t>
            </a:r>
          </a:p>
          <a:p>
            <a:pPr lvl="2"/>
            <a:r>
              <a:rPr lang="en-US" b="1" i="1" dirty="0" smtClean="0"/>
              <a:t>Providing the </a:t>
            </a:r>
            <a:r>
              <a:rPr lang="en-US" b="1" i="1" dirty="0"/>
              <a:t>catalyst for a </a:t>
            </a:r>
            <a:r>
              <a:rPr lang="en-US" b="1" i="1" dirty="0" smtClean="0"/>
              <a:t>discussion</a:t>
            </a:r>
          </a:p>
        </p:txBody>
      </p:sp>
    </p:spTree>
    <p:extLst>
      <p:ext uri="{BB962C8B-B14F-4D97-AF65-F5344CB8AC3E}">
        <p14:creationId xmlns="" xmlns:p14="http://schemas.microsoft.com/office/powerpoint/2010/main" val="101205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YouTube Education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752600"/>
            <a:ext cx="6374352" cy="4850888"/>
          </a:xfrm>
        </p:spPr>
      </p:pic>
    </p:spTree>
    <p:extLst>
      <p:ext uri="{BB962C8B-B14F-4D97-AF65-F5344CB8AC3E}">
        <p14:creationId xmlns="" xmlns:p14="http://schemas.microsoft.com/office/powerpoint/2010/main" val="848242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Science for Kids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smtClean="0"/>
              <a:t>Science for Kids</a:t>
            </a:r>
          </a:p>
          <a:p>
            <a:pPr lvl="1"/>
            <a:r>
              <a:rPr lang="en-US" dirty="0" smtClean="0"/>
              <a:t>Cool </a:t>
            </a:r>
            <a:r>
              <a:rPr lang="en-US" dirty="0"/>
              <a:t>place for videos and </a:t>
            </a:r>
            <a:r>
              <a:rPr lang="en-US" dirty="0" smtClean="0"/>
              <a:t>activities</a:t>
            </a:r>
          </a:p>
          <a:p>
            <a:pPr lvl="1"/>
            <a:r>
              <a:rPr lang="en-US" dirty="0" smtClean="0"/>
              <a:t>You </a:t>
            </a:r>
            <a:r>
              <a:rPr lang="en-US" dirty="0"/>
              <a:t>will find a gold mine of resources that can be put into a unit to help your students master content in a project</a:t>
            </a:r>
            <a:r>
              <a:rPr lang="en-US" dirty="0" smtClean="0"/>
              <a:t>.</a:t>
            </a: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3911032"/>
            <a:ext cx="5410200" cy="2108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939032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stuff works science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/>
              <a:t>How stuff works science</a:t>
            </a:r>
          </a:p>
          <a:p>
            <a:pPr lvl="1"/>
            <a:r>
              <a:rPr lang="en-US" dirty="0"/>
              <a:t>Excellent collection of videos that cover interesting and engaging topics across the science curriculum.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818" y="3276600"/>
            <a:ext cx="6251151" cy="304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554757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Science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smtClean="0"/>
              <a:t>Science</a:t>
            </a:r>
          </a:p>
          <a:p>
            <a:pPr lvl="1"/>
            <a:r>
              <a:rPr lang="en-US" dirty="0"/>
              <a:t>A selection of engaging </a:t>
            </a:r>
            <a:r>
              <a:rPr lang="en-US" dirty="0" smtClean="0"/>
              <a:t>videos </a:t>
            </a:r>
            <a:r>
              <a:rPr lang="en-US" dirty="0"/>
              <a:t>from the creators at the New York Times.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3401468"/>
            <a:ext cx="5867400" cy="28469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751755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Watch/know/learn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5105400"/>
          </a:xfrm>
        </p:spPr>
        <p:txBody>
          <a:bodyPr>
            <a:normAutofit/>
          </a:bodyPr>
          <a:lstStyle/>
          <a:p>
            <a:r>
              <a:rPr lang="en-US" b="1" dirty="0" smtClean="0"/>
              <a:t>WatchKnowLearn</a:t>
            </a:r>
            <a:endParaRPr lang="en-US" dirty="0" smtClean="0"/>
          </a:p>
          <a:p>
            <a:pPr lvl="1"/>
            <a:r>
              <a:rPr lang="en-US" dirty="0" smtClean="0"/>
              <a:t>Non-profit </a:t>
            </a:r>
            <a:r>
              <a:rPr lang="en-US" dirty="0"/>
              <a:t>online </a:t>
            </a:r>
            <a:r>
              <a:rPr lang="en-US" dirty="0" smtClean="0"/>
              <a:t>community</a:t>
            </a:r>
          </a:p>
          <a:p>
            <a:pPr lvl="1"/>
            <a:r>
              <a:rPr lang="en-US" dirty="0" smtClean="0"/>
              <a:t>Over 30,000 </a:t>
            </a:r>
            <a:r>
              <a:rPr lang="en-US" dirty="0"/>
              <a:t>videos and is growing every day through contributions from teachers across the </a:t>
            </a:r>
            <a:r>
              <a:rPr lang="en-US" dirty="0" smtClean="0"/>
              <a:t>globe</a:t>
            </a:r>
          </a:p>
          <a:p>
            <a:r>
              <a:rPr lang="en-US" dirty="0" smtClean="0"/>
              <a:t>The </a:t>
            </a:r>
            <a:r>
              <a:rPr lang="en-US" dirty="0"/>
              <a:t>co-founder of Wikipedia has launched </a:t>
            </a:r>
            <a:r>
              <a:rPr lang="en-US" dirty="0" smtClean="0"/>
              <a:t>a</a:t>
            </a:r>
          </a:p>
          <a:p>
            <a:pPr lvl="1"/>
            <a:r>
              <a:rPr lang="en-US" dirty="0" smtClean="0"/>
              <a:t>Web </a:t>
            </a:r>
            <a:r>
              <a:rPr lang="en-US" dirty="0"/>
              <a:t>site designed to offer free access to thousands of education-related videos for students ages </a:t>
            </a:r>
            <a:r>
              <a:rPr lang="en-US" dirty="0" smtClean="0"/>
              <a:t>3-18</a:t>
            </a:r>
          </a:p>
        </p:txBody>
      </p:sp>
    </p:spTree>
    <p:extLst>
      <p:ext uri="{BB962C8B-B14F-4D97-AF65-F5344CB8AC3E}">
        <p14:creationId xmlns="" xmlns:p14="http://schemas.microsoft.com/office/powerpoint/2010/main" val="4275882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WatchKnowLearn</a:t>
            </a:r>
            <a:r>
              <a:rPr lang="en-US" dirty="0" smtClean="0"/>
              <a:t> media center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76400"/>
            <a:ext cx="8229600" cy="34339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76152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Discovery 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outstanding </a:t>
            </a:r>
            <a:r>
              <a:rPr lang="en-US" b="1" i="1" dirty="0"/>
              <a:t>pay service</a:t>
            </a:r>
            <a:r>
              <a:rPr lang="en-US" dirty="0"/>
              <a:t> also has a section that is </a:t>
            </a:r>
            <a:r>
              <a:rPr lang="en-US" b="1" i="1" dirty="0" smtClean="0"/>
              <a:t>free</a:t>
            </a:r>
          </a:p>
          <a:p>
            <a:r>
              <a:rPr lang="en-US" dirty="0" smtClean="0"/>
              <a:t>Discovery </a:t>
            </a:r>
            <a:r>
              <a:rPr lang="en-US" dirty="0"/>
              <a:t>Education </a:t>
            </a:r>
            <a:endParaRPr lang="en-US" dirty="0" smtClean="0"/>
          </a:p>
          <a:p>
            <a:pPr lvl="1"/>
            <a:r>
              <a:rPr lang="en-US" dirty="0" smtClean="0"/>
              <a:t>Offers a </a:t>
            </a:r>
            <a:r>
              <a:rPr lang="en-US" dirty="0"/>
              <a:t>broad range of free classroom </a:t>
            </a:r>
            <a:r>
              <a:rPr lang="en-US" dirty="0" smtClean="0"/>
              <a:t>resources</a:t>
            </a:r>
          </a:p>
          <a:p>
            <a:pPr lvl="1"/>
            <a:r>
              <a:rPr lang="en-US" dirty="0" smtClean="0"/>
              <a:t>Foster </a:t>
            </a:r>
            <a:r>
              <a:rPr lang="en-US" dirty="0"/>
              <a:t>deeper engagement and </a:t>
            </a:r>
            <a:endParaRPr lang="en-US" dirty="0" smtClean="0"/>
          </a:p>
          <a:p>
            <a:pPr lvl="1"/>
            <a:r>
              <a:rPr lang="en-US" dirty="0" smtClean="0"/>
              <a:t>Provide opportunities </a:t>
            </a:r>
            <a:r>
              <a:rPr lang="en-US" dirty="0"/>
              <a:t>for students to take charge of their own learning with high quality, </a:t>
            </a:r>
            <a:r>
              <a:rPr lang="en-US" dirty="0" smtClean="0"/>
              <a:t>engaging</a:t>
            </a:r>
          </a:p>
          <a:p>
            <a:pPr lvl="1"/>
            <a:r>
              <a:rPr lang="en-US" dirty="0" smtClean="0"/>
              <a:t>Relevant tools </a:t>
            </a:r>
            <a:r>
              <a:rPr lang="en-US" dirty="0"/>
              <a:t>designed for today’s busy </a:t>
            </a:r>
            <a:r>
              <a:rPr lang="en-US" dirty="0" smtClean="0"/>
              <a:t>teachers</a:t>
            </a:r>
          </a:p>
        </p:txBody>
      </p:sp>
    </p:spTree>
    <p:extLst>
      <p:ext uri="{BB962C8B-B14F-4D97-AF65-F5344CB8AC3E}">
        <p14:creationId xmlns="" xmlns:p14="http://schemas.microsoft.com/office/powerpoint/2010/main" val="67498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Discovery Education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723418"/>
            <a:ext cx="8229600" cy="38391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128004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National Geographic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Find </a:t>
            </a:r>
            <a:r>
              <a:rPr lang="en-US" dirty="0"/>
              <a:t>some amazing videos, pictures, segments, and stories that could be used to spark </a:t>
            </a:r>
            <a:r>
              <a:rPr lang="en-US" dirty="0" smtClean="0"/>
              <a:t>interest</a:t>
            </a:r>
          </a:p>
          <a:p>
            <a:r>
              <a:rPr lang="en-US" dirty="0" smtClean="0"/>
              <a:t>Whether it can </a:t>
            </a:r>
            <a:r>
              <a:rPr lang="en-US" dirty="0"/>
              <a:t>be a discussion </a:t>
            </a:r>
            <a:r>
              <a:rPr lang="en-US" dirty="0" smtClean="0"/>
              <a:t>starter</a:t>
            </a:r>
          </a:p>
          <a:p>
            <a:pPr lvl="1"/>
            <a:r>
              <a:rPr lang="en-US" dirty="0" smtClean="0"/>
              <a:t>An informational</a:t>
            </a:r>
            <a:r>
              <a:rPr lang="en-US" dirty="0"/>
              <a:t> </a:t>
            </a:r>
            <a:r>
              <a:rPr lang="en-US" dirty="0" smtClean="0"/>
              <a:t>lesson </a:t>
            </a:r>
          </a:p>
          <a:p>
            <a:pPr lvl="1"/>
            <a:r>
              <a:rPr lang="en-US" dirty="0" smtClean="0"/>
              <a:t>A question raiser</a:t>
            </a:r>
          </a:p>
          <a:p>
            <a:pPr lvl="1"/>
            <a:r>
              <a:rPr lang="en-US" dirty="0" smtClean="0"/>
              <a:t>You will </a:t>
            </a:r>
            <a:r>
              <a:rPr lang="en-US" dirty="0"/>
              <a:t>find some awesome content at this site.</a:t>
            </a:r>
          </a:p>
        </p:txBody>
      </p:sp>
    </p:spTree>
    <p:extLst>
      <p:ext uri="{BB962C8B-B14F-4D97-AF65-F5344CB8AC3E}">
        <p14:creationId xmlns="" xmlns:p14="http://schemas.microsoft.com/office/powerpoint/2010/main" val="149347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National Geographic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52600"/>
            <a:ext cx="8229600" cy="42044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862181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Activity-(20 minutes)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Save a webpage as a file from the web browser.</a:t>
            </a:r>
          </a:p>
          <a:p>
            <a:r>
              <a:rPr lang="en-US" dirty="0" smtClean="0"/>
              <a:t>Print a webpage using the web browser.</a:t>
            </a:r>
          </a:p>
          <a:p>
            <a:r>
              <a:rPr lang="en-US" dirty="0" smtClean="0"/>
              <a:t>Copy text from a site and then save it in a text file.</a:t>
            </a:r>
          </a:p>
          <a:p>
            <a:r>
              <a:rPr lang="en-US" dirty="0" smtClean="0"/>
              <a:t>Save a webpage as a bookmark for later use.</a:t>
            </a:r>
          </a:p>
          <a:p>
            <a:r>
              <a:rPr lang="en-US" dirty="0" smtClean="0"/>
              <a:t>Capture the entire screen and then save it as a picture file. (Hint: </a:t>
            </a:r>
            <a:r>
              <a:rPr lang="en-US" i="1" dirty="0" smtClean="0"/>
              <a:t>Print Screen</a:t>
            </a:r>
            <a:r>
              <a:rPr lang="en-US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Activity- (20 minutes)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Open one or more multimedia sites like </a:t>
            </a:r>
            <a:r>
              <a:rPr lang="en-US" b="1" i="1" dirty="0" smtClean="0"/>
              <a:t>PBS learning media, National geographic or Science for Kids</a:t>
            </a:r>
            <a:r>
              <a:rPr lang="en-US" dirty="0" smtClean="0"/>
              <a:t> and watch an online multimedia file.</a:t>
            </a:r>
          </a:p>
          <a:p>
            <a:r>
              <a:rPr lang="en-US" dirty="0" smtClean="0"/>
              <a:t>View and explore the interface of multimedia resources.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End of Lecture 24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Allah Hafiz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E Temp 4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ndara">
      <a:maj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ADE Temp 4</Template>
  <TotalTime>224</TotalTime>
  <Words>1050</Words>
  <Application>Microsoft Office PowerPoint</Application>
  <PresentationFormat>On-screen Show (4:3)</PresentationFormat>
  <Paragraphs>152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ADE Temp 4</vt:lpstr>
      <vt:lpstr>Searching &amp; Saving Web Resources</vt:lpstr>
      <vt:lpstr>Knowledge test</vt:lpstr>
      <vt:lpstr>Topics covered</vt:lpstr>
      <vt:lpstr>Saving a webpage</vt:lpstr>
      <vt:lpstr>Quick Draw approach</vt:lpstr>
      <vt:lpstr>Drawback of Quick Draw </vt:lpstr>
      <vt:lpstr>The Text Only approach</vt:lpstr>
      <vt:lpstr>The Text Only Approach</vt:lpstr>
      <vt:lpstr>Print as PDF approach</vt:lpstr>
      <vt:lpstr>The Browser Plug-in approach</vt:lpstr>
      <vt:lpstr>Browser Plug-in approach</vt:lpstr>
      <vt:lpstr>Google web history</vt:lpstr>
      <vt:lpstr>Saving a webpage as a file</vt:lpstr>
      <vt:lpstr>Saving a webpage as a file</vt:lpstr>
      <vt:lpstr>Saving webpage as a file</vt:lpstr>
      <vt:lpstr>Interfacing with online multimedia</vt:lpstr>
      <vt:lpstr>PBS Learning Media</vt:lpstr>
      <vt:lpstr>PBS Learning</vt:lpstr>
      <vt:lpstr>Khan Academy Learning Media</vt:lpstr>
      <vt:lpstr>Khan Academy Learning Center</vt:lpstr>
      <vt:lpstr>YouTube Learning Media</vt:lpstr>
      <vt:lpstr>YouTube Education </vt:lpstr>
      <vt:lpstr>Science for Kids</vt:lpstr>
      <vt:lpstr>How stuff works science</vt:lpstr>
      <vt:lpstr>Science </vt:lpstr>
      <vt:lpstr>Watch/know/learn</vt:lpstr>
      <vt:lpstr>WatchKnowLearn media center</vt:lpstr>
      <vt:lpstr>Discovery Education</vt:lpstr>
      <vt:lpstr>Discovery Education</vt:lpstr>
      <vt:lpstr>National Geographic</vt:lpstr>
      <vt:lpstr>National Geographic</vt:lpstr>
      <vt:lpstr>Activity-(20 minutes) </vt:lpstr>
      <vt:lpstr>Activity- (20 minutes)</vt:lpstr>
      <vt:lpstr>Thanks </vt:lpstr>
      <vt:lpstr>Allah Hafiz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Searching &amp; Saving Web Resources</dc:title>
  <dc:creator>Admin</dc:creator>
  <cp:lastModifiedBy>NTS</cp:lastModifiedBy>
  <cp:revision>79</cp:revision>
  <dcterms:created xsi:type="dcterms:W3CDTF">2014-06-15T07:02:38Z</dcterms:created>
  <dcterms:modified xsi:type="dcterms:W3CDTF">2014-06-18T07:45:24Z</dcterms:modified>
</cp:coreProperties>
</file>