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3" r:id="rId9"/>
    <p:sldId id="262" r:id="rId10"/>
    <p:sldId id="273" r:id="rId11"/>
    <p:sldId id="264" r:id="rId12"/>
    <p:sldId id="272" r:id="rId13"/>
    <p:sldId id="265" r:id="rId14"/>
    <p:sldId id="274" r:id="rId15"/>
    <p:sldId id="267" r:id="rId16"/>
    <p:sldId id="275" r:id="rId17"/>
    <p:sldId id="268" r:id="rId18"/>
    <p:sldId id="276" r:id="rId19"/>
    <p:sldId id="271" r:id="rId20"/>
    <p:sldId id="277" r:id="rId21"/>
    <p:sldId id="278" r:id="rId22"/>
    <p:sldId id="279" r:id="rId23"/>
    <p:sldId id="280" r:id="rId24"/>
    <p:sldId id="281" r:id="rId25"/>
    <p:sldId id="282" r:id="rId26"/>
    <p:sldId id="285" r:id="rId27"/>
    <p:sldId id="286" r:id="rId28"/>
    <p:sldId id="270" r:id="rId29"/>
    <p:sldId id="283" r:id="rId30"/>
    <p:sldId id="284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>
      <p:cViewPr varScale="1">
        <p:scale>
          <a:sx n="71" d="100"/>
          <a:sy n="71" d="100"/>
        </p:scale>
        <p:origin x="-125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2971" y="1122363"/>
            <a:ext cx="8412480" cy="2387600"/>
          </a:xfrm>
        </p:spPr>
        <p:txBody>
          <a:bodyPr anchor="b"/>
          <a:lstStyle>
            <a:lvl1pPr algn="ctr">
              <a:defRPr sz="6000" b="0" cap="none" spc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741820"/>
            <a:ext cx="6858000" cy="1515979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CAF21-B42A-4C0B-BAB4-A7BE052416C4}" type="datetime1">
              <a:rPr lang="en-US" smtClean="0"/>
              <a:pPr/>
              <a:t>6/9/2014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336876" y="3590017"/>
            <a:ext cx="850392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03452046"/>
      </p:ext>
    </p:extLst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640" y="365126"/>
            <a:ext cx="8595360" cy="1121031"/>
          </a:xfrm>
        </p:spPr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650702" cy="4931944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>
                <a:solidFill>
                  <a:srgbClr val="0070C0"/>
                </a:solidFill>
              </a:defRPr>
            </a:lvl2pPr>
            <a:lvl3pPr>
              <a:defRPr sz="2400"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207542" y="1558349"/>
            <a:ext cx="8686800" cy="0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46256" y="6293721"/>
            <a:ext cx="2057400" cy="365125"/>
          </a:xfrm>
        </p:spPr>
        <p:txBody>
          <a:bodyPr/>
          <a:lstStyle>
            <a:lvl1pPr>
              <a:defRPr sz="18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18409665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2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553327"/>
            <a:ext cx="7886700" cy="2852737"/>
          </a:xfrm>
        </p:spPr>
        <p:txBody>
          <a:bodyPr anchor="b"/>
          <a:lstStyle>
            <a:lvl1pPr>
              <a:defRPr sz="6000" b="0" cap="none" spc="0">
                <a:ln w="0"/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613528"/>
            <a:ext cx="78867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265D7-764C-4FE8-9524-C4C55B56AAE9}" type="datetime1">
              <a:rPr lang="en-US" smtClean="0"/>
              <a:pPr/>
              <a:t>6/9/2014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592553" y="4518115"/>
            <a:ext cx="7955280" cy="0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00214002"/>
      </p:ext>
    </p:extLst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D51E0-5535-41B7-8162-C04D330FEDB8}" type="datetime1">
              <a:rPr lang="en-US" smtClean="0"/>
              <a:pPr/>
              <a:t>6/9/2014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60611985"/>
      </p:ext>
    </p:extLst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26D9A-31F0-4779-A890-D7B331D2CAC3}" type="datetime1">
              <a:rPr lang="en-US" smtClean="0"/>
              <a:pPr/>
              <a:t>6/9/2014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0060014"/>
      </p:ext>
    </p:extLst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2D414-8440-4873-8DAA-6745320B902D}" type="datetime1">
              <a:rPr lang="en-US" smtClean="0"/>
              <a:pPr/>
              <a:t>6/9/2014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6163702"/>
      </p:ext>
    </p:extLst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D198D-70FF-4ECD-B503-A972DF996663}" type="datetime1">
              <a:rPr lang="en-US" smtClean="0"/>
              <a:pPr/>
              <a:t>6/9/2014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04639894"/>
      </p:ext>
    </p:extLst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44670-C680-408B-8982-FE00806F1453}" type="datetime1">
              <a:rPr lang="en-US" smtClean="0"/>
              <a:pPr/>
              <a:t>6/9/2014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7587899"/>
      </p:ext>
    </p:extLst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E977A-DE78-47F5-902B-801513ED5299}" type="datetime1">
              <a:rPr lang="en-US" smtClean="0"/>
              <a:pPr/>
              <a:t>6/9/2014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79423341"/>
      </p:ext>
    </p:extLst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5BE70-F752-4EFE-A175-00AC2F063501}" type="datetime1">
              <a:rPr lang="en-US" smtClean="0"/>
              <a:pPr/>
              <a:t>6/9/2014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90546018"/>
      </p:ext>
    </p:extLst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9F531-91F7-4E0E-B45C-52A7DB47031F}" type="datetime1">
              <a:rPr lang="en-US" smtClean="0"/>
              <a:pPr/>
              <a:t>6/9/2014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9267302"/>
      </p:ext>
    </p:extLst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E4307C-8CD8-48BD-A132-EB6C2A51FAC8}" type="datetime1">
              <a:rPr lang="en-US" smtClean="0"/>
              <a:pPr/>
              <a:t>6/9/2014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79062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ipe dir="r"/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MS Excel- Spreadsheet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ADE100- Computer Literacy</a:t>
            </a:r>
          </a:p>
          <a:p>
            <a:r>
              <a:rPr lang="en-US" b="1" i="1" dirty="0" smtClean="0"/>
              <a:t>Lecture 18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xmlns="" val="46054882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Knowledge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the concept of formula?</a:t>
            </a:r>
          </a:p>
          <a:p>
            <a:r>
              <a:rPr lang="en-US" dirty="0" smtClean="0"/>
              <a:t>What is function in spreadsheet?</a:t>
            </a:r>
          </a:p>
          <a:p>
            <a:r>
              <a:rPr lang="en-US" dirty="0" smtClean="0"/>
              <a:t>What happens if you don’t use equal sign before formula or function?</a:t>
            </a:r>
          </a:p>
          <a:p>
            <a:r>
              <a:rPr lang="en-US" dirty="0" smtClean="0"/>
              <a:t>List few types of charts.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541528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covered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Print properties</a:t>
            </a:r>
            <a:endParaRPr lang="en-US" b="1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Using spreadsheets to create classroom management documents</a:t>
            </a:r>
          </a:p>
          <a:p>
            <a:pPr lvl="1"/>
            <a:r>
              <a:rPr lang="en-US" dirty="0" smtClean="0"/>
              <a:t>Seating chart</a:t>
            </a:r>
          </a:p>
          <a:p>
            <a:pPr lvl="1"/>
            <a:r>
              <a:rPr lang="en-US" dirty="0" smtClean="0"/>
              <a:t>Electronic attendance register</a:t>
            </a:r>
          </a:p>
          <a:p>
            <a:pPr lvl="1"/>
            <a:r>
              <a:rPr lang="en-US" dirty="0" smtClean="0"/>
              <a:t>Result sheet</a:t>
            </a:r>
          </a:p>
          <a:p>
            <a:pPr lvl="1"/>
            <a:r>
              <a:rPr lang="en-US" dirty="0" smtClean="0"/>
              <a:t>Student academic performance graph</a:t>
            </a:r>
          </a:p>
          <a:p>
            <a:pPr lvl="1"/>
            <a:r>
              <a:rPr lang="en-US" dirty="0" smtClean="0"/>
              <a:t>Bio data 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8685802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Printing in Excel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Print preview</a:t>
            </a:r>
          </a:p>
          <a:p>
            <a:pPr lvl="1"/>
            <a:r>
              <a:rPr lang="en-US" dirty="0" smtClean="0"/>
              <a:t>Provides a view about how the page will look like after printing</a:t>
            </a:r>
          </a:p>
          <a:p>
            <a:pPr lvl="1"/>
            <a:r>
              <a:rPr lang="en-US" dirty="0" smtClean="0"/>
              <a:t>Allows to make changes before printing</a:t>
            </a:r>
          </a:p>
          <a:p>
            <a:r>
              <a:rPr lang="en-US" dirty="0" smtClean="0"/>
              <a:t>Method</a:t>
            </a:r>
          </a:p>
          <a:p>
            <a:pPr lvl="1"/>
            <a:r>
              <a:rPr lang="en-US" dirty="0" smtClean="0"/>
              <a:t>Choose File&gt;&gt;Print&gt;&gt;Print Preview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1981557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Print preview</a:t>
            </a:r>
            <a:endParaRPr lang="en-US" dirty="0"/>
          </a:p>
        </p:txBody>
      </p:sp>
      <p:pic>
        <p:nvPicPr>
          <p:cNvPr id="5" name="Content Placeholder 4" descr="print preview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969359" y="1650522"/>
            <a:ext cx="4504593" cy="5041355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3048501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Print preview toolbar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Print</a:t>
            </a:r>
          </a:p>
          <a:p>
            <a:pPr lvl="1"/>
            <a:r>
              <a:rPr lang="en-US" dirty="0" smtClean="0"/>
              <a:t>Print dialog box will open</a:t>
            </a:r>
          </a:p>
          <a:p>
            <a:r>
              <a:rPr lang="en-US" dirty="0" smtClean="0"/>
              <a:t>Zoom</a:t>
            </a:r>
          </a:p>
          <a:p>
            <a:pPr lvl="1"/>
            <a:r>
              <a:rPr lang="en-US" dirty="0" smtClean="0"/>
              <a:t>Increase or decrease the page view in percentage</a:t>
            </a:r>
          </a:p>
          <a:p>
            <a:r>
              <a:rPr lang="en-US" dirty="0" smtClean="0"/>
              <a:t>Show margins</a:t>
            </a:r>
          </a:p>
          <a:p>
            <a:pPr lvl="1"/>
            <a:r>
              <a:rPr lang="en-US" dirty="0" smtClean="0"/>
              <a:t>Click to view page margins</a:t>
            </a:r>
          </a:p>
        </p:txBody>
      </p:sp>
      <p:pic>
        <p:nvPicPr>
          <p:cNvPr id="7" name="Picture 6" descr="preview toolbar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14019" y="4230624"/>
            <a:ext cx="3625181" cy="1533309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Print dialog box</a:t>
            </a:r>
            <a:endParaRPr lang="en-US" dirty="0"/>
          </a:p>
        </p:txBody>
      </p:sp>
      <p:pic>
        <p:nvPicPr>
          <p:cNvPr id="5" name="Content Placeholder 4" descr="print dialog box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912183" y="1648686"/>
            <a:ext cx="5963032" cy="4569234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6" name="Picture 5" descr="preview toolbar.png"/>
          <p:cNvPicPr>
            <a:picLocks noChangeAspect="1"/>
          </p:cNvPicPr>
          <p:nvPr/>
        </p:nvPicPr>
        <p:blipFill>
          <a:blip r:embed="rId4" cstate="print"/>
          <a:srcRect r="71101"/>
          <a:stretch>
            <a:fillRect/>
          </a:stretch>
        </p:blipFill>
        <p:spPr>
          <a:xfrm>
            <a:off x="219456" y="1635016"/>
            <a:ext cx="1560576" cy="2284025"/>
          </a:xfrm>
          <a:prstGeom prst="rect">
            <a:avLst/>
          </a:prstGeom>
        </p:spPr>
      </p:pic>
      <p:sp>
        <p:nvSpPr>
          <p:cNvPr id="7" name="Striped Right Arrow 6"/>
          <p:cNvSpPr/>
          <p:nvPr/>
        </p:nvSpPr>
        <p:spPr>
          <a:xfrm>
            <a:off x="1487424" y="4035552"/>
            <a:ext cx="1231392" cy="694944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31648" y="2365248"/>
            <a:ext cx="853440" cy="124358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Print preview toolbar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Next page</a:t>
            </a:r>
          </a:p>
          <a:p>
            <a:pPr lvl="1"/>
            <a:r>
              <a:rPr lang="en-US" dirty="0" smtClean="0"/>
              <a:t>Click to view the next page of document</a:t>
            </a:r>
          </a:p>
          <a:p>
            <a:r>
              <a:rPr lang="en-US" dirty="0" smtClean="0"/>
              <a:t>Previous page</a:t>
            </a:r>
          </a:p>
          <a:p>
            <a:pPr lvl="1"/>
            <a:r>
              <a:rPr lang="en-US" dirty="0" smtClean="0"/>
              <a:t>Click to view the previous page of document </a:t>
            </a:r>
          </a:p>
          <a:p>
            <a:r>
              <a:rPr lang="en-US" dirty="0" smtClean="0"/>
              <a:t>Close print preview </a:t>
            </a:r>
          </a:p>
          <a:p>
            <a:pPr lvl="1"/>
            <a:r>
              <a:rPr lang="en-US" dirty="0" smtClean="0"/>
              <a:t>Click to close print preview window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5" name="Picture 4" descr="preview toolbar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11555" y="4767072"/>
            <a:ext cx="3625181" cy="1533309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Print preview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Page setup</a:t>
            </a:r>
          </a:p>
          <a:p>
            <a:pPr lvl="1"/>
            <a:r>
              <a:rPr lang="en-US" dirty="0" smtClean="0"/>
              <a:t>Used to set page orientation</a:t>
            </a:r>
          </a:p>
          <a:p>
            <a:pPr lvl="1"/>
            <a:r>
              <a:rPr lang="en-US" dirty="0" smtClean="0"/>
              <a:t>Scale the print to fit one or more pages</a:t>
            </a:r>
          </a:p>
          <a:p>
            <a:pPr lvl="1"/>
            <a:r>
              <a:rPr lang="en-US" dirty="0" smtClean="0"/>
              <a:t>Adjust margins</a:t>
            </a:r>
          </a:p>
          <a:p>
            <a:pPr lvl="1"/>
            <a:r>
              <a:rPr lang="en-US" dirty="0" smtClean="0"/>
              <a:t>Create page headers and footers</a:t>
            </a:r>
          </a:p>
          <a:p>
            <a:pPr lvl="1"/>
            <a:r>
              <a:rPr lang="en-US" dirty="0" smtClean="0"/>
              <a:t>Print or hide gridlines and screen colors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Page orientation, size and scaling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Page orientation</a:t>
            </a:r>
          </a:p>
          <a:p>
            <a:pPr lvl="1"/>
            <a:r>
              <a:rPr lang="en-US" dirty="0" smtClean="0"/>
              <a:t>You can change page orientation between </a:t>
            </a:r>
            <a:r>
              <a:rPr lang="en-US" b="1" i="1" dirty="0" smtClean="0"/>
              <a:t>portrait</a:t>
            </a:r>
            <a:r>
              <a:rPr lang="en-US" dirty="0" smtClean="0"/>
              <a:t> (tall &amp; thin) and </a:t>
            </a:r>
            <a:r>
              <a:rPr lang="en-US" b="1" i="1" dirty="0" smtClean="0"/>
              <a:t>landscape</a:t>
            </a:r>
            <a:r>
              <a:rPr lang="en-US" dirty="0" smtClean="0"/>
              <a:t> (short and wide)</a:t>
            </a:r>
          </a:p>
          <a:p>
            <a:pPr lvl="1"/>
            <a:r>
              <a:rPr lang="en-US" dirty="0" smtClean="0"/>
              <a:t>Landscape is better for large no. of columns</a:t>
            </a:r>
          </a:p>
          <a:p>
            <a:pPr lvl="1"/>
            <a:r>
              <a:rPr lang="en-US" dirty="0" smtClean="0"/>
              <a:t>Portrait is better for less columns but more rows</a:t>
            </a:r>
          </a:p>
          <a:p>
            <a:r>
              <a:rPr lang="en-US" dirty="0" smtClean="0"/>
              <a:t>Paper size</a:t>
            </a:r>
          </a:p>
          <a:p>
            <a:pPr lvl="1"/>
            <a:r>
              <a:rPr lang="en-US" dirty="0" smtClean="0"/>
              <a:t>Paper size should match the paper in the printer or the worksheet will not print correctly</a:t>
            </a:r>
          </a:p>
          <a:p>
            <a:pPr lvl="1"/>
            <a:r>
              <a:rPr lang="en-US" dirty="0" smtClean="0"/>
              <a:t>For example, Letter, A4, Legal, etc.</a:t>
            </a:r>
          </a:p>
          <a:p>
            <a:r>
              <a:rPr lang="en-US" dirty="0" smtClean="0"/>
              <a:t>Scaling </a:t>
            </a:r>
          </a:p>
          <a:p>
            <a:pPr lvl="1"/>
            <a:r>
              <a:rPr lang="en-US" dirty="0" smtClean="0"/>
              <a:t>Used to shrink the print to any required size, a number greater than 100 is used to enlarge the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Page Setup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5" name="Content Placeholder 4" descr="page setup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24536" t="8456" b="995"/>
          <a:stretch>
            <a:fillRect/>
          </a:stretch>
        </p:blipFill>
        <p:spPr>
          <a:xfrm>
            <a:off x="3742721" y="1664358"/>
            <a:ext cx="4671551" cy="4907130"/>
          </a:xfrm>
          <a:prstGeom prst="rect">
            <a:avLst/>
          </a:prstGeom>
        </p:spPr>
      </p:pic>
      <p:pic>
        <p:nvPicPr>
          <p:cNvPr id="6" name="Picture 5" descr="preview toolbar.png"/>
          <p:cNvPicPr>
            <a:picLocks noChangeAspect="1"/>
          </p:cNvPicPr>
          <p:nvPr/>
        </p:nvPicPr>
        <p:blipFill>
          <a:blip r:embed="rId4" cstate="print"/>
          <a:srcRect r="71101"/>
          <a:stretch>
            <a:fillRect/>
          </a:stretch>
        </p:blipFill>
        <p:spPr>
          <a:xfrm>
            <a:off x="219456" y="1635016"/>
            <a:ext cx="1560576" cy="2284025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853440" y="2365248"/>
            <a:ext cx="926592" cy="130454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triped Right Arrow 7"/>
          <p:cNvSpPr/>
          <p:nvPr/>
        </p:nvSpPr>
        <p:spPr>
          <a:xfrm>
            <a:off x="2255520" y="3950208"/>
            <a:ext cx="1231392" cy="694944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Page margins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From </a:t>
            </a:r>
            <a:r>
              <a:rPr lang="en-US" b="1" i="1" dirty="0" smtClean="0"/>
              <a:t>page setup dialog box,</a:t>
            </a:r>
            <a:r>
              <a:rPr lang="en-US" dirty="0" smtClean="0"/>
              <a:t> select the </a:t>
            </a:r>
            <a:r>
              <a:rPr lang="en-US" b="1" i="1" dirty="0" smtClean="0"/>
              <a:t>margins</a:t>
            </a:r>
            <a:r>
              <a:rPr lang="en-US" dirty="0" smtClean="0"/>
              <a:t> tab</a:t>
            </a:r>
          </a:p>
          <a:p>
            <a:r>
              <a:rPr lang="en-US" dirty="0" smtClean="0"/>
              <a:t>Enter the new margin dimensions in the boxes</a:t>
            </a:r>
          </a:p>
          <a:p>
            <a:r>
              <a:rPr lang="en-US" dirty="0" smtClean="0"/>
              <a:t>From the </a:t>
            </a:r>
            <a:r>
              <a:rPr lang="en-US" b="1" i="1" dirty="0" smtClean="0"/>
              <a:t>Center on page</a:t>
            </a:r>
            <a:r>
              <a:rPr lang="en-US" dirty="0" smtClean="0"/>
              <a:t> panel, click the alignment tick boxes required i.e. horizontally or vertically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Page</a:t>
            </a:r>
            <a:r>
              <a:rPr lang="en-US" b="1" dirty="0" smtClean="0"/>
              <a:t> </a:t>
            </a:r>
            <a:r>
              <a:rPr lang="en-US" dirty="0" smtClean="0"/>
              <a:t>Margins</a:t>
            </a:r>
            <a:endParaRPr lang="en-US" i="1" dirty="0"/>
          </a:p>
        </p:txBody>
      </p:sp>
      <p:pic>
        <p:nvPicPr>
          <p:cNvPr id="5" name="Content Placeholder 4" descr="page margins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179855" y="1707112"/>
            <a:ext cx="4603053" cy="488876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Header and Footer of worksheet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 can be added at the top </a:t>
            </a:r>
            <a:r>
              <a:rPr lang="en-US" b="1" i="1" dirty="0" smtClean="0"/>
              <a:t>(header)</a:t>
            </a:r>
            <a:r>
              <a:rPr lang="en-US" dirty="0" smtClean="0"/>
              <a:t> or at the bottom </a:t>
            </a:r>
            <a:r>
              <a:rPr lang="en-US" b="1" i="1" dirty="0" smtClean="0"/>
              <a:t>(footer)</a:t>
            </a:r>
            <a:r>
              <a:rPr lang="en-US" dirty="0" smtClean="0"/>
              <a:t>of page in the margin area</a:t>
            </a:r>
          </a:p>
          <a:p>
            <a:r>
              <a:rPr lang="en-US" dirty="0" smtClean="0"/>
              <a:t>You can </a:t>
            </a:r>
            <a:r>
              <a:rPr lang="en-US" b="1" i="1" dirty="0" smtClean="0"/>
              <a:t>add any text or picture</a:t>
            </a:r>
            <a:r>
              <a:rPr lang="en-US" dirty="0" smtClean="0"/>
              <a:t> like logo in the header/footer</a:t>
            </a:r>
          </a:p>
          <a:p>
            <a:r>
              <a:rPr lang="en-US" dirty="0" smtClean="0"/>
              <a:t>You can also add entries which </a:t>
            </a:r>
            <a:r>
              <a:rPr lang="en-US" b="1" i="1" dirty="0" smtClean="0"/>
              <a:t>update automatically</a:t>
            </a:r>
            <a:r>
              <a:rPr lang="en-US" dirty="0" smtClean="0"/>
              <a:t> like date and time, file name or page number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Header and Footer</a:t>
            </a:r>
            <a:endParaRPr lang="en-US" dirty="0"/>
          </a:p>
        </p:txBody>
      </p:sp>
      <p:pic>
        <p:nvPicPr>
          <p:cNvPr id="5" name="Content Placeholder 4" descr="page header &amp; footer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212228" y="1656886"/>
            <a:ext cx="4749404" cy="4999946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Sheet tab settings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 smtClean="0"/>
              <a:t>Gridlines</a:t>
            </a:r>
            <a:r>
              <a:rPr lang="en-US" dirty="0" smtClean="0"/>
              <a:t> on the screen will not print unless selected from page setup</a:t>
            </a:r>
          </a:p>
          <a:p>
            <a:r>
              <a:rPr lang="en-US" b="1" i="1" dirty="0" smtClean="0"/>
              <a:t>Colors</a:t>
            </a:r>
            <a:r>
              <a:rPr lang="en-US" dirty="0" smtClean="0"/>
              <a:t> used on the screen are printed as </a:t>
            </a:r>
            <a:r>
              <a:rPr lang="en-US" b="1" i="1" dirty="0" smtClean="0">
                <a:solidFill>
                  <a:schemeClr val="accent2"/>
                </a:solidFill>
              </a:rPr>
              <a:t>shades of gray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en-US" dirty="0" smtClean="0"/>
              <a:t>on a black and white printer</a:t>
            </a:r>
          </a:p>
          <a:p>
            <a:r>
              <a:rPr lang="en-US" b="1" i="1" dirty="0" smtClean="0"/>
              <a:t>Dark colors</a:t>
            </a:r>
            <a:r>
              <a:rPr lang="en-US" dirty="0" smtClean="0"/>
              <a:t> such as blue and red print out </a:t>
            </a:r>
            <a:r>
              <a:rPr lang="en-US" b="1" i="1" dirty="0" smtClean="0">
                <a:solidFill>
                  <a:schemeClr val="accent2"/>
                </a:solidFill>
              </a:rPr>
              <a:t>dark gray</a:t>
            </a:r>
          </a:p>
          <a:p>
            <a:r>
              <a:rPr lang="en-US" b="1" i="1" dirty="0" smtClean="0"/>
              <a:t>Pale colors</a:t>
            </a:r>
            <a:r>
              <a:rPr lang="en-US" dirty="0" smtClean="0"/>
              <a:t> such as yellow and pink print as </a:t>
            </a:r>
            <a:r>
              <a:rPr lang="en-US" b="1" i="1" dirty="0" smtClean="0">
                <a:solidFill>
                  <a:schemeClr val="accent2"/>
                </a:solidFill>
              </a:rPr>
              <a:t>light gray</a:t>
            </a:r>
            <a:endParaRPr lang="en-US" b="1" i="1" dirty="0">
              <a:solidFill>
                <a:schemeClr val="accent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Sheet tab</a:t>
            </a:r>
            <a:endParaRPr lang="en-US" dirty="0"/>
          </a:p>
        </p:txBody>
      </p:sp>
      <p:pic>
        <p:nvPicPr>
          <p:cNvPr id="5" name="Content Placeholder 4" descr="sheet tab on page setup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170176" y="1634558"/>
            <a:ext cx="4754880" cy="5037779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covered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Print properties</a:t>
            </a:r>
            <a:endParaRPr lang="en-US" dirty="0" smtClean="0"/>
          </a:p>
          <a:p>
            <a:r>
              <a:rPr lang="en-US" b="1" dirty="0" smtClean="0">
                <a:solidFill>
                  <a:srgbClr val="FF0000"/>
                </a:solidFill>
              </a:rPr>
              <a:t>Using spreadsheets to create classroom management documents</a:t>
            </a:r>
          </a:p>
          <a:p>
            <a:pPr lvl="1"/>
            <a:r>
              <a:rPr lang="en-US" dirty="0" smtClean="0"/>
              <a:t>Seating chart</a:t>
            </a:r>
          </a:p>
          <a:p>
            <a:pPr lvl="1"/>
            <a:r>
              <a:rPr lang="en-US" dirty="0" smtClean="0"/>
              <a:t>Electronic attendance register</a:t>
            </a:r>
          </a:p>
          <a:p>
            <a:pPr lvl="1"/>
            <a:r>
              <a:rPr lang="en-US" dirty="0" smtClean="0"/>
              <a:t>Result sheet</a:t>
            </a:r>
          </a:p>
          <a:p>
            <a:pPr lvl="1"/>
            <a:r>
              <a:rPr lang="en-US" dirty="0" smtClean="0"/>
              <a:t>Student academic performance graph</a:t>
            </a:r>
          </a:p>
          <a:p>
            <a:pPr lvl="1"/>
            <a:r>
              <a:rPr lang="en-US" dirty="0" smtClean="0"/>
              <a:t>Bio data 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8685802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Seating chart</a:t>
            </a:r>
            <a:endParaRPr lang="en-US" dirty="0"/>
          </a:p>
        </p:txBody>
      </p:sp>
      <p:pic>
        <p:nvPicPr>
          <p:cNvPr id="5" name="Content Placeholder 4" descr="classroom-seating-chart-us-units_001184072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292352" y="1657308"/>
            <a:ext cx="6583680" cy="5060846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Electronic attendance register</a:t>
            </a:r>
            <a:endParaRPr lang="en-US" dirty="0"/>
          </a:p>
        </p:txBody>
      </p:sp>
      <p:pic>
        <p:nvPicPr>
          <p:cNvPr id="5" name="Content Placeholder 4" descr="school weekly-attendance-record_large.gif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370365" y="1709738"/>
            <a:ext cx="6396920" cy="4932362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 sheet</a:t>
            </a:r>
            <a:endParaRPr lang="en-US" dirty="0"/>
          </a:p>
        </p:txBody>
      </p:sp>
      <p:pic>
        <p:nvPicPr>
          <p:cNvPr id="5" name="Content Placeholder 4" descr="result shee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4114" y="1755648"/>
            <a:ext cx="8621662" cy="382335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Student academic performance graph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7" name="Content Placeholder 6" descr="student perfromance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045710" y="1709738"/>
            <a:ext cx="7046231" cy="4932362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Bio data</a:t>
            </a:r>
            <a:endParaRPr lang="en-US" dirty="0"/>
          </a:p>
        </p:txBody>
      </p:sp>
      <p:pic>
        <p:nvPicPr>
          <p:cNvPr id="5" name="Content Placeholder 4" descr="emp biodata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11325" y="1659033"/>
            <a:ext cx="5715000" cy="48387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Activity 1:</a:t>
            </a:r>
            <a:r>
              <a:rPr lang="en-US" b="1" dirty="0" smtClean="0"/>
              <a:t> </a:t>
            </a:r>
            <a:r>
              <a:rPr lang="en-US" i="1" dirty="0" smtClean="0"/>
              <a:t>Aggregate attendance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Record </a:t>
            </a:r>
            <a:r>
              <a:rPr lang="en-US" b="1" i="1" dirty="0" smtClean="0"/>
              <a:t>total student attendance</a:t>
            </a:r>
            <a:r>
              <a:rPr lang="en-US" dirty="0" smtClean="0"/>
              <a:t> month-wise against total number of working days for a particular month.</a:t>
            </a:r>
          </a:p>
          <a:p>
            <a:r>
              <a:rPr lang="en-US" dirty="0" smtClean="0"/>
              <a:t>Calculate </a:t>
            </a:r>
            <a:r>
              <a:rPr lang="en-US" b="1" i="1" dirty="0" smtClean="0"/>
              <a:t>percentage </a:t>
            </a:r>
            <a:r>
              <a:rPr lang="en-US" dirty="0" smtClean="0"/>
              <a:t>of the aggregate attendance for different months. </a:t>
            </a:r>
          </a:p>
          <a:p>
            <a:r>
              <a:rPr lang="en-US" dirty="0" smtClean="0"/>
              <a:t>Present the </a:t>
            </a:r>
            <a:r>
              <a:rPr lang="en-US" dirty="0" smtClean="0"/>
              <a:t>data </a:t>
            </a:r>
            <a:r>
              <a:rPr lang="en-US" dirty="0" smtClean="0"/>
              <a:t>in a </a:t>
            </a:r>
            <a:r>
              <a:rPr lang="en-US" b="1" i="1" dirty="0" smtClean="0"/>
              <a:t>bar graph</a:t>
            </a:r>
            <a:r>
              <a:rPr lang="en-US" dirty="0" smtClean="0"/>
              <a:t> that shows aggregate student strength at a glance for different months of the academic year.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View and explore printing options in excel.</a:t>
            </a:r>
          </a:p>
          <a:p>
            <a:r>
              <a:rPr lang="en-US" dirty="0" smtClean="0"/>
              <a:t>View and explore print preview options.</a:t>
            </a:r>
          </a:p>
          <a:p>
            <a:r>
              <a:rPr lang="en-US" dirty="0" smtClean="0"/>
              <a:t>Take a print out of the document you designed in the previous activity.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Group discussion- (20 minutes)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Make a group of two or three students.</a:t>
            </a:r>
          </a:p>
          <a:p>
            <a:r>
              <a:rPr lang="en-US" dirty="0" smtClean="0"/>
              <a:t>Share your experiences about using Microsoft Excel and compare it with your paper work.</a:t>
            </a:r>
          </a:p>
          <a:p>
            <a:pPr lvl="1"/>
            <a:r>
              <a:rPr lang="en-US" dirty="0" smtClean="0"/>
              <a:t>How Microsoft excel will facilitate you in your classroom activities.</a:t>
            </a:r>
          </a:p>
          <a:p>
            <a:pPr lvl="1"/>
            <a:r>
              <a:rPr lang="en-US" dirty="0" smtClean="0"/>
              <a:t>What is your opinion whether spreadsheet program is helpful for you or not?</a:t>
            </a:r>
          </a:p>
          <a:p>
            <a:r>
              <a:rPr lang="en-US" dirty="0" smtClean="0"/>
              <a:t>Share your ideas with other groups and ask about their opinions.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Tips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Now use excel in your classroom activities.</a:t>
            </a:r>
          </a:p>
          <a:p>
            <a:r>
              <a:rPr lang="en-US" dirty="0" smtClean="0"/>
              <a:t>Use excel templates</a:t>
            </a:r>
          </a:p>
          <a:p>
            <a:r>
              <a:rPr lang="en-US" dirty="0" smtClean="0"/>
              <a:t>Try to avoid traditional paper work.</a:t>
            </a:r>
          </a:p>
          <a:p>
            <a:r>
              <a:rPr lang="en-US" dirty="0" smtClean="0"/>
              <a:t>Vast topic but we covered just common &amp; more relevant features of excel</a:t>
            </a:r>
          </a:p>
          <a:p>
            <a:r>
              <a:rPr lang="en-US" dirty="0" smtClean="0"/>
              <a:t>Implement in daily life activities like your </a:t>
            </a:r>
            <a:r>
              <a:rPr lang="en-US" b="1" i="1" dirty="0" smtClean="0"/>
              <a:t>home budget, party planner</a:t>
            </a:r>
          </a:p>
          <a:p>
            <a:r>
              <a:rPr lang="en-US" dirty="0" smtClean="0"/>
              <a:t>Play, Play, Play,…….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Further reading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 smtClean="0"/>
              <a:t>Computer Applications in Business</a:t>
            </a:r>
            <a:r>
              <a:rPr lang="en-US" dirty="0" smtClean="0"/>
              <a:t> by </a:t>
            </a:r>
            <a:r>
              <a:rPr lang="en-US" dirty="0" err="1" smtClean="0"/>
              <a:t>Tasleem</a:t>
            </a:r>
            <a:r>
              <a:rPr lang="en-US" dirty="0" smtClean="0"/>
              <a:t> Mustafa</a:t>
            </a:r>
          </a:p>
          <a:p>
            <a:pPr lvl="1"/>
            <a:r>
              <a:rPr lang="en-US" dirty="0" smtClean="0"/>
              <a:t>Chapter 18: Printing in Excel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 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End of Lecture 18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Allah Hafiz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E Temp 3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ndara">
      <a:majorFont>
        <a:latin typeface="Candara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ADE Temp 3" id="{D8D059C5-FACD-485C-81C5-EA035CFA1113}" vid="{546F72F5-39CA-49F4-9B4A-D1E75218FCB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ADE Temp 3</Template>
  <TotalTime>262</TotalTime>
  <Words>734</Words>
  <Application>Microsoft Office PowerPoint</Application>
  <PresentationFormat>On-screen Show (4:3)</PresentationFormat>
  <Paragraphs>141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ADE Temp 3</vt:lpstr>
      <vt:lpstr>MS Excel- Spreadsheet</vt:lpstr>
      <vt:lpstr>Knowledge test</vt:lpstr>
      <vt:lpstr>Topics covered</vt:lpstr>
      <vt:lpstr>Printing in Excel</vt:lpstr>
      <vt:lpstr>Print preview</vt:lpstr>
      <vt:lpstr>Print preview toolbar</vt:lpstr>
      <vt:lpstr>Print dialog box</vt:lpstr>
      <vt:lpstr>Print preview toolbar</vt:lpstr>
      <vt:lpstr>Print preview</vt:lpstr>
      <vt:lpstr>Page orientation, size and scaling</vt:lpstr>
      <vt:lpstr>Page Setup</vt:lpstr>
      <vt:lpstr>Page margins </vt:lpstr>
      <vt:lpstr>Page Margins</vt:lpstr>
      <vt:lpstr>Header and Footer of worksheet</vt:lpstr>
      <vt:lpstr>Header and Footer</vt:lpstr>
      <vt:lpstr>Sheet tab settings</vt:lpstr>
      <vt:lpstr>Sheet tab</vt:lpstr>
      <vt:lpstr>Topics covered</vt:lpstr>
      <vt:lpstr>Seating chart</vt:lpstr>
      <vt:lpstr>Electronic attendance register</vt:lpstr>
      <vt:lpstr>Result sheet</vt:lpstr>
      <vt:lpstr>Student academic performance graph</vt:lpstr>
      <vt:lpstr>Bio data</vt:lpstr>
      <vt:lpstr>Activity 1: Aggregate attendance</vt:lpstr>
      <vt:lpstr>Activity 2</vt:lpstr>
      <vt:lpstr>Group discussion- (20 minutes)</vt:lpstr>
      <vt:lpstr>Tips </vt:lpstr>
      <vt:lpstr>Further reading </vt:lpstr>
      <vt:lpstr>Thanks </vt:lpstr>
      <vt:lpstr>Allah Hafiz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MS Excel- Spreadsheet</dc:title>
  <dc:creator>Sajid</dc:creator>
  <cp:lastModifiedBy>Administrator</cp:lastModifiedBy>
  <cp:revision>97</cp:revision>
  <dcterms:created xsi:type="dcterms:W3CDTF">2014-06-07T04:38:01Z</dcterms:created>
  <dcterms:modified xsi:type="dcterms:W3CDTF">2014-06-09T07:01:05Z</dcterms:modified>
</cp:coreProperties>
</file>