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76" r:id="rId7"/>
    <p:sldId id="294" r:id="rId8"/>
    <p:sldId id="278" r:id="rId9"/>
    <p:sldId id="279" r:id="rId10"/>
    <p:sldId id="277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80" r:id="rId24"/>
    <p:sldId id="281" r:id="rId25"/>
    <p:sldId id="282" r:id="rId26"/>
    <p:sldId id="284" r:id="rId27"/>
    <p:sldId id="283" r:id="rId28"/>
    <p:sldId id="285" r:id="rId29"/>
    <p:sldId id="287" r:id="rId30"/>
    <p:sldId id="288" r:id="rId31"/>
    <p:sldId id="293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2BBDF-BD43-4FDF-A07A-0BB782B8D6EA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2AF0B-3E44-4980-9055-766DC9D2E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34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2AF0B-3E44-4980-9055-766DC9D2E09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95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198E33-9D30-42B7-B9A7-4307C7EC0501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Excel offers three types of cell references for use when a formula is copied.  An absolute</a:t>
            </a:r>
            <a:r>
              <a:rPr lang="en-US" baseline="0" dirty="0" smtClean="0"/>
              <a:t> cell reference (for example, $A$1) indicates that the address will be fixed and will not be altered during a copy operation.  A relative reference (for example, A1) indicates that the address will be adjusted relative to its new location.  A mixed reference (for example, $A1 or A$1) has one part that is absolute and the other relative.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F4 key can be used to toggle through the four types of cell references.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5665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mixed cell reference</a:t>
            </a:r>
            <a:r>
              <a:rPr lang="en-US" baseline="0" dirty="0" smtClean="0"/>
              <a:t> contains a fixed column and relative row or a fixed row and a relative column.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3564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 Excel </a:t>
            </a:r>
            <a:r>
              <a:rPr lang="en-US" b="0" dirty="0" smtClean="0"/>
              <a:t>function</a:t>
            </a:r>
            <a:r>
              <a:rPr lang="en-US" dirty="0" smtClean="0"/>
              <a:t> is a predefined formula available in many categories.</a:t>
            </a:r>
            <a:r>
              <a:rPr lang="en-US" baseline="0" dirty="0" smtClean="0"/>
              <a:t>  Function categories and their descriptions are listed in Table 2.1.  Some categories include Compatibility, Cube, Database, and Date &amp; Time.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3110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Additional function categories shown</a:t>
            </a:r>
            <a:r>
              <a:rPr lang="en-US" baseline="0" dirty="0" smtClean="0"/>
              <a:t> in Table 2.1 </a:t>
            </a:r>
            <a:r>
              <a:rPr lang="en-US" dirty="0" smtClean="0"/>
              <a:t>include Engineering, Financial, Information, Logical, Lookup, Math &amp; Trig, Statistical and Text.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4445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function =SUM(A1:A3) exhibits correct syntax and is well-formed.   The function begins with an equal sign (=), then lists the function name (SUM). The argument or input to this function is a range of cells (A1:A3).  This function returns the mathematical sum of values in the range A1 to A3.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06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offers several techniques</a:t>
            </a:r>
            <a:r>
              <a:rPr lang="en-US" baseline="0" dirty="0" smtClean="0"/>
              <a:t> with which </a:t>
            </a:r>
            <a:r>
              <a:rPr lang="en-US" dirty="0" smtClean="0"/>
              <a:t>to enter a function.  As</a:t>
            </a:r>
            <a:r>
              <a:rPr lang="en-US" baseline="0" dirty="0" smtClean="0"/>
              <a:t> you type, the Formula AutoComplete option lists all of the names that match the partial entry.  In Figure 2.8, a list of functions beginning with letters =SU 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533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A function ScreenTip will appear with each function argument boldfaced.  In Figure 2.9, the argument number of the SUM function is boldfaced indicating that a number, cell address, or range is expected.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8850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The Insert Function</a:t>
            </a:r>
            <a:r>
              <a:rPr lang="en-US" b="0" baseline="0" dirty="0" smtClean="0"/>
              <a:t> dialog box can be used to search for a function for which you do not know the name or to select one from a category list.  Figure 2.10 illustrates use of the Insert Function dialog box.</a:t>
            </a:r>
          </a:p>
          <a:p>
            <a:endParaRPr lang="en-US" b="0" baseline="0" dirty="0" smtClean="0"/>
          </a:p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9063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baseline="0" dirty="0" smtClean="0"/>
              <a:t>Once a function is selected, the Function Arguments dialog box opens with information on each argument syntax.  Figure 2.11 illustrates the Function Arguments dialog box.</a:t>
            </a:r>
          </a:p>
          <a:p>
            <a:endParaRPr lang="en-US" b="0" baseline="0" dirty="0" smtClean="0"/>
          </a:p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771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SUM function returns the mathematical sum of some number of cells or ranges. </a:t>
            </a:r>
            <a:r>
              <a:rPr lang="en-US" baseline="0" dirty="0" smtClean="0"/>
              <a:t> Multiple cells or ranges are separated by a comma (,).  Examples include: </a:t>
            </a:r>
            <a:endParaRPr lang="en-US" dirty="0" smtClean="0"/>
          </a:p>
          <a:p>
            <a:r>
              <a:rPr lang="en-US" dirty="0" smtClean="0"/>
              <a:t>	=SUM(A1:A3), which returns the sum of values</a:t>
            </a:r>
            <a:r>
              <a:rPr lang="en-US" baseline="0" dirty="0" smtClean="0"/>
              <a:t> in the range A1 to A3</a:t>
            </a:r>
            <a:endParaRPr lang="en-US" dirty="0" smtClean="0"/>
          </a:p>
          <a:p>
            <a:r>
              <a:rPr lang="en-US" dirty="0" smtClean="0"/>
              <a:t>	=SUM(A1,B3,C5), which returns the sum of values in the three cells A1, B3, and C5</a:t>
            </a:r>
          </a:p>
          <a:p>
            <a:r>
              <a:rPr lang="en-US" dirty="0" smtClean="0"/>
              <a:t>	=SUM(A1:B3,C5:E8), which returns the sum of</a:t>
            </a:r>
            <a:r>
              <a:rPr lang="en-US" baseline="0" dirty="0" smtClean="0"/>
              <a:t> values in the range A1 to B3 and C5 to E8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 not use a formula as an argument in this case.  For example, =SUM(A1+A2) computes the addition of A1 and A2, and then returns the sum of that one value. It is a misuse of the SUM function.</a:t>
            </a:r>
          </a:p>
          <a:p>
            <a:endParaRPr lang="en-US" dirty="0" smtClean="0"/>
          </a:p>
          <a:p>
            <a:endParaRPr lang="en-US" b="0" baseline="0" dirty="0" smtClean="0"/>
          </a:p>
          <a:p>
            <a:endParaRPr lang="en-US" b="0" baseline="0" dirty="0" smtClean="0"/>
          </a:p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5650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statistical functions include the following: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AVERAGE returns the average or arithmetic mean of a range.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MEDIAN returns</a:t>
            </a:r>
            <a:r>
              <a:rPr lang="en-US" baseline="0" dirty="0" smtClean="0"/>
              <a:t> the </a:t>
            </a:r>
            <a:r>
              <a:rPr lang="en-US" dirty="0" smtClean="0"/>
              <a:t>midpoint value, halfway between</a:t>
            </a:r>
            <a:r>
              <a:rPr lang="en-US" baseline="0" dirty="0" smtClean="0"/>
              <a:t> the lowest and highest value in a range.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MIN returns the smallest or minimum value in a range.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MAX returns the largest or maximum value in a range.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COUNT returns the number of numeric values in a range.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COUNTA returns the number of nonempty cells in</a:t>
            </a:r>
            <a:r>
              <a:rPr lang="en-US" baseline="0" dirty="0" smtClean="0"/>
              <a:t> a range.</a:t>
            </a:r>
            <a:r>
              <a:rPr lang="en-U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COUNTBLANK returns the number of empty cells in</a:t>
            </a:r>
            <a:r>
              <a:rPr lang="en-US" baseline="0" dirty="0" smtClean="0"/>
              <a:t> a range.</a:t>
            </a: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7228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baseline="0" dirty="0" smtClean="0"/>
              <a:t>See Figure 2.12 for a display of the basic statistical functions.</a:t>
            </a:r>
          </a:p>
          <a:p>
            <a:endParaRPr lang="en-US" b="0" baseline="0" dirty="0" smtClean="0"/>
          </a:p>
          <a:p>
            <a:endParaRPr lang="en-US" b="0" baseline="0" dirty="0" smtClean="0"/>
          </a:p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846F-A3E5-4C0D-9E2E-DC382416709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48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8678" y="6356351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Calculations &amp; </a:t>
            </a:r>
            <a:r>
              <a:rPr lang="en-US" sz="3600" dirty="0" smtClean="0"/>
              <a:t>Graphics using</a:t>
            </a:r>
            <a:r>
              <a:rPr lang="en-US" sz="5400" dirty="0" smtClean="0"/>
              <a:t> Spreadsheet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17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374156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cell alignment?</a:t>
            </a:r>
          </a:p>
          <a:p>
            <a:r>
              <a:rPr lang="en-US" dirty="0" smtClean="0"/>
              <a:t>What is the purpose of Fill handle?</a:t>
            </a:r>
          </a:p>
          <a:p>
            <a:r>
              <a:rPr lang="en-US" dirty="0" smtClean="0"/>
              <a:t>Why comments are inserted in the excel sheet?</a:t>
            </a:r>
          </a:p>
          <a:p>
            <a:r>
              <a:rPr lang="en-US" dirty="0" smtClean="0"/>
              <a:t>Why hyperlinks are used?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Doing mathematics </a:t>
            </a:r>
            <a:endParaRPr lang="en-US" sz="3200" dirty="0" smtClean="0"/>
          </a:p>
          <a:p>
            <a:pPr lvl="1"/>
            <a:r>
              <a:rPr lang="en-US" sz="2800" dirty="0" smtClean="0"/>
              <a:t>Formulas, </a:t>
            </a:r>
            <a:r>
              <a:rPr lang="en-US" sz="2800" dirty="0"/>
              <a:t>addition, </a:t>
            </a:r>
            <a:r>
              <a:rPr lang="en-US" sz="2800" dirty="0" smtClean="0"/>
              <a:t>subtraction</a:t>
            </a:r>
          </a:p>
          <a:p>
            <a:pPr lvl="1"/>
            <a:r>
              <a:rPr lang="en-US" sz="2800" dirty="0" smtClean="0"/>
              <a:t>Average, </a:t>
            </a:r>
            <a:r>
              <a:rPr lang="en-US" sz="2800" dirty="0"/>
              <a:t>logic </a:t>
            </a:r>
            <a:r>
              <a:rPr lang="en-US" sz="2800" dirty="0" smtClean="0"/>
              <a:t>formula, etc.</a:t>
            </a:r>
            <a:endParaRPr lang="en-US" sz="2800" dirty="0"/>
          </a:p>
          <a:p>
            <a:r>
              <a:rPr lang="en-US" sz="3200" dirty="0"/>
              <a:t>Making charts </a:t>
            </a:r>
            <a:endParaRPr lang="en-US" sz="3200" dirty="0" smtClean="0"/>
          </a:p>
          <a:p>
            <a:pPr lvl="1"/>
            <a:r>
              <a:rPr lang="en-US" sz="2800" dirty="0" smtClean="0"/>
              <a:t>formatting </a:t>
            </a:r>
            <a:r>
              <a:rPr lang="en-US" sz="2800" dirty="0"/>
              <a:t>i.e. background, </a:t>
            </a:r>
            <a:endParaRPr lang="en-US" sz="2800" dirty="0" smtClean="0"/>
          </a:p>
          <a:p>
            <a:pPr lvl="1"/>
            <a:r>
              <a:rPr lang="en-US" sz="2800" dirty="0" smtClean="0"/>
              <a:t>Legend, </a:t>
            </a:r>
            <a:r>
              <a:rPr lang="en-US" sz="2800" dirty="0"/>
              <a:t>color of bars, creating </a:t>
            </a:r>
            <a:r>
              <a:rPr lang="en-US" sz="2800" dirty="0" smtClean="0"/>
              <a:t>pictograph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6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Formula</a:t>
            </a:r>
          </a:p>
          <a:p>
            <a:pPr lvl="1"/>
            <a:r>
              <a:rPr lang="en-US" dirty="0" smtClean="0"/>
              <a:t>Expression that produces some values</a:t>
            </a:r>
          </a:p>
          <a:p>
            <a:pPr lvl="1"/>
            <a:r>
              <a:rPr lang="en-US" dirty="0" smtClean="0"/>
              <a:t>Use values, cell references and built-in functions</a:t>
            </a:r>
          </a:p>
          <a:p>
            <a:pPr lvl="1"/>
            <a:r>
              <a:rPr lang="en-US" dirty="0" smtClean="0"/>
              <a:t>Must begin with an equal sign (</a:t>
            </a:r>
            <a:r>
              <a:rPr lang="en-US" b="1" dirty="0" smtClean="0"/>
              <a:t>=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When the formula is entered in the cell the calculation executes immediately</a:t>
            </a:r>
          </a:p>
          <a:p>
            <a:pPr lvl="1"/>
            <a:r>
              <a:rPr lang="en-US" dirty="0" smtClean="0"/>
              <a:t>Cells display result and formula bar shows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519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Entering a formula</a:t>
            </a:r>
          </a:p>
          <a:p>
            <a:pPr lvl="1"/>
            <a:r>
              <a:rPr lang="en-US" dirty="0"/>
              <a:t>Click on the empty cell that will display the result of the formula </a:t>
            </a:r>
          </a:p>
          <a:p>
            <a:pPr lvl="1"/>
            <a:r>
              <a:rPr lang="en-US" dirty="0"/>
              <a:t>Type the equal sign (=)</a:t>
            </a:r>
          </a:p>
          <a:p>
            <a:pPr lvl="1"/>
            <a:r>
              <a:rPr lang="en-US" dirty="0"/>
              <a:t>Type your formula without any spaces like </a:t>
            </a:r>
            <a:r>
              <a:rPr lang="en-US" dirty="0" smtClean="0"/>
              <a:t>a1+a2+a3 and press </a:t>
            </a:r>
            <a:r>
              <a:rPr lang="en-US" b="1" i="1" dirty="0" smtClean="0"/>
              <a:t>Enter</a:t>
            </a:r>
            <a:r>
              <a:rPr lang="en-US" dirty="0" smtClean="0"/>
              <a:t> key</a:t>
            </a:r>
          </a:p>
          <a:p>
            <a:pPr lvl="1"/>
            <a:r>
              <a:rPr lang="en-US" dirty="0" smtClean="0"/>
              <a:t>If you change any value of a cell referenced in a formula, the formula will automatically recalculate and display the new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8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 </a:t>
            </a:r>
          </a:p>
          <a:p>
            <a:pPr lvl="1"/>
            <a:r>
              <a:rPr lang="en-US" dirty="0" smtClean="0"/>
              <a:t>Move the cursor to cell A1 and type a value of 10</a:t>
            </a:r>
          </a:p>
          <a:p>
            <a:pPr lvl="1"/>
            <a:r>
              <a:rPr lang="en-US" dirty="0" smtClean="0"/>
              <a:t>Press Enter</a:t>
            </a:r>
          </a:p>
          <a:p>
            <a:pPr lvl="1"/>
            <a:r>
              <a:rPr lang="en-US" dirty="0" smtClean="0"/>
              <a:t>Type a value like 20 in cell A2</a:t>
            </a:r>
          </a:p>
          <a:p>
            <a:pPr lvl="1"/>
            <a:r>
              <a:rPr lang="en-US" dirty="0" smtClean="0"/>
              <a:t>Enter formula in cell A3; =A1+A2 and press Enter</a:t>
            </a:r>
          </a:p>
          <a:p>
            <a:pPr lvl="1"/>
            <a:r>
              <a:rPr lang="en-US" dirty="0" smtClean="0"/>
              <a:t>The result of calculation will display in the cell and formula  in the formula bar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610"/>
          <a:stretch/>
        </p:blipFill>
        <p:spPr>
          <a:xfrm>
            <a:off x="5149727" y="4533900"/>
            <a:ext cx="3689274" cy="17145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987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4856" y="3387724"/>
            <a:ext cx="6844144" cy="2492376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516312"/>
          </a:xfrm>
        </p:spPr>
        <p:txBody>
          <a:bodyPr/>
          <a:lstStyle/>
          <a:p>
            <a:r>
              <a:rPr lang="en-US" dirty="0"/>
              <a:t>Subtraction</a:t>
            </a:r>
          </a:p>
          <a:p>
            <a:pPr lvl="1"/>
            <a:r>
              <a:rPr lang="en-US" dirty="0"/>
              <a:t>All the steps are similar but change the formula like =A1-A2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8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operators in excel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86921458"/>
              </p:ext>
            </p:extLst>
          </p:nvPr>
        </p:nvGraphicFramePr>
        <p:xfrm>
          <a:off x="242888" y="1709738"/>
          <a:ext cx="8651874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3958"/>
                <a:gridCol w="2883958"/>
                <a:gridCol w="28839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Operator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Operation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Example 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+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Addition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=a1+a2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-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Subtraction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=a1-a2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*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Multiplication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=a1*a2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/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Division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=a1/a2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Percent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=50%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^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Exponent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=5^3 (cube)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761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Precedence of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Precedence</a:t>
            </a:r>
          </a:p>
          <a:p>
            <a:pPr lvl="1"/>
            <a:r>
              <a:rPr lang="en-US" dirty="0" smtClean="0"/>
              <a:t>The order in which operators are evaluated in the expression</a:t>
            </a:r>
          </a:p>
          <a:p>
            <a:pPr lvl="1"/>
            <a:r>
              <a:rPr lang="en-US" b="1" i="1" dirty="0" smtClean="0"/>
              <a:t>Expression</a:t>
            </a:r>
            <a:r>
              <a:rPr lang="en-US" dirty="0" smtClean="0"/>
              <a:t> is combination of operands and operators like 3+4, </a:t>
            </a:r>
            <a:r>
              <a:rPr lang="en-US" dirty="0" err="1" smtClean="0"/>
              <a:t>x+y</a:t>
            </a:r>
            <a:endParaRPr lang="en-US" dirty="0" smtClean="0"/>
          </a:p>
          <a:p>
            <a:pPr lvl="1"/>
            <a:r>
              <a:rPr lang="en-US" dirty="0" smtClean="0"/>
              <a:t>The operators with high precedence are evaluated first</a:t>
            </a:r>
          </a:p>
          <a:p>
            <a:r>
              <a:rPr lang="en-US" dirty="0" smtClean="0"/>
              <a:t>High to low precedence</a:t>
            </a:r>
          </a:p>
          <a:p>
            <a:pPr lvl="1"/>
            <a:r>
              <a:rPr lang="en-US" dirty="0" smtClean="0"/>
              <a:t>Parentheses ()</a:t>
            </a:r>
          </a:p>
          <a:p>
            <a:pPr lvl="1"/>
            <a:r>
              <a:rPr lang="en-US" dirty="0" smtClean="0"/>
              <a:t>Negation –</a:t>
            </a:r>
          </a:p>
          <a:p>
            <a:pPr lvl="1"/>
            <a:r>
              <a:rPr lang="en-US" dirty="0" smtClean="0"/>
              <a:t>Percentage %</a:t>
            </a:r>
          </a:p>
          <a:p>
            <a:pPr lvl="1"/>
            <a:r>
              <a:rPr lang="en-US" dirty="0" smtClean="0"/>
              <a:t>Exponentiation ^</a:t>
            </a:r>
          </a:p>
          <a:p>
            <a:pPr lvl="1"/>
            <a:r>
              <a:rPr lang="en-US" dirty="0" smtClean="0"/>
              <a:t>Multiplication and division *, /</a:t>
            </a:r>
          </a:p>
          <a:p>
            <a:pPr lvl="1"/>
            <a:r>
              <a:rPr lang="en-US" dirty="0" smtClean="0"/>
              <a:t>Addition and subtraction +,-</a:t>
            </a:r>
          </a:p>
        </p:txBody>
      </p:sp>
      <p:sp>
        <p:nvSpPr>
          <p:cNvPr id="4" name="Down Arrow 3"/>
          <p:cNvSpPr/>
          <p:nvPr/>
        </p:nvSpPr>
        <p:spPr>
          <a:xfrm>
            <a:off x="6045200" y="3746500"/>
            <a:ext cx="749300" cy="2894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precedence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4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Average</a:t>
            </a:r>
          </a:p>
          <a:p>
            <a:pPr lvl="1"/>
            <a:r>
              <a:rPr lang="en-US" dirty="0" smtClean="0"/>
              <a:t>Calculates arithmetic mean</a:t>
            </a:r>
          </a:p>
          <a:p>
            <a:pPr lvl="1"/>
            <a:r>
              <a:rPr lang="en-US" dirty="0" smtClean="0"/>
              <a:t>Write some values in the cells like from A1 to A5</a:t>
            </a:r>
          </a:p>
          <a:p>
            <a:pPr lvl="1"/>
            <a:r>
              <a:rPr lang="en-US" dirty="0" smtClean="0"/>
              <a:t>Select the cell A6 and enter formula of average</a:t>
            </a:r>
          </a:p>
          <a:p>
            <a:pPr lvl="1"/>
            <a:r>
              <a:rPr lang="en-US" dirty="0" smtClean="0"/>
              <a:t>Wrong formula =A1+A2+A3+A4+</a:t>
            </a:r>
            <a:r>
              <a:rPr lang="en-US" b="1" dirty="0" smtClean="0">
                <a:solidFill>
                  <a:schemeClr val="accent2"/>
                </a:solidFill>
              </a:rPr>
              <a:t>A5/5</a:t>
            </a:r>
          </a:p>
          <a:p>
            <a:pPr lvl="1"/>
            <a:r>
              <a:rPr lang="en-US" dirty="0" smtClean="0"/>
              <a:t>Correct formula =</a:t>
            </a:r>
            <a:r>
              <a:rPr lang="en-US" dirty="0" smtClean="0">
                <a:solidFill>
                  <a:schemeClr val="accent2"/>
                </a:solidFill>
              </a:rPr>
              <a:t>(A1+A2+A3+A4+A5)</a:t>
            </a:r>
            <a:r>
              <a:rPr lang="en-US" dirty="0" smtClean="0"/>
              <a:t>/5</a:t>
            </a:r>
          </a:p>
          <a:p>
            <a:pPr lvl="1"/>
            <a:r>
              <a:rPr lang="en-US" dirty="0" smtClean="0"/>
              <a:t>Function; </a:t>
            </a:r>
            <a:r>
              <a:rPr lang="en-US" b="1" i="1" dirty="0" smtClean="0"/>
              <a:t>=average(A1:A5)</a:t>
            </a:r>
            <a:endParaRPr lang="en-US" b="1" i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1800" y="4584232"/>
            <a:ext cx="2057200" cy="2057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829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fld id="{DCE9B9F6-3E99-499A-B3FB-AE43465CC207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Arial Unicode MS" pitchFamily="34" charset="-128"/>
                <a:cs typeface="Arial Unicode MS" pitchFamily="34" charset="-128"/>
              </a:rPr>
              <a:t>Cell References</a:t>
            </a:r>
            <a:endParaRPr lang="en-US" sz="38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97400"/>
          </a:xfrm>
        </p:spPr>
        <p:txBody>
          <a:bodyPr>
            <a:noAutofit/>
          </a:bodyPr>
          <a:lstStyle/>
          <a:p>
            <a:r>
              <a:rPr lang="en-US" dirty="0" smtClean="0"/>
              <a:t>Excel offers three types of cell references for use when a formula is copied</a:t>
            </a:r>
          </a:p>
          <a:p>
            <a:pPr lvl="1"/>
            <a:r>
              <a:rPr lang="en-US" b="1" dirty="0" smtClean="0"/>
              <a:t>Absolute</a:t>
            </a:r>
            <a:r>
              <a:rPr lang="en-US" dirty="0" smtClean="0"/>
              <a:t>	$A$1</a:t>
            </a:r>
          </a:p>
          <a:p>
            <a:pPr lvl="1"/>
            <a:r>
              <a:rPr lang="en-US" b="1" dirty="0" smtClean="0"/>
              <a:t>Relative	</a:t>
            </a:r>
            <a:r>
              <a:rPr lang="en-US" dirty="0" smtClean="0"/>
              <a:t>A1</a:t>
            </a:r>
          </a:p>
          <a:p>
            <a:pPr lvl="1"/>
            <a:r>
              <a:rPr lang="en-US" b="1" dirty="0" smtClean="0"/>
              <a:t>Mixed</a:t>
            </a:r>
            <a:r>
              <a:rPr lang="en-US" dirty="0" smtClean="0"/>
              <a:t>		$A1 or A$1</a:t>
            </a:r>
          </a:p>
          <a:p>
            <a:r>
              <a:rPr lang="en-US" dirty="0" smtClean="0"/>
              <a:t>$ indicates that the row number or column letter will not be modified during a copy</a:t>
            </a:r>
          </a:p>
        </p:txBody>
      </p:sp>
    </p:spTree>
    <p:extLst>
      <p:ext uri="{BB962C8B-B14F-4D97-AF65-F5344CB8AC3E}">
        <p14:creationId xmlns:p14="http://schemas.microsoft.com/office/powerpoint/2010/main" xmlns="" val="306331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Cell References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b="1" dirty="0" smtClean="0"/>
              <a:t>mixed reference </a:t>
            </a:r>
            <a:r>
              <a:rPr lang="en-US" dirty="0" smtClean="0"/>
              <a:t>$A1, the column is fixed, but the row may be altered during a copy</a:t>
            </a:r>
          </a:p>
          <a:p>
            <a:r>
              <a:rPr lang="en-US" dirty="0" smtClean="0"/>
              <a:t>In </a:t>
            </a:r>
            <a:r>
              <a:rPr lang="en-US" b="1" dirty="0" smtClean="0"/>
              <a:t>mixed reference </a:t>
            </a:r>
            <a:r>
              <a:rPr lang="en-US" dirty="0" smtClean="0"/>
              <a:t>A$1, the row is fixed, but the column may be altered during a copy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45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Excel </a:t>
            </a:r>
            <a:r>
              <a:rPr lang="en-US" b="1" dirty="0" smtClean="0"/>
              <a:t>function</a:t>
            </a:r>
            <a:r>
              <a:rPr lang="en-US" dirty="0" smtClean="0"/>
              <a:t> is a predefined formula that performs a calculation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4653706"/>
              </p:ext>
            </p:extLst>
          </p:nvPr>
        </p:nvGraphicFramePr>
        <p:xfrm>
          <a:off x="243640" y="2717800"/>
          <a:ext cx="7757360" cy="3225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14785"/>
                <a:gridCol w="6042575"/>
              </a:tblGrid>
              <a:tr h="420942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544258">
                <a:tc>
                  <a:txBody>
                    <a:bodyPr/>
                    <a:lstStyle/>
                    <a:p>
                      <a:r>
                        <a:rPr lang="en-US" dirty="0" smtClean="0"/>
                        <a:t>Compatibility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Contains</a:t>
                      </a:r>
                      <a:r>
                        <a:rPr lang="en-US" baseline="0" dirty="0" smtClean="0"/>
                        <a:t> functions compatible with Excel 2007 and earlier.</a:t>
                      </a:r>
                      <a:endParaRPr lang="en-US" dirty="0"/>
                    </a:p>
                  </a:txBody>
                  <a:tcPr/>
                </a:tc>
              </a:tr>
              <a:tr h="726557">
                <a:tc>
                  <a:txBody>
                    <a:bodyPr/>
                    <a:lstStyle/>
                    <a:p>
                      <a:r>
                        <a:rPr lang="en-US" dirty="0" smtClean="0"/>
                        <a:t>Cube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Returns values based on data in a cube,</a:t>
                      </a:r>
                      <a:r>
                        <a:rPr lang="en-US" baseline="0" dirty="0" smtClean="0"/>
                        <a:t> such as validating membership or returning a member’s ranking.</a:t>
                      </a:r>
                      <a:endParaRPr lang="en-US" dirty="0"/>
                    </a:p>
                  </a:txBody>
                  <a:tcPr/>
                </a:tc>
              </a:tr>
              <a:tr h="1037939"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Analyzes records stored in a database format in Excel and returns key values,</a:t>
                      </a:r>
                      <a:r>
                        <a:rPr lang="en-US" baseline="0" dirty="0" smtClean="0"/>
                        <a:t> such as the number of records or averages value in a field.</a:t>
                      </a:r>
                      <a:endParaRPr lang="en-US" dirty="0"/>
                    </a:p>
                  </a:txBody>
                  <a:tcPr/>
                </a:tc>
              </a:tr>
              <a:tr h="496104">
                <a:tc>
                  <a:txBody>
                    <a:bodyPr/>
                    <a:lstStyle/>
                    <a:p>
                      <a:r>
                        <a:rPr lang="en-US" dirty="0" smtClean="0"/>
                        <a:t>Date &amp;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Provides methods for manipulating</a:t>
                      </a:r>
                      <a:r>
                        <a:rPr lang="en-US" baseline="0" dirty="0" smtClean="0"/>
                        <a:t> date and time values.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61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740865546"/>
              </p:ext>
            </p:extLst>
          </p:nvPr>
        </p:nvGraphicFramePr>
        <p:xfrm>
          <a:off x="336550" y="702078"/>
          <a:ext cx="8178800" cy="56542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10138"/>
                <a:gridCol w="6768662"/>
              </a:tblGrid>
              <a:tr h="350377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613159">
                <a:tc>
                  <a:txBody>
                    <a:bodyPr/>
                    <a:lstStyle/>
                    <a:p>
                      <a:r>
                        <a:rPr lang="en-US" dirty="0" smtClean="0"/>
                        <a:t>Engineering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Calculates values commonly used by engineers, such as conversions.</a:t>
                      </a:r>
                      <a:endParaRPr lang="en-US" dirty="0"/>
                    </a:p>
                  </a:txBody>
                  <a:tcPr/>
                </a:tc>
              </a:tr>
              <a:tr h="613159">
                <a:tc>
                  <a:txBody>
                    <a:bodyPr/>
                    <a:lstStyle/>
                    <a:p>
                      <a:r>
                        <a:rPr lang="en-US" dirty="0" smtClean="0"/>
                        <a:t>Financial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Performs financial</a:t>
                      </a:r>
                      <a:r>
                        <a:rPr lang="en-US" baseline="0" dirty="0" smtClean="0"/>
                        <a:t> calculations, such as payments, rates and present/future values.</a:t>
                      </a:r>
                      <a:endParaRPr lang="en-US" dirty="0"/>
                    </a:p>
                  </a:txBody>
                  <a:tcPr/>
                </a:tc>
              </a:tr>
              <a:tr h="875942"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Provides information about</a:t>
                      </a:r>
                      <a:r>
                        <a:rPr lang="en-US" baseline="0" dirty="0" smtClean="0"/>
                        <a:t> the contents of a cell, typically displaying TRUE if the cell contains a particular data type, such as a value.</a:t>
                      </a:r>
                      <a:endParaRPr lang="en-US" dirty="0"/>
                    </a:p>
                  </a:txBody>
                  <a:tcPr/>
                </a:tc>
              </a:tr>
              <a:tr h="613159">
                <a:tc>
                  <a:txBody>
                    <a:bodyPr/>
                    <a:lstStyle/>
                    <a:p>
                      <a:r>
                        <a:rPr lang="en-US" dirty="0" smtClean="0"/>
                        <a:t>Logical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Performs logical tests and returns</a:t>
                      </a:r>
                      <a:r>
                        <a:rPr lang="en-US" baseline="0" dirty="0" smtClean="0"/>
                        <a:t> the value of the tests. Includes logical operators such as AND, OR, and NOT.</a:t>
                      </a:r>
                      <a:endParaRPr lang="en-US" dirty="0"/>
                    </a:p>
                  </a:txBody>
                  <a:tcPr/>
                </a:tc>
              </a:tr>
              <a:tr h="613159">
                <a:tc>
                  <a:txBody>
                    <a:bodyPr/>
                    <a:lstStyle/>
                    <a:p>
                      <a:r>
                        <a:rPr lang="en-US" dirty="0" smtClean="0"/>
                        <a:t>Lookup &amp; Reference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Looks up values, creates links to cells, or provides references to cells in a worksheet.</a:t>
                      </a:r>
                      <a:endParaRPr lang="en-US" dirty="0"/>
                    </a:p>
                  </a:txBody>
                  <a:tcPr/>
                </a:tc>
              </a:tr>
              <a:tr h="600317">
                <a:tc>
                  <a:txBody>
                    <a:bodyPr/>
                    <a:lstStyle/>
                    <a:p>
                      <a:r>
                        <a:rPr lang="en-US" dirty="0" smtClean="0"/>
                        <a:t>Math &amp; Trig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Performs</a:t>
                      </a:r>
                      <a:r>
                        <a:rPr lang="en-US" baseline="0" dirty="0" smtClean="0"/>
                        <a:t> standard math and trigonometry calculations.</a:t>
                      </a:r>
                      <a:endParaRPr lang="en-US" dirty="0"/>
                    </a:p>
                  </a:txBody>
                  <a:tcPr/>
                </a:tc>
              </a:tr>
              <a:tr h="613159">
                <a:tc>
                  <a:txBody>
                    <a:bodyPr/>
                    <a:lstStyle/>
                    <a:p>
                      <a:r>
                        <a:rPr lang="en-US" dirty="0" smtClean="0"/>
                        <a:t>Statistical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Performs </a:t>
                      </a:r>
                      <a:r>
                        <a:rPr lang="en-US" baseline="0" dirty="0" smtClean="0"/>
                        <a:t>statistical calculations, such as averages or standard deviation.</a:t>
                      </a:r>
                      <a:endParaRPr lang="en-US" dirty="0"/>
                    </a:p>
                  </a:txBody>
                  <a:tcPr/>
                </a:tc>
              </a:tr>
              <a:tr h="600317">
                <a:tc>
                  <a:txBody>
                    <a:bodyPr/>
                    <a:lstStyle/>
                    <a:p>
                      <a:r>
                        <a:rPr lang="en-US" dirty="0" smtClean="0"/>
                        <a:t>Text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Manipulates</a:t>
                      </a:r>
                      <a:r>
                        <a:rPr lang="en-US" baseline="0" dirty="0" smtClean="0"/>
                        <a:t> text strings, by combining words or converting cases.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3700" y="139700"/>
            <a:ext cx="697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Function Basics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31367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Terminology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Syntax</a:t>
            </a:r>
            <a:r>
              <a:rPr lang="en-US" dirty="0" smtClean="0"/>
              <a:t> is the set of rules that govern correct formation of a function</a:t>
            </a:r>
          </a:p>
          <a:p>
            <a:r>
              <a:rPr lang="en-US" dirty="0" smtClean="0"/>
              <a:t>An </a:t>
            </a:r>
            <a:r>
              <a:rPr lang="en-US" b="1" dirty="0" smtClean="0"/>
              <a:t>argument</a:t>
            </a:r>
            <a:r>
              <a:rPr lang="en-US" dirty="0" smtClean="0"/>
              <a:t> is an input, such as a cell or range</a:t>
            </a:r>
          </a:p>
          <a:p>
            <a:r>
              <a:rPr lang="en-US" dirty="0" smtClean="0"/>
              <a:t>A function begins with the equal sign (=) followed by the function name and arguments in parentheses</a:t>
            </a:r>
          </a:p>
          <a:p>
            <a:pPr lvl="1">
              <a:buNone/>
            </a:pPr>
            <a:r>
              <a:rPr lang="en-US" dirty="0" smtClean="0"/>
              <a:t>Example:  =SUM(A1:A3)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27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Function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43640" y="1696788"/>
            <a:ext cx="8650702" cy="4931944"/>
          </a:xfrm>
        </p:spPr>
        <p:txBody>
          <a:bodyPr/>
          <a:lstStyle/>
          <a:p>
            <a:r>
              <a:rPr lang="en-US" dirty="0" smtClean="0"/>
              <a:t>When a function is typed, </a:t>
            </a:r>
            <a:r>
              <a:rPr lang="en-US" b="1" dirty="0" smtClean="0"/>
              <a:t>Formula AutoComplete </a:t>
            </a:r>
            <a:r>
              <a:rPr lang="en-US" dirty="0" smtClean="0"/>
              <a:t>displays a list of functions matching the partial entry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199" y="3276600"/>
            <a:ext cx="6619373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159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Function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function ScreenTip </a:t>
            </a:r>
            <a:r>
              <a:rPr lang="en-US" dirty="0" smtClean="0"/>
              <a:t>is a small pop-up description</a:t>
            </a:r>
            <a:r>
              <a:rPr lang="en-US" b="1" dirty="0" smtClean="0"/>
              <a:t> </a:t>
            </a:r>
            <a:r>
              <a:rPr lang="en-US" dirty="0" smtClean="0"/>
              <a:t>that displays the function arguments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640" y="3184860"/>
            <a:ext cx="8587488" cy="148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000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Function Dialog Box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</a:t>
            </a:r>
            <a:r>
              <a:rPr lang="en-US" b="1" dirty="0" smtClean="0"/>
              <a:t>Insert Function </a:t>
            </a:r>
            <a:r>
              <a:rPr lang="en-US" dirty="0" smtClean="0"/>
              <a:t>dialog box to search for a function or select one from a list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679700"/>
            <a:ext cx="413333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786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Arguments Dialog Box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Function Arguments </a:t>
            </a:r>
            <a:r>
              <a:rPr lang="en-US" dirty="0" smtClean="0"/>
              <a:t>dialog box offers help on each argument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743200"/>
            <a:ext cx="5714286" cy="328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027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Totaling Values with SUM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SUM function returns the mathematical sum of some number of cells or ranges; for example:</a:t>
            </a:r>
          </a:p>
          <a:p>
            <a:pPr lvl="1">
              <a:buNone/>
            </a:pPr>
            <a:r>
              <a:rPr lang="en-US" dirty="0" smtClean="0"/>
              <a:t>	=SUM(A1:A3)</a:t>
            </a:r>
          </a:p>
          <a:p>
            <a:pPr lvl="1">
              <a:buNone/>
            </a:pPr>
            <a:r>
              <a:rPr lang="en-US" dirty="0" smtClean="0"/>
              <a:t>	=SUM(A1,B3,C5)</a:t>
            </a:r>
          </a:p>
          <a:p>
            <a:pPr lvl="1">
              <a:buNone/>
            </a:pPr>
            <a:r>
              <a:rPr lang="en-US" dirty="0" smtClean="0"/>
              <a:t>	=SUM(A1:B3,C5:E8)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67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Statistical Functions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statistical functions include:</a:t>
            </a:r>
          </a:p>
          <a:p>
            <a:pPr lvl="1"/>
            <a:r>
              <a:rPr lang="en-US" dirty="0" smtClean="0"/>
              <a:t>AVERAGE		arithmetic mean</a:t>
            </a:r>
          </a:p>
          <a:p>
            <a:pPr lvl="1"/>
            <a:r>
              <a:rPr lang="en-US" dirty="0" smtClean="0"/>
              <a:t>MEDIAN		midpoint value</a:t>
            </a:r>
          </a:p>
          <a:p>
            <a:pPr lvl="1"/>
            <a:r>
              <a:rPr lang="en-US" dirty="0" smtClean="0"/>
              <a:t>MIN			minimum value</a:t>
            </a:r>
          </a:p>
          <a:p>
            <a:pPr lvl="1"/>
            <a:r>
              <a:rPr lang="en-US" dirty="0" smtClean="0"/>
              <a:t>MAX			maximum value</a:t>
            </a:r>
          </a:p>
          <a:p>
            <a:pPr lvl="1"/>
            <a:r>
              <a:rPr lang="en-US" dirty="0" smtClean="0"/>
              <a:t>COUNT			number of values in range</a:t>
            </a:r>
          </a:p>
          <a:p>
            <a:pPr lvl="1"/>
            <a:r>
              <a:rPr lang="en-US" dirty="0" smtClean="0"/>
              <a:t>COUNTA		number of nonempty cells </a:t>
            </a:r>
          </a:p>
          <a:p>
            <a:pPr lvl="1"/>
            <a:r>
              <a:rPr lang="en-US" dirty="0" smtClean="0"/>
              <a:t>COUNTBLANK	number of empty cells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012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Statistical Functions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  <a:prstGeom prst="rect">
            <a:avLst/>
          </a:prstGeom>
        </p:spPr>
        <p:txBody>
          <a:bodyPr/>
          <a:lstStyle/>
          <a:p>
            <a:fld id="{97F33F24-5111-4524-9375-24241E4B6E0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784" y="1622553"/>
            <a:ext cx="7567071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850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function</a:t>
            </a:r>
          </a:p>
          <a:p>
            <a:pPr lvl="1"/>
            <a:r>
              <a:rPr lang="en-US" dirty="0" smtClean="0"/>
              <a:t>Used to make decisions</a:t>
            </a:r>
          </a:p>
          <a:p>
            <a:pPr lvl="1"/>
            <a:r>
              <a:rPr lang="en-US" dirty="0" smtClean="0"/>
              <a:t>For example, display “</a:t>
            </a:r>
            <a:r>
              <a:rPr lang="en-US" b="1" i="1" dirty="0" smtClean="0"/>
              <a:t>Pass”</a:t>
            </a:r>
            <a:r>
              <a:rPr lang="en-US" dirty="0" smtClean="0"/>
              <a:t> if marks are more than 40  or </a:t>
            </a:r>
            <a:r>
              <a:rPr lang="en-US" b="1" i="1" dirty="0" smtClean="0"/>
              <a:t>“Fail”</a:t>
            </a:r>
            <a:r>
              <a:rPr lang="en-US" dirty="0" smtClean="0"/>
              <a:t> otherwise</a:t>
            </a:r>
          </a:p>
          <a:p>
            <a:r>
              <a:rPr lang="en-US" dirty="0" smtClean="0"/>
              <a:t>Procedure</a:t>
            </a:r>
          </a:p>
          <a:p>
            <a:pPr lvl="1"/>
            <a:r>
              <a:rPr lang="en-US" dirty="0" smtClean="0"/>
              <a:t>Insert marks of students in cell A1</a:t>
            </a:r>
          </a:p>
          <a:p>
            <a:pPr lvl="1"/>
            <a:r>
              <a:rPr lang="en-US" dirty="0" smtClean="0"/>
              <a:t>Type formula; </a:t>
            </a:r>
            <a:r>
              <a:rPr lang="en-US" b="1" i="1" dirty="0" smtClean="0"/>
              <a:t>=IF(A1&gt;40, “Pass”, “Fail”)</a:t>
            </a:r>
            <a:r>
              <a:rPr lang="en-US" dirty="0" smtClean="0"/>
              <a:t> in B1</a:t>
            </a:r>
          </a:p>
          <a:p>
            <a:pPr lvl="1"/>
            <a:r>
              <a:rPr lang="en-US" dirty="0" smtClean="0"/>
              <a:t>Press Enter</a:t>
            </a:r>
          </a:p>
          <a:p>
            <a:pPr lvl="1"/>
            <a:r>
              <a:rPr lang="en-US" dirty="0" smtClean="0"/>
              <a:t>if the value is greater than 40 then </a:t>
            </a:r>
            <a:r>
              <a:rPr lang="en-US" b="1" i="1" dirty="0" smtClean="0"/>
              <a:t>Pass</a:t>
            </a:r>
            <a:r>
              <a:rPr lang="en-US" dirty="0" smtClean="0"/>
              <a:t> will display otherwise </a:t>
            </a:r>
            <a:r>
              <a:rPr lang="en-US" b="1" i="1" dirty="0" smtClean="0"/>
              <a:t>Fail</a:t>
            </a:r>
            <a:r>
              <a:rPr lang="en-US" dirty="0" smtClean="0"/>
              <a:t> will display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31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88926"/>
            <a:ext cx="7886700" cy="132556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Formula vs. function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Formula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User defined</a:t>
            </a:r>
          </a:p>
          <a:p>
            <a:r>
              <a:rPr lang="en-US" dirty="0" smtClean="0"/>
              <a:t>Does not require parameters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Function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Predefined in excel</a:t>
            </a:r>
          </a:p>
          <a:p>
            <a:r>
              <a:rPr lang="en-US" dirty="0" smtClean="0"/>
              <a:t>Need parameters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912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charts in excel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charts</a:t>
            </a:r>
          </a:p>
          <a:p>
            <a:pPr lvl="1"/>
            <a:r>
              <a:rPr lang="en-US" dirty="0" smtClean="0"/>
              <a:t>Enter the data in the sheet and highlight all the cells to be included in the chart including headers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Insert&gt;&gt;Charts </a:t>
            </a:r>
            <a:endParaRPr lang="en-US" dirty="0" smtClean="0"/>
          </a:p>
          <a:p>
            <a:pPr lvl="1"/>
            <a:r>
              <a:rPr lang="en-US" dirty="0" smtClean="0"/>
              <a:t>Select the Chart Type and click OK</a:t>
            </a:r>
          </a:p>
          <a:p>
            <a:pPr lvl="1"/>
            <a:r>
              <a:rPr lang="en-US" dirty="0" smtClean="0"/>
              <a:t>Your chart will be displayed on the sheet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264"/>
          <a:stretch/>
        </p:blipFill>
        <p:spPr>
          <a:xfrm>
            <a:off x="5895617" y="4419600"/>
            <a:ext cx="2998725" cy="193866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318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chart dialog box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11" t="4475" r="349" b="2060"/>
          <a:stretch/>
        </p:blipFill>
        <p:spPr>
          <a:xfrm>
            <a:off x="2362200" y="1689101"/>
            <a:ext cx="5248353" cy="492287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13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charts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940" y="1678532"/>
            <a:ext cx="8670064" cy="4099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43640" y="6010850"/>
            <a:ext cx="8558104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Chart is inserted in your sheet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919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Moving your chart</a:t>
            </a:r>
          </a:p>
          <a:p>
            <a:pPr lvl="1"/>
            <a:r>
              <a:rPr lang="en-US" dirty="0" smtClean="0"/>
              <a:t>Select your chart</a:t>
            </a:r>
          </a:p>
          <a:p>
            <a:pPr lvl="1"/>
            <a:r>
              <a:rPr lang="en-US" dirty="0" smtClean="0"/>
              <a:t>Click and hold the chart</a:t>
            </a:r>
          </a:p>
          <a:p>
            <a:pPr lvl="1"/>
            <a:r>
              <a:rPr lang="en-US" dirty="0" smtClean="0"/>
              <a:t>Drag the chart to the appropriate location</a:t>
            </a:r>
          </a:p>
          <a:p>
            <a:pPr lvl="1"/>
            <a:r>
              <a:rPr lang="en-US" dirty="0" smtClean="0"/>
              <a:t>Release the mouse button</a:t>
            </a:r>
          </a:p>
          <a:p>
            <a:r>
              <a:rPr lang="en-US" dirty="0" smtClean="0"/>
              <a:t>Resizing your chart</a:t>
            </a:r>
          </a:p>
          <a:p>
            <a:pPr lvl="1"/>
            <a:r>
              <a:rPr lang="en-US" dirty="0" smtClean="0"/>
              <a:t>Select your chart</a:t>
            </a:r>
          </a:p>
          <a:p>
            <a:pPr lvl="1"/>
            <a:r>
              <a:rPr lang="en-US" dirty="0" smtClean="0"/>
              <a:t>Click and hold on one of the handles</a:t>
            </a:r>
          </a:p>
          <a:p>
            <a:pPr lvl="1"/>
            <a:r>
              <a:rPr lang="en-US" dirty="0" smtClean="0"/>
              <a:t>Drag the handle in or out to adjust the size of chart</a:t>
            </a:r>
          </a:p>
          <a:p>
            <a:pPr lvl="1"/>
            <a:r>
              <a:rPr lang="en-US" dirty="0" smtClean="0"/>
              <a:t>Release the mouse button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836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 Design tab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125" y="1783195"/>
            <a:ext cx="8651875" cy="112784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7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 Format tab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98982"/>
            <a:ext cx="8651875" cy="119467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examination </a:t>
            </a:r>
            <a:r>
              <a:rPr lang="en-US" b="1" i="1" dirty="0" smtClean="0">
                <a:solidFill>
                  <a:schemeClr val="accent2"/>
                </a:solidFill>
              </a:rPr>
              <a:t>result sheet</a:t>
            </a:r>
            <a:r>
              <a:rPr lang="en-US" dirty="0" smtClean="0"/>
              <a:t> for your own class. </a:t>
            </a:r>
          </a:p>
          <a:p>
            <a:r>
              <a:rPr lang="en-US" dirty="0" smtClean="0"/>
              <a:t>You may include the following headings:</a:t>
            </a:r>
          </a:p>
          <a:p>
            <a:pPr lvl="1"/>
            <a:r>
              <a:rPr lang="en-US" dirty="0"/>
              <a:t>Exam title, school </a:t>
            </a:r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Roll no, student name, class, section</a:t>
            </a:r>
          </a:p>
          <a:p>
            <a:pPr lvl="1"/>
            <a:r>
              <a:rPr lang="en-US" dirty="0" smtClean="0"/>
              <a:t>Signature line</a:t>
            </a:r>
          </a:p>
          <a:p>
            <a:pPr lvl="1"/>
            <a:r>
              <a:rPr lang="en-US" dirty="0" smtClean="0"/>
              <a:t>Subject list like </a:t>
            </a:r>
            <a:r>
              <a:rPr lang="en-US" dirty="0" err="1" smtClean="0"/>
              <a:t>urdu</a:t>
            </a:r>
            <a:r>
              <a:rPr lang="en-US" dirty="0" smtClean="0"/>
              <a:t>, </a:t>
            </a:r>
            <a:r>
              <a:rPr lang="en-US" dirty="0" err="1" smtClean="0"/>
              <a:t>English,Pak</a:t>
            </a:r>
            <a:r>
              <a:rPr lang="en-US" dirty="0" smtClean="0"/>
              <a:t>. </a:t>
            </a:r>
            <a:r>
              <a:rPr lang="en-US" dirty="0" err="1" smtClean="0"/>
              <a:t>Std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Use formula in total</a:t>
            </a:r>
            <a:r>
              <a:rPr lang="en-US" dirty="0"/>
              <a:t> </a:t>
            </a:r>
            <a:r>
              <a:rPr lang="en-US" dirty="0" smtClean="0"/>
              <a:t>and percentage column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59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some values and apply a formula of addition, subtraction and average.</a:t>
            </a:r>
          </a:p>
          <a:p>
            <a:endParaRPr lang="en-US" dirty="0" smtClean="0"/>
          </a:p>
          <a:p>
            <a:r>
              <a:rPr lang="en-US" dirty="0" smtClean="0"/>
              <a:t>Insert a chart based on the data entered in the previous step and then modify chart settings</a:t>
            </a:r>
          </a:p>
          <a:p>
            <a:pPr lvl="1"/>
            <a:r>
              <a:rPr lang="en-US" dirty="0" smtClean="0"/>
              <a:t>Chart type, chart color,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122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Computer Applications in Business</a:t>
            </a:r>
            <a:r>
              <a:rPr lang="en-US" dirty="0" smtClean="0"/>
              <a:t>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17: Formulas and Functions</a:t>
            </a:r>
          </a:p>
          <a:p>
            <a:pPr lvl="1"/>
            <a:r>
              <a:rPr lang="en-US" dirty="0" smtClean="0"/>
              <a:t>Chapter 19: Creating charts in excel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93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198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05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306</TotalTime>
  <Words>1698</Words>
  <Application>Microsoft Office PowerPoint</Application>
  <PresentationFormat>On-screen Show (4:3)</PresentationFormat>
  <Paragraphs>284</Paragraphs>
  <Slides>35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ADE Temp 2</vt:lpstr>
      <vt:lpstr>Calculations &amp; Graphics using Spreadsheet</vt:lpstr>
      <vt:lpstr>Knowledge test</vt:lpstr>
      <vt:lpstr>Topics covered </vt:lpstr>
      <vt:lpstr>Formulas </vt:lpstr>
      <vt:lpstr>Entering formulas</vt:lpstr>
      <vt:lpstr>Addition</vt:lpstr>
      <vt:lpstr>Subtraction </vt:lpstr>
      <vt:lpstr>Arithmetic operators in excel</vt:lpstr>
      <vt:lpstr>Precedence of operators</vt:lpstr>
      <vt:lpstr>Average </vt:lpstr>
      <vt:lpstr>Cell References</vt:lpstr>
      <vt:lpstr>Mixed Cell References</vt:lpstr>
      <vt:lpstr>Functions</vt:lpstr>
      <vt:lpstr>Slide 14</vt:lpstr>
      <vt:lpstr>Function Terminology</vt:lpstr>
      <vt:lpstr>Inserting a Function</vt:lpstr>
      <vt:lpstr>Inserting a Function</vt:lpstr>
      <vt:lpstr>Insert Function Dialog Box</vt:lpstr>
      <vt:lpstr>Function Arguments Dialog Box</vt:lpstr>
      <vt:lpstr>Totaling Values with SUM</vt:lpstr>
      <vt:lpstr>Basic Statistical Functions</vt:lpstr>
      <vt:lpstr>Basic Statistical Functions</vt:lpstr>
      <vt:lpstr>Logic function</vt:lpstr>
      <vt:lpstr>Formula vs. function</vt:lpstr>
      <vt:lpstr>Creating charts in excel</vt:lpstr>
      <vt:lpstr>Insert chart dialog box</vt:lpstr>
      <vt:lpstr>Inserting charts</vt:lpstr>
      <vt:lpstr>Formatting charts</vt:lpstr>
      <vt:lpstr>Chart Design tab</vt:lpstr>
      <vt:lpstr>Chart Format tab</vt:lpstr>
      <vt:lpstr>Activity 1</vt:lpstr>
      <vt:lpstr>Activity 2 </vt:lpstr>
      <vt:lpstr>Further reading </vt:lpstr>
      <vt:lpstr>Thanks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Spreadsheet- Calculations</dc:title>
  <dc:creator>Sajid</dc:creator>
  <cp:lastModifiedBy>Administrator</cp:lastModifiedBy>
  <cp:revision>78</cp:revision>
  <dcterms:created xsi:type="dcterms:W3CDTF">2014-06-06T02:54:51Z</dcterms:created>
  <dcterms:modified xsi:type="dcterms:W3CDTF">2014-06-06T13:41:28Z</dcterms:modified>
</cp:coreProperties>
</file>