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6"/>
  </p:notesMasterIdLst>
  <p:sldIdLst>
    <p:sldId id="256" r:id="rId2"/>
    <p:sldId id="259" r:id="rId3"/>
    <p:sldId id="257" r:id="rId4"/>
    <p:sldId id="258" r:id="rId5"/>
    <p:sldId id="264" r:id="rId6"/>
    <p:sldId id="265" r:id="rId7"/>
    <p:sldId id="285" r:id="rId8"/>
    <p:sldId id="266" r:id="rId9"/>
    <p:sldId id="267" r:id="rId10"/>
    <p:sldId id="268" r:id="rId11"/>
    <p:sldId id="269" r:id="rId12"/>
    <p:sldId id="270" r:id="rId13"/>
    <p:sldId id="271" r:id="rId14"/>
    <p:sldId id="286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7" r:id="rId24"/>
    <p:sldId id="282" r:id="rId25"/>
    <p:sldId id="288" r:id="rId26"/>
    <p:sldId id="283" r:id="rId27"/>
    <p:sldId id="289" r:id="rId28"/>
    <p:sldId id="281" r:id="rId29"/>
    <p:sldId id="290" r:id="rId30"/>
    <p:sldId id="284" r:id="rId31"/>
    <p:sldId id="260" r:id="rId32"/>
    <p:sldId id="263" r:id="rId33"/>
    <p:sldId id="261" r:id="rId34"/>
    <p:sldId id="26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1" d="100"/>
          <a:sy n="71" d="100"/>
        </p:scale>
        <p:origin x="-125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483F16-8F77-438A-AD46-7513A250678A}" type="datetimeFigureOut">
              <a:rPr lang="en-US" smtClean="0"/>
              <a:pPr/>
              <a:t>6/6/2014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4E1F2-6AEF-465F-96A2-69200FFECE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1527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4E1F2-6AEF-465F-96A2-69200FFECED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394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 b="0" cap="none" spc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931944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30934" y="6356351"/>
            <a:ext cx="2057400" cy="365125"/>
          </a:xfrm>
        </p:spPr>
        <p:txBody>
          <a:bodyPr/>
          <a:lstStyle>
            <a:lvl1pPr>
              <a:defRPr sz="1600"/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53327"/>
            <a:ext cx="7886700" cy="2852737"/>
          </a:xfrm>
        </p:spPr>
        <p:txBody>
          <a:bodyPr anchor="b"/>
          <a:lstStyle>
            <a:lvl1pPr>
              <a:defRPr sz="6000" b="0" cap="none" spc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613528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92553" y="4518115"/>
            <a:ext cx="795528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3.gi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Spreadsheet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16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xmlns="" val="299258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spreadsheet?</a:t>
            </a:r>
          </a:p>
          <a:p>
            <a:r>
              <a:rPr lang="en-US" dirty="0" smtClean="0"/>
              <a:t>Differentiate between </a:t>
            </a:r>
            <a:r>
              <a:rPr lang="en-US" b="1" i="1" dirty="0" smtClean="0"/>
              <a:t>Save</a:t>
            </a:r>
            <a:r>
              <a:rPr lang="en-US" dirty="0" smtClean="0"/>
              <a:t> and </a:t>
            </a:r>
            <a:r>
              <a:rPr lang="en-US" b="1" i="1" dirty="0" smtClean="0"/>
              <a:t>Save As</a:t>
            </a:r>
            <a:r>
              <a:rPr lang="en-US" dirty="0" smtClean="0"/>
              <a:t>.</a:t>
            </a:r>
          </a:p>
          <a:p>
            <a:r>
              <a:rPr lang="en-US" dirty="0" smtClean="0"/>
              <a:t>Why formula bar is used?</a:t>
            </a:r>
          </a:p>
          <a:p>
            <a:r>
              <a:rPr lang="en-US" dirty="0" smtClean="0"/>
              <a:t>What is a cell address?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344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/>
              <a:t>Adding and working with information </a:t>
            </a:r>
            <a:endParaRPr lang="en-US" sz="3200" dirty="0" smtClean="0"/>
          </a:p>
          <a:p>
            <a:pPr lvl="1"/>
            <a:r>
              <a:rPr lang="en-US" sz="2800" dirty="0" smtClean="0"/>
              <a:t>Formatting cells</a:t>
            </a:r>
          </a:p>
          <a:p>
            <a:pPr lvl="1"/>
            <a:r>
              <a:rPr lang="en-US" sz="2800" dirty="0" smtClean="0"/>
              <a:t>Adding comments</a:t>
            </a:r>
          </a:p>
          <a:p>
            <a:pPr lvl="1"/>
            <a:r>
              <a:rPr lang="en-US" sz="2800" dirty="0" smtClean="0"/>
              <a:t>Inserting hyperlinks</a:t>
            </a:r>
            <a:endParaRPr lang="en-US" sz="2800" dirty="0"/>
          </a:p>
          <a:p>
            <a:r>
              <a:rPr lang="en-US" sz="3200" dirty="0"/>
              <a:t>Changing the look of information with </a:t>
            </a:r>
            <a:r>
              <a:rPr lang="en-US" sz="3200" dirty="0" smtClean="0"/>
              <a:t>spreadsheet</a:t>
            </a:r>
          </a:p>
          <a:p>
            <a:pPr lvl="1"/>
            <a:r>
              <a:rPr lang="en-US" sz="2800" dirty="0" smtClean="0"/>
              <a:t>Cell alignment</a:t>
            </a:r>
          </a:p>
          <a:p>
            <a:pPr lvl="1"/>
            <a:r>
              <a:rPr lang="en-US" sz="2800" dirty="0"/>
              <a:t>C</a:t>
            </a:r>
            <a:r>
              <a:rPr lang="en-US" sz="2800" dirty="0" smtClean="0"/>
              <a:t>hanging </a:t>
            </a:r>
            <a:r>
              <a:rPr lang="en-US" sz="2800" dirty="0"/>
              <a:t>font face and </a:t>
            </a:r>
            <a:r>
              <a:rPr lang="en-US" sz="2800" dirty="0" smtClean="0"/>
              <a:t>size</a:t>
            </a:r>
          </a:p>
          <a:p>
            <a:pPr lvl="1"/>
            <a:r>
              <a:rPr lang="en-US" sz="2800" dirty="0" smtClean="0"/>
              <a:t>Adding </a:t>
            </a:r>
            <a:r>
              <a:rPr lang="en-US" sz="2800" dirty="0"/>
              <a:t>background color to cells and </a:t>
            </a:r>
            <a:r>
              <a:rPr lang="en-US" sz="2800" dirty="0" smtClean="0"/>
              <a:t>rows</a:t>
            </a:r>
          </a:p>
          <a:p>
            <a:pPr lvl="1"/>
            <a:r>
              <a:rPr lang="en-US" sz="2800" dirty="0" smtClean="0"/>
              <a:t>Inserting pictures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80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Entering data in the cells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Entering data in a cell</a:t>
            </a:r>
          </a:p>
          <a:p>
            <a:pPr lvl="1"/>
            <a:r>
              <a:rPr lang="en-US" dirty="0" smtClean="0"/>
              <a:t>Select the cell where you want to insert data</a:t>
            </a:r>
          </a:p>
          <a:p>
            <a:pPr lvl="1"/>
            <a:r>
              <a:rPr lang="en-US" dirty="0" smtClean="0"/>
              <a:t>Type the data</a:t>
            </a:r>
          </a:p>
          <a:p>
            <a:pPr lvl="1"/>
            <a:r>
              <a:rPr lang="en-US" dirty="0" smtClean="0"/>
              <a:t>Press </a:t>
            </a:r>
            <a:r>
              <a:rPr lang="en-US" b="1" i="1" dirty="0" smtClean="0"/>
              <a:t>Enter</a:t>
            </a:r>
            <a:r>
              <a:rPr lang="en-US" dirty="0" smtClean="0"/>
              <a:t> from keyboard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67571" y="3663734"/>
            <a:ext cx="4371429" cy="25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043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Text</a:t>
            </a:r>
          </a:p>
          <a:p>
            <a:pPr lvl="1"/>
            <a:r>
              <a:rPr lang="en-US" dirty="0" smtClean="0"/>
              <a:t>Also called </a:t>
            </a:r>
            <a:r>
              <a:rPr lang="en-US" b="1" i="1" dirty="0" smtClean="0">
                <a:solidFill>
                  <a:schemeClr val="accent2"/>
                </a:solidFill>
              </a:rPr>
              <a:t>Labels</a:t>
            </a:r>
            <a:r>
              <a:rPr lang="en-US" dirty="0" smtClean="0"/>
              <a:t> because it is often used to identify the information in columns or rows</a:t>
            </a:r>
          </a:p>
          <a:p>
            <a:pPr lvl="1"/>
            <a:r>
              <a:rPr lang="en-US" dirty="0" smtClean="0"/>
              <a:t>Include any letters, numbers and symbols on the keyboard</a:t>
            </a:r>
          </a:p>
          <a:p>
            <a:pPr lvl="1"/>
            <a:r>
              <a:rPr lang="en-US" dirty="0" smtClean="0"/>
              <a:t>Up to 32,000 characters may be entered in a cell</a:t>
            </a:r>
          </a:p>
          <a:p>
            <a:r>
              <a:rPr lang="en-US" dirty="0" smtClean="0"/>
              <a:t>Values</a:t>
            </a:r>
          </a:p>
          <a:p>
            <a:pPr lvl="1"/>
            <a:r>
              <a:rPr lang="en-US" dirty="0" smtClean="0"/>
              <a:t>Numeric entries; used in calculations</a:t>
            </a:r>
          </a:p>
          <a:p>
            <a:pPr lvl="1"/>
            <a:r>
              <a:rPr lang="en-US" dirty="0" smtClean="0"/>
              <a:t>Numbers can be displayed in different formats like with or without currency symbol</a:t>
            </a:r>
          </a:p>
          <a:p>
            <a:pPr lvl="1"/>
            <a:r>
              <a:rPr lang="en-US" dirty="0" smtClean="0"/>
              <a:t>Numbers that contain too many digits for the width of column are displayed as hash symbols (</a:t>
            </a:r>
            <a:r>
              <a:rPr lang="en-US" b="1" dirty="0" smtClean="0">
                <a:solidFill>
                  <a:schemeClr val="accent2"/>
                </a:solidFill>
              </a:rPr>
              <a:t>####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This problem can be solved by resizing the width of column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48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Dates</a:t>
            </a:r>
          </a:p>
          <a:p>
            <a:pPr lvl="1"/>
            <a:r>
              <a:rPr lang="en-US" dirty="0" smtClean="0"/>
              <a:t>The values that can be used in calculations to calculate time interval like your age.</a:t>
            </a:r>
          </a:p>
          <a:p>
            <a:pPr lvl="1"/>
            <a:r>
              <a:rPr lang="en-US" dirty="0" smtClean="0"/>
              <a:t>May be displayed in different formats</a:t>
            </a:r>
          </a:p>
          <a:p>
            <a:pPr lvl="1"/>
            <a:r>
              <a:rPr lang="en-US" dirty="0" smtClean="0"/>
              <a:t>For example, </a:t>
            </a:r>
            <a:r>
              <a:rPr lang="en-US" b="1" i="1" dirty="0" err="1" smtClean="0"/>
              <a:t>dd</a:t>
            </a:r>
            <a:r>
              <a:rPr lang="en-US" b="1" i="1" dirty="0" smtClean="0"/>
              <a:t>-mm-</a:t>
            </a:r>
            <a:r>
              <a:rPr lang="en-US" b="1" i="1" dirty="0" err="1" smtClean="0"/>
              <a:t>yy</a:t>
            </a:r>
            <a:r>
              <a:rPr lang="en-US" b="1" i="1" dirty="0" smtClean="0"/>
              <a:t>, mm-</a:t>
            </a:r>
            <a:r>
              <a:rPr lang="en-US" b="1" i="1" dirty="0" err="1" smtClean="0"/>
              <a:t>dd</a:t>
            </a:r>
            <a:r>
              <a:rPr lang="en-US" b="1" i="1" dirty="0" smtClean="0"/>
              <a:t>-</a:t>
            </a:r>
            <a:r>
              <a:rPr lang="en-US" b="1" i="1" dirty="0" err="1" smtClean="0"/>
              <a:t>yyyy</a:t>
            </a:r>
            <a:endParaRPr lang="en-US" b="1" i="1" dirty="0"/>
          </a:p>
          <a:p>
            <a:r>
              <a:rPr lang="en-US" dirty="0" smtClean="0"/>
              <a:t>Formula</a:t>
            </a:r>
          </a:p>
          <a:p>
            <a:pPr lvl="1"/>
            <a:r>
              <a:rPr lang="en-US" dirty="0" smtClean="0"/>
              <a:t>The instructions that perform calculations</a:t>
            </a:r>
          </a:p>
          <a:p>
            <a:pPr lvl="1"/>
            <a:r>
              <a:rPr lang="en-US" dirty="0" smtClean="0"/>
              <a:t>May be very simple or complex</a:t>
            </a:r>
          </a:p>
          <a:p>
            <a:pPr lvl="1"/>
            <a:r>
              <a:rPr lang="en-US" dirty="0" smtClean="0"/>
              <a:t>The result may be a number, date or a message</a:t>
            </a:r>
          </a:p>
          <a:p>
            <a:pPr lvl="1"/>
            <a:r>
              <a:rPr lang="en-US" dirty="0" smtClean="0"/>
              <a:t>Begins with equal (</a:t>
            </a:r>
            <a:r>
              <a:rPr lang="en-US" b="1" dirty="0" smtClean="0">
                <a:solidFill>
                  <a:schemeClr val="accent2"/>
                </a:solidFill>
              </a:rPr>
              <a:t>=</a:t>
            </a:r>
            <a:r>
              <a:rPr lang="en-US" dirty="0" smtClean="0"/>
              <a:t>) sign</a:t>
            </a:r>
          </a:p>
          <a:p>
            <a:pPr lvl="1"/>
            <a:r>
              <a:rPr lang="en-US" dirty="0" smtClean="0"/>
              <a:t>For example, </a:t>
            </a:r>
            <a:r>
              <a:rPr lang="en-US" b="1" i="1" dirty="0" smtClean="0"/>
              <a:t>=A1+A2, =a1/a3, =Sum(a1,a2) and =sum(a1:a100)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396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2295" y="1709738"/>
            <a:ext cx="7533061" cy="4932362"/>
          </a:xfrm>
        </p:spPr>
      </p:pic>
    </p:spTree>
    <p:extLst>
      <p:ext uri="{BB962C8B-B14F-4D97-AF65-F5344CB8AC3E}">
        <p14:creationId xmlns:p14="http://schemas.microsoft.com/office/powerpoint/2010/main" xmlns="" val="225395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Fill Handle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Fill handle</a:t>
            </a:r>
          </a:p>
          <a:p>
            <a:pPr lvl="1"/>
            <a:r>
              <a:rPr lang="en-US" dirty="0" smtClean="0"/>
              <a:t>A time saving tool that automatically fills a series of words like days, number patterns and formulas</a:t>
            </a:r>
          </a:p>
          <a:p>
            <a:pPr lvl="1"/>
            <a:r>
              <a:rPr lang="en-US" dirty="0" smtClean="0"/>
              <a:t>AutoFill feature makes data entry fast and efficient</a:t>
            </a:r>
          </a:p>
          <a:p>
            <a:r>
              <a:rPr lang="en-US" dirty="0" smtClean="0"/>
              <a:t>Filling in a common series</a:t>
            </a:r>
          </a:p>
          <a:p>
            <a:pPr lvl="1"/>
            <a:r>
              <a:rPr lang="en-US" dirty="0" smtClean="0"/>
              <a:t>Select the initial cell for the series</a:t>
            </a:r>
          </a:p>
          <a:p>
            <a:pPr lvl="1"/>
            <a:r>
              <a:rPr lang="en-US" dirty="0" smtClean="0"/>
              <a:t>Place the mouse over the fill handle, your mouse pointer appears like a black plus sign (called </a:t>
            </a:r>
            <a:r>
              <a:rPr lang="en-US" b="1" i="1" dirty="0" smtClean="0"/>
              <a:t>crosshairs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Drag the handle over the cells that are to be filled</a:t>
            </a:r>
          </a:p>
          <a:p>
            <a:pPr lvl="1"/>
            <a:r>
              <a:rPr lang="en-US" dirty="0" smtClean="0"/>
              <a:t>Release the mouse button. Excel fills the cells.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18676" y="4140200"/>
            <a:ext cx="4069658" cy="221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411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</a:t>
            </a:r>
            <a:r>
              <a:rPr lang="en-US" b="1" i="1" dirty="0" smtClean="0">
                <a:solidFill>
                  <a:schemeClr val="accent2"/>
                </a:solidFill>
              </a:rPr>
              <a:t>Fill handle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series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33450534"/>
              </p:ext>
            </p:extLst>
          </p:nvPr>
        </p:nvGraphicFramePr>
        <p:xfrm>
          <a:off x="242888" y="1709738"/>
          <a:ext cx="859536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9012"/>
                <a:gridCol w="506634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Initial selection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Extended series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Mon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Tue, Wed, Thu…..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Monday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Tuesday,</a:t>
                      </a:r>
                      <a:r>
                        <a:rPr lang="en-US" sz="2800" baseline="0" dirty="0" smtClean="0"/>
                        <a:t> Wednesday,…..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Jan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Feb, Mar, Apr, ….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1,2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3,4,5,6,7,8,……..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1997,1998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1999,2000,2001,….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1,3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5,7,9,11,…..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2,4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6,8,10,12,……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50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Editing data</a:t>
            </a:r>
          </a:p>
          <a:p>
            <a:pPr lvl="1"/>
            <a:r>
              <a:rPr lang="en-US" dirty="0" smtClean="0"/>
              <a:t>Editing is very easy in excel</a:t>
            </a:r>
          </a:p>
          <a:p>
            <a:pPr lvl="1"/>
            <a:r>
              <a:rPr lang="en-US" dirty="0" smtClean="0"/>
              <a:t>Edit your entries using formula bar or cell itself</a:t>
            </a:r>
          </a:p>
          <a:p>
            <a:pPr lvl="1"/>
            <a:r>
              <a:rPr lang="en-US" dirty="0" smtClean="0"/>
              <a:t>First you must active the desired cell</a:t>
            </a:r>
          </a:p>
          <a:p>
            <a:r>
              <a:rPr lang="en-US" dirty="0" smtClean="0"/>
              <a:t>You may use any of these methods for editing</a:t>
            </a:r>
          </a:p>
          <a:p>
            <a:pPr lvl="1"/>
            <a:r>
              <a:rPr lang="en-US" dirty="0" smtClean="0"/>
              <a:t>Double click on the cell containing the data you want to edit</a:t>
            </a:r>
          </a:p>
          <a:p>
            <a:pPr lvl="1"/>
            <a:r>
              <a:rPr lang="en-US" dirty="0" smtClean="0"/>
              <a:t>Click once on the formula bar</a:t>
            </a:r>
          </a:p>
          <a:p>
            <a:pPr lvl="1"/>
            <a:r>
              <a:rPr lang="en-US" dirty="0" smtClean="0"/>
              <a:t>Press F2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876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and Replace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595360" cy="4931944"/>
          </a:xfrm>
        </p:spPr>
        <p:txBody>
          <a:bodyPr>
            <a:normAutofit/>
          </a:bodyPr>
          <a:lstStyle/>
          <a:p>
            <a:r>
              <a:rPr lang="en-US" dirty="0" smtClean="0"/>
              <a:t>A search can locate specific information on the worksheet</a:t>
            </a:r>
          </a:p>
          <a:p>
            <a:r>
              <a:rPr lang="en-US" b="1" i="1" dirty="0" smtClean="0"/>
              <a:t>Finding data</a:t>
            </a:r>
          </a:p>
          <a:p>
            <a:pPr lvl="1"/>
            <a:r>
              <a:rPr lang="en-US" dirty="0" smtClean="0"/>
              <a:t>Click Home&gt;&gt;Find </a:t>
            </a:r>
            <a:r>
              <a:rPr lang="en-US" b="1" dirty="0" smtClean="0"/>
              <a:t>OR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Press CTRL+F</a:t>
            </a:r>
          </a:p>
          <a:p>
            <a:pPr lvl="1"/>
            <a:r>
              <a:rPr lang="en-US" dirty="0" smtClean="0"/>
              <a:t>The </a:t>
            </a:r>
            <a:r>
              <a:rPr lang="en-US" b="1" i="1" dirty="0" smtClean="0"/>
              <a:t>Find</a:t>
            </a:r>
            <a:r>
              <a:rPr lang="en-US" dirty="0" smtClean="0"/>
              <a:t> dialog box will appear</a:t>
            </a:r>
          </a:p>
          <a:p>
            <a:pPr lvl="1"/>
            <a:r>
              <a:rPr lang="en-US" dirty="0" smtClean="0"/>
              <a:t>Type the data in “</a:t>
            </a:r>
            <a:r>
              <a:rPr lang="en-US" b="1" i="1" dirty="0" smtClean="0"/>
              <a:t>Find What”</a:t>
            </a:r>
            <a:r>
              <a:rPr lang="en-US" dirty="0" smtClean="0"/>
              <a:t> textbox</a:t>
            </a:r>
          </a:p>
          <a:p>
            <a:pPr lvl="1"/>
            <a:r>
              <a:rPr lang="en-US" dirty="0" smtClean="0"/>
              <a:t>Click </a:t>
            </a:r>
            <a:r>
              <a:rPr lang="en-US" b="1" i="1" dirty="0" smtClean="0"/>
              <a:t>Find Next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dirty="0"/>
              <a:t>e</a:t>
            </a:r>
            <a:r>
              <a:rPr lang="en-US" dirty="0" smtClean="0"/>
              <a:t>xcel will go to the next occurrence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621"/>
          <a:stretch/>
        </p:blipFill>
        <p:spPr>
          <a:xfrm>
            <a:off x="5778500" y="2229519"/>
            <a:ext cx="3109834" cy="194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939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and Replace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Find and Replace data</a:t>
            </a:r>
          </a:p>
          <a:p>
            <a:pPr lvl="1"/>
            <a:r>
              <a:rPr lang="en-US" dirty="0"/>
              <a:t>Open </a:t>
            </a:r>
            <a:r>
              <a:rPr lang="en-US" b="1" i="1" dirty="0"/>
              <a:t>Find</a:t>
            </a:r>
            <a:r>
              <a:rPr lang="en-US" dirty="0"/>
              <a:t> dialog box from </a:t>
            </a:r>
            <a:r>
              <a:rPr lang="en-US" b="1" i="1" dirty="0"/>
              <a:t>Home&gt;&gt;Find</a:t>
            </a:r>
          </a:p>
          <a:p>
            <a:pPr lvl="1"/>
            <a:r>
              <a:rPr lang="en-US" dirty="0"/>
              <a:t>Click </a:t>
            </a:r>
            <a:r>
              <a:rPr lang="en-US" b="1" i="1" dirty="0"/>
              <a:t>Replace</a:t>
            </a:r>
            <a:r>
              <a:rPr lang="en-US" dirty="0"/>
              <a:t> button in the dialog box</a:t>
            </a:r>
          </a:p>
          <a:p>
            <a:pPr lvl="1"/>
            <a:r>
              <a:rPr lang="en-US" dirty="0"/>
              <a:t>Enter data in </a:t>
            </a:r>
            <a:r>
              <a:rPr lang="en-US" b="1" i="1" dirty="0"/>
              <a:t>Find What</a:t>
            </a:r>
            <a:r>
              <a:rPr lang="en-US" dirty="0"/>
              <a:t> and </a:t>
            </a:r>
            <a:r>
              <a:rPr lang="en-US" b="1" i="1" dirty="0"/>
              <a:t>Replace With</a:t>
            </a:r>
            <a:r>
              <a:rPr lang="en-US" dirty="0"/>
              <a:t> textbox</a:t>
            </a:r>
          </a:p>
          <a:p>
            <a:pPr lvl="1"/>
            <a:r>
              <a:rPr lang="en-US" dirty="0"/>
              <a:t> click </a:t>
            </a:r>
            <a:r>
              <a:rPr lang="en-US" b="1" i="1" dirty="0"/>
              <a:t>Replace All</a:t>
            </a:r>
            <a:r>
              <a:rPr lang="en-US" dirty="0"/>
              <a:t> button to replace all occurrences</a:t>
            </a:r>
          </a:p>
          <a:p>
            <a:pPr lvl="1"/>
            <a:r>
              <a:rPr lang="en-US" dirty="0"/>
              <a:t>When finished then press </a:t>
            </a:r>
            <a:r>
              <a:rPr lang="en-US" b="1" i="1" dirty="0"/>
              <a:t>Close</a:t>
            </a:r>
            <a:r>
              <a:rPr lang="en-US" dirty="0"/>
              <a:t> button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3" t="29861" b="1"/>
          <a:stretch/>
        </p:blipFill>
        <p:spPr>
          <a:xfrm>
            <a:off x="4876800" y="4584287"/>
            <a:ext cx="3962200" cy="177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174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cells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Changing Font</a:t>
            </a:r>
          </a:p>
          <a:p>
            <a:pPr lvl="1"/>
            <a:r>
              <a:rPr lang="en-US" dirty="0" smtClean="0"/>
              <a:t>Select the cell for formatting</a:t>
            </a:r>
          </a:p>
          <a:p>
            <a:pPr lvl="1"/>
            <a:r>
              <a:rPr lang="en-US" dirty="0" smtClean="0"/>
              <a:t>Home&gt;&gt;Font</a:t>
            </a:r>
          </a:p>
          <a:p>
            <a:pPr lvl="1"/>
            <a:r>
              <a:rPr lang="en-US" dirty="0" smtClean="0"/>
              <a:t>Click the arrow on the Font box</a:t>
            </a:r>
          </a:p>
          <a:p>
            <a:pPr lvl="1"/>
            <a:r>
              <a:rPr lang="en-US" dirty="0" smtClean="0"/>
              <a:t>From the menu select the Font to apply</a:t>
            </a:r>
          </a:p>
          <a:p>
            <a:r>
              <a:rPr lang="en-US" dirty="0" smtClean="0"/>
              <a:t>Changing Font size</a:t>
            </a:r>
          </a:p>
          <a:p>
            <a:pPr lvl="1"/>
            <a:r>
              <a:rPr lang="en-US" dirty="0" smtClean="0"/>
              <a:t>On the </a:t>
            </a:r>
            <a:r>
              <a:rPr lang="en-US" b="1" i="1" dirty="0" smtClean="0"/>
              <a:t>Formatting</a:t>
            </a:r>
            <a:r>
              <a:rPr lang="en-US" dirty="0" smtClean="0"/>
              <a:t> toolbar, click the arrow on </a:t>
            </a:r>
            <a:r>
              <a:rPr lang="en-US" b="1" i="1" dirty="0" smtClean="0"/>
              <a:t>Font size</a:t>
            </a:r>
            <a:r>
              <a:rPr lang="en-US" dirty="0" smtClean="0"/>
              <a:t> box</a:t>
            </a:r>
          </a:p>
          <a:p>
            <a:pPr lvl="1"/>
            <a:r>
              <a:rPr lang="en-US" dirty="0" smtClean="0"/>
              <a:t>From the menu list, select the size to apply or type the number if not listed and press </a:t>
            </a:r>
            <a:r>
              <a:rPr lang="en-US" b="1" i="1" dirty="0" smtClean="0"/>
              <a:t>Enter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212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Font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58423" y="1681956"/>
            <a:ext cx="5646709" cy="490775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312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Font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Font style</a:t>
            </a:r>
          </a:p>
          <a:p>
            <a:pPr lvl="1"/>
            <a:r>
              <a:rPr lang="en-US" dirty="0" smtClean="0"/>
              <a:t>Refers to font effects but not the font itself </a:t>
            </a:r>
          </a:p>
          <a:p>
            <a:pPr lvl="1"/>
            <a:r>
              <a:rPr lang="en-US" b="1" i="1" dirty="0" smtClean="0"/>
              <a:t>Bold, italic, underline</a:t>
            </a:r>
            <a:r>
              <a:rPr lang="en-US" dirty="0" smtClean="0"/>
              <a:t> styles are used</a:t>
            </a:r>
          </a:p>
          <a:p>
            <a:r>
              <a:rPr lang="en-US" dirty="0" smtClean="0"/>
              <a:t>Method </a:t>
            </a:r>
          </a:p>
          <a:p>
            <a:pPr lvl="1"/>
            <a:r>
              <a:rPr lang="en-US" dirty="0" smtClean="0"/>
              <a:t>Select the cell</a:t>
            </a:r>
          </a:p>
          <a:p>
            <a:pPr lvl="1"/>
            <a:r>
              <a:rPr lang="en-US" dirty="0" smtClean="0"/>
              <a:t>Choose </a:t>
            </a:r>
            <a:r>
              <a:rPr lang="en-US" b="1" i="1" dirty="0" smtClean="0"/>
              <a:t>Home&gt;&gt;Font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From the </a:t>
            </a:r>
            <a:r>
              <a:rPr lang="en-US" b="1" i="1" dirty="0" smtClean="0"/>
              <a:t>Formatting</a:t>
            </a:r>
            <a:r>
              <a:rPr lang="en-US" dirty="0" smtClean="0"/>
              <a:t> toolbar click the enhancement buttons i.e. </a:t>
            </a:r>
            <a:r>
              <a:rPr lang="en-US" b="1" dirty="0" smtClean="0"/>
              <a:t>B</a:t>
            </a:r>
            <a:r>
              <a:rPr lang="en-US" dirty="0" smtClean="0"/>
              <a:t>, </a:t>
            </a:r>
            <a:r>
              <a:rPr lang="en-US" i="1" dirty="0" smtClean="0"/>
              <a:t>I</a:t>
            </a:r>
            <a:r>
              <a:rPr lang="en-US" dirty="0" smtClean="0"/>
              <a:t>, </a:t>
            </a:r>
            <a:r>
              <a:rPr lang="en-US" u="sng" dirty="0" smtClean="0"/>
              <a:t>U </a:t>
            </a:r>
            <a:r>
              <a:rPr lang="en-US" dirty="0" smtClean="0"/>
              <a:t> 	</a:t>
            </a:r>
            <a:r>
              <a:rPr lang="en-US" b="1" i="1" dirty="0" smtClean="0">
                <a:solidFill>
                  <a:schemeClr val="accent2"/>
                </a:solidFill>
              </a:rPr>
              <a:t>OR </a:t>
            </a:r>
          </a:p>
          <a:p>
            <a:pPr lvl="1"/>
            <a:r>
              <a:rPr lang="en-US" dirty="0" smtClean="0"/>
              <a:t>press CTRL+B, CTRL+I, CTRL+U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972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Font color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Changing Font color</a:t>
            </a:r>
          </a:p>
          <a:p>
            <a:pPr lvl="1"/>
            <a:r>
              <a:rPr lang="en-US" dirty="0" smtClean="0"/>
              <a:t>Select the cell to format</a:t>
            </a:r>
          </a:p>
          <a:p>
            <a:pPr lvl="1"/>
            <a:r>
              <a:rPr lang="en-US" dirty="0" smtClean="0"/>
              <a:t>On the formatting toolbar, click Font Color to apply the color displayed on the button </a:t>
            </a:r>
            <a:r>
              <a:rPr lang="en-US" b="1" i="1" dirty="0" smtClean="0">
                <a:solidFill>
                  <a:schemeClr val="accent2"/>
                </a:solidFill>
              </a:rPr>
              <a:t>OR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On the formatting toolbar click the arrow on the Font Color button and select a color from the menu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4444461"/>
            <a:ext cx="4913234" cy="193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521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 Alignment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Text is aligned automatically on the left of column and values on the right.</a:t>
            </a:r>
          </a:p>
          <a:p>
            <a:r>
              <a:rPr lang="en-US" dirty="0" smtClean="0"/>
              <a:t>This can be changed if required.</a:t>
            </a:r>
          </a:p>
          <a:p>
            <a:r>
              <a:rPr lang="en-US" dirty="0" smtClean="0"/>
              <a:t>Text Alignment</a:t>
            </a:r>
          </a:p>
          <a:p>
            <a:pPr lvl="1"/>
            <a:r>
              <a:rPr lang="en-US" dirty="0" smtClean="0"/>
              <a:t>Select the data with the mouse</a:t>
            </a:r>
          </a:p>
          <a:p>
            <a:pPr lvl="1"/>
            <a:r>
              <a:rPr lang="en-US" dirty="0" smtClean="0"/>
              <a:t>Click the align left/center/right/justify icon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13" b="7724"/>
          <a:stretch/>
        </p:blipFill>
        <p:spPr>
          <a:xfrm>
            <a:off x="1944853" y="4737099"/>
            <a:ext cx="5248275" cy="204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66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Merge and center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Merge and centers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Selects data across multiple cells</a:t>
            </a:r>
          </a:p>
          <a:p>
            <a:pPr lvl="1"/>
            <a:r>
              <a:rPr lang="en-US" dirty="0" smtClean="0"/>
              <a:t>Merge and center functions are combined on this icon</a:t>
            </a:r>
          </a:p>
          <a:p>
            <a:r>
              <a:rPr lang="en-US" dirty="0" smtClean="0"/>
              <a:t>Method </a:t>
            </a:r>
          </a:p>
          <a:p>
            <a:pPr lvl="1"/>
            <a:r>
              <a:rPr lang="en-US" dirty="0" smtClean="0"/>
              <a:t>Select the series of cells in columns</a:t>
            </a:r>
          </a:p>
          <a:p>
            <a:pPr lvl="1"/>
            <a:r>
              <a:rPr lang="en-US" dirty="0" smtClean="0"/>
              <a:t>Click on the </a:t>
            </a:r>
            <a:r>
              <a:rPr lang="en-US" b="1" dirty="0" smtClean="0"/>
              <a:t>“</a:t>
            </a:r>
            <a:r>
              <a:rPr lang="en-US" b="1" i="1" dirty="0" smtClean="0"/>
              <a:t>merge and center”</a:t>
            </a:r>
            <a:r>
              <a:rPr lang="en-US" dirty="0" smtClean="0"/>
              <a:t> icon</a:t>
            </a:r>
          </a:p>
          <a:p>
            <a:pPr lvl="1"/>
            <a:r>
              <a:rPr lang="en-US" dirty="0" smtClean="0"/>
              <a:t>Press </a:t>
            </a:r>
            <a:r>
              <a:rPr lang="en-US" b="1" i="1" dirty="0" smtClean="0"/>
              <a:t>Enter</a:t>
            </a:r>
            <a:r>
              <a:rPr lang="en-US" dirty="0" smtClean="0"/>
              <a:t> from keyboard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40474" y="4942974"/>
            <a:ext cx="3647860" cy="141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283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Rotating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7058860" cy="493194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Rotating text</a:t>
            </a:r>
          </a:p>
          <a:p>
            <a:pPr lvl="1"/>
            <a:r>
              <a:rPr lang="en-US" dirty="0" smtClean="0"/>
              <a:t>Allows to change the direction of text at different angles diagonally or vertically</a:t>
            </a:r>
          </a:p>
          <a:p>
            <a:pPr lvl="1"/>
            <a:r>
              <a:rPr lang="en-US" dirty="0" smtClean="0"/>
              <a:t>Great way to adjust text in narrow columns</a:t>
            </a:r>
          </a:p>
          <a:p>
            <a:r>
              <a:rPr lang="en-US" dirty="0" smtClean="0"/>
              <a:t>Method </a:t>
            </a:r>
          </a:p>
          <a:p>
            <a:pPr lvl="1"/>
            <a:r>
              <a:rPr lang="en-US" dirty="0" smtClean="0"/>
              <a:t>Select the desired cell or range of cells </a:t>
            </a:r>
          </a:p>
          <a:p>
            <a:pPr lvl="1"/>
            <a:r>
              <a:rPr lang="en-US" dirty="0" smtClean="0"/>
              <a:t>Choose </a:t>
            </a:r>
            <a:r>
              <a:rPr lang="en-US" b="1" i="1" dirty="0" smtClean="0"/>
              <a:t>Home&gt;&gt;Format&gt;&gt;Format cells</a:t>
            </a:r>
          </a:p>
          <a:p>
            <a:pPr lvl="1"/>
            <a:r>
              <a:rPr lang="en-US" dirty="0" smtClean="0"/>
              <a:t>Click </a:t>
            </a:r>
            <a:r>
              <a:rPr lang="en-US" b="1" i="1" dirty="0" smtClean="0"/>
              <a:t>Alignment</a:t>
            </a:r>
            <a:r>
              <a:rPr lang="en-US" dirty="0" smtClean="0"/>
              <a:t> tab. Under Orientation , </a:t>
            </a:r>
            <a:r>
              <a:rPr lang="en-US" b="1" i="1" dirty="0"/>
              <a:t>R</a:t>
            </a:r>
            <a:r>
              <a:rPr lang="en-US" b="1" i="1" dirty="0" smtClean="0"/>
              <a:t>ed Diamond</a:t>
            </a:r>
            <a:r>
              <a:rPr lang="en-US" dirty="0" smtClean="0"/>
              <a:t> will be at position zero degrees</a:t>
            </a:r>
          </a:p>
          <a:p>
            <a:pPr lvl="1"/>
            <a:r>
              <a:rPr lang="en-US" dirty="0" smtClean="0"/>
              <a:t>Now click and drag </a:t>
            </a:r>
            <a:r>
              <a:rPr lang="en-US" b="1" i="1" dirty="0" smtClean="0"/>
              <a:t>Red Diamond</a:t>
            </a:r>
            <a:r>
              <a:rPr lang="en-US" dirty="0" smtClean="0"/>
              <a:t> to the desired degree level like 90, 45,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784"/>
          <a:stretch/>
        </p:blipFill>
        <p:spPr>
          <a:xfrm>
            <a:off x="7283387" y="1832310"/>
            <a:ext cx="1604947" cy="237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9555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Wrapping text in a cell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Wrap text</a:t>
            </a:r>
          </a:p>
          <a:p>
            <a:pPr lvl="1"/>
            <a:r>
              <a:rPr lang="en-US" dirty="0" smtClean="0"/>
              <a:t>The text automatically move to the next line when touches the margin boundary without pressing </a:t>
            </a:r>
            <a:r>
              <a:rPr lang="en-US" dirty="0"/>
              <a:t>E</a:t>
            </a:r>
            <a:r>
              <a:rPr lang="en-US" dirty="0" smtClean="0"/>
              <a:t>nter key</a:t>
            </a:r>
          </a:p>
          <a:p>
            <a:r>
              <a:rPr lang="en-US" dirty="0" smtClean="0"/>
              <a:t>Method</a:t>
            </a:r>
          </a:p>
          <a:p>
            <a:pPr lvl="1"/>
            <a:r>
              <a:rPr lang="en-US" dirty="0" smtClean="0"/>
              <a:t>Select the cells for wrapping text</a:t>
            </a:r>
          </a:p>
          <a:p>
            <a:pPr lvl="1"/>
            <a:r>
              <a:rPr lang="en-US" dirty="0" smtClean="0"/>
              <a:t>Choose </a:t>
            </a:r>
            <a:r>
              <a:rPr lang="en-US" b="1" i="1" dirty="0" smtClean="0"/>
              <a:t>Home&gt;&gt;Format&gt;&gt;Format cells</a:t>
            </a:r>
          </a:p>
          <a:p>
            <a:pPr lvl="1"/>
            <a:r>
              <a:rPr lang="en-US" dirty="0" smtClean="0"/>
              <a:t>Select the </a:t>
            </a:r>
            <a:r>
              <a:rPr lang="en-US" b="1" i="1" dirty="0" smtClean="0"/>
              <a:t>Alignment</a:t>
            </a:r>
            <a:r>
              <a:rPr lang="en-US" dirty="0" smtClean="0"/>
              <a:t> tab from </a:t>
            </a:r>
            <a:r>
              <a:rPr lang="en-US" b="1" i="1" dirty="0" smtClean="0"/>
              <a:t>Format Cell</a:t>
            </a:r>
            <a:r>
              <a:rPr lang="en-US" dirty="0" smtClean="0"/>
              <a:t> dialog box</a:t>
            </a:r>
          </a:p>
          <a:p>
            <a:pPr lvl="1"/>
            <a:r>
              <a:rPr lang="en-US" dirty="0" smtClean="0"/>
              <a:t>Under </a:t>
            </a:r>
            <a:r>
              <a:rPr lang="en-US" b="1" i="1" dirty="0" smtClean="0"/>
              <a:t>Text control</a:t>
            </a:r>
            <a:r>
              <a:rPr lang="en-US" dirty="0" smtClean="0"/>
              <a:t>, select </a:t>
            </a:r>
            <a:r>
              <a:rPr lang="en-US" b="1" i="1" dirty="0" smtClean="0"/>
              <a:t>Wrap text</a:t>
            </a:r>
            <a:r>
              <a:rPr lang="en-US" dirty="0" smtClean="0"/>
              <a:t> and click OK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20464" y="3016333"/>
            <a:ext cx="2867870" cy="111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287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Number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Numbers formatting</a:t>
            </a:r>
          </a:p>
          <a:p>
            <a:pPr lvl="1"/>
            <a:r>
              <a:rPr lang="en-US" dirty="0" smtClean="0"/>
              <a:t>Numeric data is displayed in different styles</a:t>
            </a:r>
          </a:p>
          <a:p>
            <a:pPr lvl="1"/>
            <a:r>
              <a:rPr lang="en-US" dirty="0" smtClean="0"/>
              <a:t>For example, general, number, currency, date, time, percentage, etc.</a:t>
            </a:r>
          </a:p>
          <a:p>
            <a:r>
              <a:rPr lang="en-US" dirty="0" smtClean="0"/>
              <a:t>Applying currency style</a:t>
            </a:r>
          </a:p>
          <a:p>
            <a:pPr lvl="1"/>
            <a:r>
              <a:rPr lang="en-US" dirty="0" smtClean="0"/>
              <a:t> select the cells </a:t>
            </a:r>
          </a:p>
          <a:p>
            <a:pPr lvl="1"/>
            <a:r>
              <a:rPr lang="en-US" dirty="0" smtClean="0"/>
              <a:t>Click </a:t>
            </a:r>
            <a:r>
              <a:rPr lang="en-US" b="1" i="1" dirty="0" smtClean="0"/>
              <a:t>Home&gt;&gt;Format&gt;&gt;Format cells</a:t>
            </a:r>
          </a:p>
          <a:p>
            <a:pPr lvl="1"/>
            <a:r>
              <a:rPr lang="en-US" dirty="0" smtClean="0"/>
              <a:t>Select </a:t>
            </a:r>
            <a:r>
              <a:rPr lang="en-US" b="1" i="1" dirty="0" smtClean="0"/>
              <a:t>Number</a:t>
            </a:r>
            <a:r>
              <a:rPr lang="en-US" dirty="0" smtClean="0"/>
              <a:t> tab from the dialog box</a:t>
            </a:r>
          </a:p>
          <a:p>
            <a:pPr lvl="1"/>
            <a:r>
              <a:rPr lang="en-US" dirty="0" smtClean="0"/>
              <a:t>Click on the Currency from category list</a:t>
            </a:r>
          </a:p>
          <a:p>
            <a:pPr lvl="1"/>
            <a:r>
              <a:rPr lang="en-US" dirty="0" smtClean="0"/>
              <a:t>Select a currency symbol from </a:t>
            </a:r>
            <a:r>
              <a:rPr lang="en-US" b="1" i="1" dirty="0" smtClean="0"/>
              <a:t>Symbol</a:t>
            </a:r>
            <a:r>
              <a:rPr lang="en-US" dirty="0" smtClean="0"/>
              <a:t> box and click OK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6273" y="3045495"/>
            <a:ext cx="2552061" cy="129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930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Borders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Applying cell borders and shading</a:t>
            </a:r>
          </a:p>
          <a:p>
            <a:pPr lvl="1"/>
            <a:r>
              <a:rPr lang="en-US" dirty="0" smtClean="0"/>
              <a:t>Select the cell or range of cells</a:t>
            </a:r>
          </a:p>
          <a:p>
            <a:pPr lvl="1"/>
            <a:r>
              <a:rPr lang="en-US" dirty="0" smtClean="0"/>
              <a:t>Clicking </a:t>
            </a:r>
            <a:r>
              <a:rPr lang="en-US" b="1" i="1" dirty="0" smtClean="0"/>
              <a:t>Borders</a:t>
            </a:r>
            <a:r>
              <a:rPr lang="en-US" dirty="0" smtClean="0"/>
              <a:t> icon on the formatting toolbar will apply the most recently selected border style</a:t>
            </a:r>
          </a:p>
          <a:p>
            <a:pPr lvl="1"/>
            <a:r>
              <a:rPr lang="en-US" dirty="0" smtClean="0"/>
              <a:t>To apply a different border style, click the arrow on the Borders button and then choose style from the palette </a:t>
            </a:r>
          </a:p>
          <a:p>
            <a:pPr lvl="1"/>
            <a:r>
              <a:rPr lang="en-US" dirty="0" smtClean="0"/>
              <a:t> For more choices, choose </a:t>
            </a:r>
            <a:r>
              <a:rPr lang="en-US" b="1" i="1" dirty="0" smtClean="0"/>
              <a:t>Border</a:t>
            </a:r>
            <a:r>
              <a:rPr lang="en-US" dirty="0" smtClean="0"/>
              <a:t> tab from </a:t>
            </a:r>
            <a:r>
              <a:rPr lang="en-US" b="1" i="1" dirty="0" smtClean="0"/>
              <a:t>Format Cells</a:t>
            </a:r>
            <a:r>
              <a:rPr lang="en-US" dirty="0" smtClean="0"/>
              <a:t> dialog box</a:t>
            </a:r>
          </a:p>
          <a:p>
            <a:pPr lvl="1"/>
            <a:r>
              <a:rPr lang="en-US" dirty="0" smtClean="0"/>
              <a:t>Add shading by clicking </a:t>
            </a:r>
            <a:r>
              <a:rPr lang="en-US" b="1" i="1" dirty="0" smtClean="0"/>
              <a:t>Fill Color</a:t>
            </a:r>
            <a:r>
              <a:rPr lang="en-US" dirty="0" smtClean="0"/>
              <a:t> button on the toolbar in </a:t>
            </a:r>
            <a:r>
              <a:rPr lang="en-US" b="1" i="1" dirty="0" smtClean="0"/>
              <a:t>Home</a:t>
            </a:r>
            <a:r>
              <a:rPr lang="en-US" dirty="0" smtClean="0"/>
              <a:t> tab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267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Borders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34768" y="1745456"/>
            <a:ext cx="4504232" cy="449024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640" y="1745456"/>
            <a:ext cx="3177293" cy="1696244"/>
          </a:xfrm>
          <a:prstGeom prst="rect">
            <a:avLst/>
          </a:prstGeom>
        </p:spPr>
      </p:pic>
      <p:sp>
        <p:nvSpPr>
          <p:cNvPr id="7" name="Notched Right Arrow 6"/>
          <p:cNvSpPr/>
          <p:nvPr/>
        </p:nvSpPr>
        <p:spPr>
          <a:xfrm>
            <a:off x="2082800" y="3700999"/>
            <a:ext cx="2082800" cy="8636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736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hyperlink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Hyperlink</a:t>
            </a:r>
          </a:p>
          <a:p>
            <a:pPr lvl="1"/>
            <a:r>
              <a:rPr lang="en-US" dirty="0"/>
              <a:t>A connection between an element in a hypertext document, such as </a:t>
            </a:r>
            <a:r>
              <a:rPr lang="en-US" dirty="0" smtClean="0"/>
              <a:t>a </a:t>
            </a:r>
            <a:r>
              <a:rPr lang="en-US" dirty="0"/>
              <a:t>different element in the document, another document, a </a:t>
            </a:r>
            <a:r>
              <a:rPr lang="en-US" dirty="0" smtClean="0"/>
              <a:t>file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user activates the link by clicking on the linked </a:t>
            </a:r>
            <a:r>
              <a:rPr lang="en-US" dirty="0" smtClean="0"/>
              <a:t>element</a:t>
            </a:r>
          </a:p>
          <a:p>
            <a:pPr lvl="1"/>
            <a:r>
              <a:rPr lang="en-US" dirty="0" smtClean="0"/>
              <a:t>Usually underlined </a:t>
            </a:r>
            <a:r>
              <a:rPr lang="en-US" dirty="0"/>
              <a:t>or in a color different from the rest of the document to indicate that the element is </a:t>
            </a:r>
            <a:r>
              <a:rPr lang="en-US" dirty="0" smtClean="0"/>
              <a:t>linked</a:t>
            </a:r>
          </a:p>
          <a:p>
            <a:r>
              <a:rPr lang="en-US" dirty="0" smtClean="0"/>
              <a:t>Method</a:t>
            </a:r>
          </a:p>
          <a:p>
            <a:pPr lvl="1"/>
            <a:r>
              <a:rPr lang="en-US" dirty="0" smtClean="0"/>
              <a:t>Choose </a:t>
            </a:r>
            <a:r>
              <a:rPr lang="en-US" b="1" i="1" dirty="0" smtClean="0"/>
              <a:t>Insert&gt;&gt;Hyperlink</a:t>
            </a:r>
          </a:p>
          <a:p>
            <a:pPr lvl="1"/>
            <a:r>
              <a:rPr lang="en-US" b="1" i="1" dirty="0" smtClean="0"/>
              <a:t>Insert Hyperlink</a:t>
            </a:r>
            <a:r>
              <a:rPr lang="en-US" dirty="0" smtClean="0"/>
              <a:t> dialog box will appear</a:t>
            </a:r>
          </a:p>
          <a:p>
            <a:pPr lvl="1"/>
            <a:r>
              <a:rPr lang="en-US" dirty="0" smtClean="0"/>
              <a:t>Select a file you want to link with this text</a:t>
            </a:r>
          </a:p>
          <a:p>
            <a:pPr lvl="1"/>
            <a:r>
              <a:rPr lang="en-US" dirty="0" smtClean="0"/>
              <a:t>Email and URLs are inserted in the form of hyperlinks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27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Hyperlinks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640" y="1637506"/>
            <a:ext cx="3848100" cy="218122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7291" y="2602706"/>
            <a:ext cx="4781609" cy="327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674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Comments</a:t>
            </a:r>
          </a:p>
          <a:p>
            <a:pPr lvl="1"/>
            <a:r>
              <a:rPr lang="en-US" dirty="0" smtClean="0"/>
              <a:t>Similar to sticky notes on which you can write reminders and attach to a paper</a:t>
            </a:r>
          </a:p>
          <a:p>
            <a:pPr lvl="1"/>
            <a:r>
              <a:rPr lang="en-US" dirty="0" smtClean="0"/>
              <a:t>May explain the limitations on the input values   </a:t>
            </a:r>
          </a:p>
          <a:p>
            <a:r>
              <a:rPr lang="en-US" dirty="0" smtClean="0"/>
              <a:t>Applying comments</a:t>
            </a:r>
          </a:p>
          <a:p>
            <a:pPr lvl="1"/>
            <a:r>
              <a:rPr lang="en-US" dirty="0" smtClean="0"/>
              <a:t>Select a cell </a:t>
            </a:r>
          </a:p>
          <a:p>
            <a:pPr lvl="1"/>
            <a:r>
              <a:rPr lang="en-US" dirty="0" smtClean="0"/>
              <a:t>Right click on the cell</a:t>
            </a:r>
          </a:p>
          <a:p>
            <a:pPr lvl="1"/>
            <a:r>
              <a:rPr lang="en-US" dirty="0" smtClean="0"/>
              <a:t>Select insert comment from the menu</a:t>
            </a:r>
          </a:p>
          <a:p>
            <a:pPr lvl="1"/>
            <a:r>
              <a:rPr lang="en-US" dirty="0" smtClean="0"/>
              <a:t>A comment box will appear near the cell, write some text inside the comment box</a:t>
            </a:r>
          </a:p>
          <a:p>
            <a:pPr lvl="1"/>
            <a:r>
              <a:rPr lang="en-US" dirty="0" smtClean="0"/>
              <a:t>To close &amp; store the comment, click on any other cell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225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comments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4964" y="1739901"/>
            <a:ext cx="6949837" cy="4267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606800" y="2133600"/>
            <a:ext cx="934520" cy="965200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42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Method</a:t>
            </a:r>
          </a:p>
          <a:p>
            <a:pPr lvl="1"/>
            <a:r>
              <a:rPr lang="en-US" dirty="0" smtClean="0"/>
              <a:t>Select the initial cell where you want to insert a picture</a:t>
            </a:r>
          </a:p>
          <a:p>
            <a:pPr lvl="1"/>
            <a:r>
              <a:rPr lang="en-US" dirty="0" smtClean="0"/>
              <a:t>Choose </a:t>
            </a:r>
            <a:r>
              <a:rPr lang="en-US" b="1" i="1" dirty="0" smtClean="0"/>
              <a:t>Insert&gt;&gt;pictures</a:t>
            </a:r>
          </a:p>
          <a:p>
            <a:pPr lvl="1"/>
            <a:r>
              <a:rPr lang="en-US" b="1" i="1" dirty="0" smtClean="0"/>
              <a:t>Insert Picture</a:t>
            </a:r>
            <a:r>
              <a:rPr lang="en-US" dirty="0" smtClean="0"/>
              <a:t> dialog box will appear</a:t>
            </a:r>
          </a:p>
          <a:p>
            <a:pPr lvl="1"/>
            <a:r>
              <a:rPr lang="en-US" dirty="0" smtClean="0"/>
              <a:t>Search and select the desired file and click </a:t>
            </a:r>
            <a:r>
              <a:rPr lang="en-US" b="1" i="1" dirty="0" smtClean="0"/>
              <a:t>Insert</a:t>
            </a:r>
            <a:r>
              <a:rPr lang="en-US" dirty="0" smtClean="0"/>
              <a:t> button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480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pictures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2670" y="1714500"/>
            <a:ext cx="6816111" cy="493236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841500" y="1714500"/>
            <a:ext cx="419100" cy="965200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108200" y="2489200"/>
            <a:ext cx="1041400" cy="179070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5070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</a:t>
            </a:r>
            <a:r>
              <a:rPr lang="en-US" dirty="0"/>
              <a:t>a </a:t>
            </a:r>
            <a:r>
              <a:rPr lang="en-US" b="1" i="1" dirty="0">
                <a:solidFill>
                  <a:schemeClr val="accent2"/>
                </a:solidFill>
              </a:rPr>
              <a:t>contacts directory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of </a:t>
            </a:r>
            <a:r>
              <a:rPr lang="en-US" dirty="0" smtClean="0"/>
              <a:t>your </a:t>
            </a:r>
            <a:r>
              <a:rPr lang="en-US" dirty="0"/>
              <a:t>personal and </a:t>
            </a:r>
            <a:r>
              <a:rPr lang="en-US" dirty="0" smtClean="0"/>
              <a:t>professional </a:t>
            </a:r>
            <a:r>
              <a:rPr lang="en-US" dirty="0"/>
              <a:t>contacts. </a:t>
            </a:r>
            <a:endParaRPr lang="en-US" dirty="0" smtClean="0"/>
          </a:p>
          <a:p>
            <a:r>
              <a:rPr lang="en-US" dirty="0" smtClean="0"/>
              <a:t>Give a </a:t>
            </a:r>
            <a:r>
              <a:rPr lang="en-US" b="1" i="1" dirty="0" smtClean="0"/>
              <a:t>title</a:t>
            </a:r>
            <a:r>
              <a:rPr lang="en-US" dirty="0" smtClean="0"/>
              <a:t> of </a:t>
            </a:r>
            <a:r>
              <a:rPr lang="en-US" b="1" dirty="0" smtClean="0"/>
              <a:t>“</a:t>
            </a:r>
            <a:r>
              <a:rPr lang="en-US" b="1" i="1" dirty="0" smtClean="0"/>
              <a:t>Contacts Directory”</a:t>
            </a:r>
            <a:r>
              <a:rPr lang="en-US" b="1" dirty="0" smtClean="0"/>
              <a:t> </a:t>
            </a:r>
            <a:r>
              <a:rPr lang="en-US" dirty="0" smtClean="0"/>
              <a:t>on the top.</a:t>
            </a:r>
          </a:p>
          <a:p>
            <a:r>
              <a:rPr lang="en-US" dirty="0" smtClean="0"/>
              <a:t>Insert at least </a:t>
            </a:r>
            <a:r>
              <a:rPr lang="en-US" b="1" i="1" dirty="0" smtClean="0"/>
              <a:t>five</a:t>
            </a:r>
            <a:r>
              <a:rPr lang="en-US" dirty="0" smtClean="0"/>
              <a:t> records in the sheet.</a:t>
            </a:r>
          </a:p>
          <a:p>
            <a:r>
              <a:rPr lang="en-US" dirty="0" smtClean="0"/>
              <a:t>The </a:t>
            </a:r>
            <a:r>
              <a:rPr lang="en-US" dirty="0"/>
              <a:t>directory will include column </a:t>
            </a:r>
            <a:r>
              <a:rPr lang="en-US" dirty="0" smtClean="0"/>
              <a:t>headings: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erial number</a:t>
            </a:r>
          </a:p>
          <a:p>
            <a:pPr lvl="1"/>
            <a:r>
              <a:rPr lang="en-US" dirty="0" smtClean="0"/>
              <a:t>Name, Address</a:t>
            </a:r>
          </a:p>
          <a:p>
            <a:pPr lvl="1"/>
            <a:r>
              <a:rPr lang="en-US" dirty="0" smtClean="0"/>
              <a:t>Phone number, Cell number</a:t>
            </a:r>
          </a:p>
          <a:p>
            <a:pPr lvl="1"/>
            <a:r>
              <a:rPr lang="en-US" dirty="0" smtClean="0"/>
              <a:t>Email address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055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Enter data using Fill Handle feature.</a:t>
            </a:r>
          </a:p>
          <a:p>
            <a:r>
              <a:rPr lang="en-US" dirty="0" smtClean="0"/>
              <a:t>Apply formatting on your cells or sheet.</a:t>
            </a:r>
          </a:p>
          <a:p>
            <a:pPr lvl="1"/>
            <a:r>
              <a:rPr lang="en-US" dirty="0" smtClean="0"/>
              <a:t>Change number formats, borders, </a:t>
            </a:r>
          </a:p>
          <a:p>
            <a:pPr lvl="1"/>
            <a:r>
              <a:rPr lang="en-US" dirty="0" smtClean="0"/>
              <a:t>Change background color, foreground color, font, font size, font style</a:t>
            </a:r>
          </a:p>
          <a:p>
            <a:pPr lvl="1"/>
            <a:r>
              <a:rPr lang="en-US" dirty="0" smtClean="0"/>
              <a:t>Change cell alignment, wrap </a:t>
            </a:r>
            <a:r>
              <a:rPr lang="en-US" dirty="0"/>
              <a:t>text, rotate text, merge and center</a:t>
            </a:r>
          </a:p>
          <a:p>
            <a:r>
              <a:rPr lang="en-US" dirty="0"/>
              <a:t>Insert a picture from you computer in the sheet.</a:t>
            </a:r>
          </a:p>
          <a:p>
            <a:r>
              <a:rPr lang="en-US" dirty="0"/>
              <a:t>Insert a hyperlink to open a file.</a:t>
            </a:r>
          </a:p>
          <a:p>
            <a:r>
              <a:rPr lang="en-US" dirty="0"/>
              <a:t>Insert a comment on the cell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426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Computer Applications in Business</a:t>
            </a:r>
            <a:r>
              <a:rPr lang="en-US" dirty="0" smtClean="0"/>
              <a:t> by </a:t>
            </a:r>
            <a:r>
              <a:rPr lang="en-US" dirty="0" err="1" smtClean="0"/>
              <a:t>Tasleem</a:t>
            </a:r>
            <a:r>
              <a:rPr lang="en-US" dirty="0" smtClean="0"/>
              <a:t> Mustafa</a:t>
            </a:r>
          </a:p>
          <a:p>
            <a:pPr lvl="1"/>
            <a:r>
              <a:rPr lang="en-US" dirty="0" smtClean="0"/>
              <a:t>Chapter 14: Data entry tips and tricks</a:t>
            </a:r>
          </a:p>
          <a:p>
            <a:pPr lvl="1"/>
            <a:r>
              <a:rPr lang="en-US" dirty="0" smtClean="0"/>
              <a:t>Chapter 15: Formatting in excel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377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464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51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DE Temp 2" id="{31CEF575-6705-4A51-8C93-6B8C10C6D902}" vid="{70BAF0F6-AF5D-4AC5-9DF0-1EAC8F9EFB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2</Template>
  <TotalTime>419</TotalTime>
  <Words>1434</Words>
  <Application>Microsoft Office PowerPoint</Application>
  <PresentationFormat>On-screen Show (4:3)</PresentationFormat>
  <Paragraphs>256</Paragraphs>
  <Slides>34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ADE Temp 2</vt:lpstr>
      <vt:lpstr>Spreadsheet </vt:lpstr>
      <vt:lpstr>Knowledge test</vt:lpstr>
      <vt:lpstr>Topics covered </vt:lpstr>
      <vt:lpstr>Entering data in the cells</vt:lpstr>
      <vt:lpstr>Types of data</vt:lpstr>
      <vt:lpstr>Types of data</vt:lpstr>
      <vt:lpstr>Types of data</vt:lpstr>
      <vt:lpstr>Fill Handle</vt:lpstr>
      <vt:lpstr>Examples of Fill handle series</vt:lpstr>
      <vt:lpstr>Editing data</vt:lpstr>
      <vt:lpstr>Find and Replace data</vt:lpstr>
      <vt:lpstr>Find and Replace data</vt:lpstr>
      <vt:lpstr>Formatting cells</vt:lpstr>
      <vt:lpstr>Changing Font</vt:lpstr>
      <vt:lpstr>Changing Font style</vt:lpstr>
      <vt:lpstr>Changing Font color</vt:lpstr>
      <vt:lpstr>Cell Alignment</vt:lpstr>
      <vt:lpstr>Merge and center</vt:lpstr>
      <vt:lpstr>Rotating text</vt:lpstr>
      <vt:lpstr>Wrapping text in a cell</vt:lpstr>
      <vt:lpstr>Number format</vt:lpstr>
      <vt:lpstr>Borders </vt:lpstr>
      <vt:lpstr>Borders</vt:lpstr>
      <vt:lpstr>Inserting a hyperlink</vt:lpstr>
      <vt:lpstr>Hyperlinks </vt:lpstr>
      <vt:lpstr>Adding comments</vt:lpstr>
      <vt:lpstr>Insert comments</vt:lpstr>
      <vt:lpstr>Inserting a picture</vt:lpstr>
      <vt:lpstr>Insert pictures</vt:lpstr>
      <vt:lpstr>Activity 1 </vt:lpstr>
      <vt:lpstr>Activity 2 </vt:lpstr>
      <vt:lpstr>Further reading</vt:lpstr>
      <vt:lpstr>Thanks </vt:lpstr>
      <vt:lpstr>Allah Hafiz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Spreadsheet </dc:title>
  <dc:creator>Sajid</dc:creator>
  <cp:lastModifiedBy>Administrator</cp:lastModifiedBy>
  <cp:revision>137</cp:revision>
  <dcterms:created xsi:type="dcterms:W3CDTF">2014-06-05T14:15:07Z</dcterms:created>
  <dcterms:modified xsi:type="dcterms:W3CDTF">2014-06-06T12:09:24Z</dcterms:modified>
</cp:coreProperties>
</file>