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7" r:id="rId9"/>
    <p:sldId id="282" r:id="rId10"/>
    <p:sldId id="289" r:id="rId11"/>
    <p:sldId id="284" r:id="rId12"/>
    <p:sldId id="285" r:id="rId13"/>
    <p:sldId id="286" r:id="rId14"/>
    <p:sldId id="287" r:id="rId15"/>
    <p:sldId id="288" r:id="rId16"/>
    <p:sldId id="269" r:id="rId17"/>
    <p:sldId id="270" r:id="rId18"/>
    <p:sldId id="271" r:id="rId19"/>
    <p:sldId id="279" r:id="rId20"/>
    <p:sldId id="272" r:id="rId21"/>
    <p:sldId id="273" r:id="rId22"/>
    <p:sldId id="280" r:id="rId23"/>
    <p:sldId id="274" r:id="rId24"/>
    <p:sldId id="275" r:id="rId25"/>
    <p:sldId id="276" r:id="rId26"/>
    <p:sldId id="277" r:id="rId27"/>
    <p:sldId id="268" r:id="rId28"/>
    <p:sldId id="281" r:id="rId29"/>
    <p:sldId id="278" r:id="rId30"/>
    <p:sldId id="260" r:id="rId31"/>
    <p:sldId id="290" r:id="rId32"/>
    <p:sldId id="291" r:id="rId33"/>
    <p:sldId id="261" r:id="rId34"/>
    <p:sldId id="26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1" d="100"/>
          <a:sy n="71" d="100"/>
        </p:scale>
        <p:origin x="-125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5A85C-B29E-4E40-9501-6E7B1DBD76BD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CF7F37-A6B5-4D39-86F1-36481529C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6850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F7F37-A6B5-4D39-86F1-36481529C3F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0955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F7F37-A6B5-4D39-86F1-36481529C3F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5938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 b="0" cap="none" spc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883817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30934" y="634431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53327"/>
            <a:ext cx="7886700" cy="2852737"/>
          </a:xfrm>
        </p:spPr>
        <p:txBody>
          <a:bodyPr anchor="b"/>
          <a:lstStyle>
            <a:lvl1pPr>
              <a:defRPr sz="6000" b="0" cap="none" spc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13528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92553" y="4518115"/>
            <a:ext cx="795528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>Using Productivity Application-</a:t>
            </a:r>
            <a:r>
              <a:rPr lang="en-US" sz="6600" dirty="0" smtClean="0"/>
              <a:t> </a:t>
            </a:r>
            <a:r>
              <a:rPr lang="en-US" dirty="0" smtClean="0"/>
              <a:t>Spreadsheet</a:t>
            </a:r>
            <a:r>
              <a:rPr lang="en-US" i="1" dirty="0" smtClean="0">
                <a:solidFill>
                  <a:srgbClr val="7030A0"/>
                </a:solidFill>
              </a:rPr>
              <a:t> </a:t>
            </a:r>
            <a:endParaRPr lang="en-US" i="1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15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xmlns="" val="133766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columns are used in word?</a:t>
            </a:r>
          </a:p>
          <a:p>
            <a:r>
              <a:rPr lang="en-US" dirty="0" smtClean="0"/>
              <a:t>What is autocorrect feature of word?</a:t>
            </a:r>
          </a:p>
          <a:p>
            <a:r>
              <a:rPr lang="en-US" dirty="0" smtClean="0"/>
              <a:t>What is the use of templates in word?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67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General introduction to spreadsheets interface</a:t>
            </a:r>
          </a:p>
          <a:p>
            <a:pPr lvl="0"/>
            <a:r>
              <a:rPr lang="en-US" dirty="0"/>
              <a:t>Creating, saving and opening spreadsheet</a:t>
            </a:r>
          </a:p>
          <a:p>
            <a:r>
              <a:rPr lang="en-US" dirty="0"/>
              <a:t>Using </a:t>
            </a:r>
            <a:r>
              <a:rPr lang="en-US" dirty="0" smtClean="0"/>
              <a:t>worksheets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101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Spreadsheet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Spreadsheet program</a:t>
            </a:r>
          </a:p>
          <a:p>
            <a:pPr lvl="1"/>
            <a:r>
              <a:rPr lang="en-US" dirty="0" smtClean="0"/>
              <a:t>Used for calculations</a:t>
            </a:r>
          </a:p>
          <a:p>
            <a:pPr lvl="1"/>
            <a:r>
              <a:rPr lang="en-US" dirty="0" smtClean="0"/>
              <a:t>Provides worksheets to enter data</a:t>
            </a:r>
          </a:p>
          <a:p>
            <a:r>
              <a:rPr lang="en-US" dirty="0" smtClean="0"/>
              <a:t>Worksheet</a:t>
            </a:r>
          </a:p>
          <a:p>
            <a:pPr lvl="1"/>
            <a:r>
              <a:rPr lang="en-US" dirty="0" smtClean="0"/>
              <a:t>Collection of rows and columns</a:t>
            </a:r>
          </a:p>
          <a:p>
            <a:pPr lvl="1"/>
            <a:r>
              <a:rPr lang="en-US" dirty="0" smtClean="0"/>
              <a:t>Calculate using formulas and built-in functions</a:t>
            </a:r>
          </a:p>
          <a:p>
            <a:pPr lvl="1"/>
            <a:r>
              <a:rPr lang="en-US" dirty="0" smtClean="0"/>
              <a:t>Display data in charts and figures</a:t>
            </a:r>
          </a:p>
          <a:p>
            <a:r>
              <a:rPr lang="en-US" dirty="0" smtClean="0"/>
              <a:t>Workbook</a:t>
            </a:r>
          </a:p>
          <a:p>
            <a:pPr lvl="1"/>
            <a:r>
              <a:rPr lang="en-US" dirty="0" smtClean="0"/>
              <a:t>Collection of worksheets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824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spreadsheet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Spreadsheet</a:t>
            </a:r>
          </a:p>
          <a:p>
            <a:pPr lvl="1"/>
            <a:r>
              <a:rPr lang="en-US" dirty="0" smtClean="0"/>
              <a:t>Increases the ease and speed of calculations</a:t>
            </a:r>
          </a:p>
          <a:p>
            <a:pPr lvl="1"/>
            <a:r>
              <a:rPr lang="en-US" dirty="0" smtClean="0"/>
              <a:t>Easy to modify and recalculate data automatically</a:t>
            </a:r>
          </a:p>
          <a:p>
            <a:pPr lvl="1"/>
            <a:r>
              <a:rPr lang="en-US" dirty="0" smtClean="0"/>
              <a:t>Display numeric data as charts or graphs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297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 Excel</a:t>
            </a:r>
          </a:p>
          <a:p>
            <a:pPr lvl="1"/>
            <a:r>
              <a:rPr lang="en-US" dirty="0" smtClean="0"/>
              <a:t>Used for calculations in tabular form</a:t>
            </a:r>
          </a:p>
          <a:p>
            <a:pPr lvl="1"/>
            <a:r>
              <a:rPr lang="en-US" dirty="0" smtClean="0"/>
              <a:t>The main window is called </a:t>
            </a:r>
            <a:r>
              <a:rPr lang="en-US" b="1" i="1" dirty="0" smtClean="0">
                <a:solidFill>
                  <a:schemeClr val="accent2"/>
                </a:solidFill>
              </a:rPr>
              <a:t>worksheet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The intersection of a row and column is called </a:t>
            </a:r>
            <a:r>
              <a:rPr lang="en-US" b="1" i="1" dirty="0" smtClean="0">
                <a:solidFill>
                  <a:schemeClr val="accent2"/>
                </a:solidFill>
              </a:rPr>
              <a:t>Cell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Cell contains data, text, numbers, date, formula, functions</a:t>
            </a:r>
            <a:endParaRPr lang="en-US" dirty="0"/>
          </a:p>
          <a:p>
            <a:pPr lvl="1"/>
            <a:r>
              <a:rPr lang="en-US" i="1" dirty="0" smtClean="0"/>
              <a:t>Rows</a:t>
            </a:r>
            <a:r>
              <a:rPr lang="en-US" dirty="0" smtClean="0"/>
              <a:t> are labelled by numbers (1,2,3……) </a:t>
            </a:r>
          </a:p>
          <a:p>
            <a:pPr lvl="1"/>
            <a:r>
              <a:rPr lang="en-US" i="1" dirty="0" smtClean="0"/>
              <a:t>Columns</a:t>
            </a:r>
            <a:r>
              <a:rPr lang="en-US" dirty="0" smtClean="0"/>
              <a:t> are labelled by alphabets (A,B,C,AA,AB…)</a:t>
            </a:r>
          </a:p>
          <a:p>
            <a:pPr lvl="1"/>
            <a:r>
              <a:rPr lang="en-US" b="1" i="1" dirty="0" smtClean="0"/>
              <a:t>Cell address</a:t>
            </a:r>
          </a:p>
          <a:p>
            <a:pPr lvl="2"/>
            <a:r>
              <a:rPr lang="en-US" dirty="0" smtClean="0"/>
              <a:t>Cells are labelled with both row number and column letter e.g. A1, B5, C30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805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 Excel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Worksheet</a:t>
            </a:r>
          </a:p>
          <a:p>
            <a:pPr lvl="1"/>
            <a:r>
              <a:rPr lang="en-US" dirty="0" smtClean="0"/>
              <a:t>256 columns and 65,536 rows in a worksheet</a:t>
            </a:r>
          </a:p>
          <a:p>
            <a:r>
              <a:rPr lang="en-US" dirty="0" smtClean="0"/>
              <a:t>Workbook</a:t>
            </a:r>
          </a:p>
          <a:p>
            <a:pPr lvl="1"/>
            <a:r>
              <a:rPr lang="en-US" dirty="0" smtClean="0"/>
              <a:t>By default, 3 worksheets in a workbook</a:t>
            </a:r>
          </a:p>
          <a:p>
            <a:pPr lvl="1"/>
            <a:r>
              <a:rPr lang="en-US" dirty="0" smtClean="0"/>
              <a:t>First sheet; sheet1 then second; sheet2, etc.</a:t>
            </a:r>
          </a:p>
          <a:p>
            <a:pPr lvl="1"/>
            <a:r>
              <a:rPr lang="en-US" dirty="0" smtClean="0"/>
              <a:t>You save a workbook with worksheets</a:t>
            </a:r>
          </a:p>
          <a:p>
            <a:r>
              <a:rPr lang="en-US" dirty="0" smtClean="0"/>
              <a:t>Active cell</a:t>
            </a:r>
          </a:p>
          <a:p>
            <a:pPr lvl="1"/>
            <a:r>
              <a:rPr lang="en-US" dirty="0" smtClean="0"/>
              <a:t>The current cell where you will enter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181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 Excel Window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557"/>
          <a:stretch/>
        </p:blipFill>
        <p:spPr>
          <a:xfrm>
            <a:off x="1288883" y="1711725"/>
            <a:ext cx="6504874" cy="4656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18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Active cell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1469" y="1675480"/>
            <a:ext cx="7238165" cy="374741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077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Ribbon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783"/>
          <a:stretch/>
        </p:blipFill>
        <p:spPr>
          <a:xfrm>
            <a:off x="243640" y="1744663"/>
            <a:ext cx="8595360" cy="3779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746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Menu bar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26" t="5253" r="34352" b="14826"/>
          <a:stretch/>
        </p:blipFill>
        <p:spPr>
          <a:xfrm>
            <a:off x="546100" y="1803399"/>
            <a:ext cx="7975600" cy="402559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489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Toolbars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329" y="1714500"/>
            <a:ext cx="8649006" cy="32385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137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Formula bar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9"/>
            <a:ext cx="8650702" cy="1554412"/>
          </a:xfrm>
        </p:spPr>
        <p:txBody>
          <a:bodyPr/>
          <a:lstStyle/>
          <a:p>
            <a:r>
              <a:rPr lang="en-US" dirty="0" smtClean="0"/>
              <a:t>Formula bar</a:t>
            </a:r>
          </a:p>
          <a:p>
            <a:pPr lvl="1"/>
            <a:r>
              <a:rPr lang="en-US" dirty="0" smtClean="0"/>
              <a:t>Displays the location of active cell and the value or formula used in the active cell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68800" y="3263901"/>
            <a:ext cx="4470200" cy="2908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05436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Row/column headings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5320" y="1781175"/>
            <a:ext cx="6172000" cy="418605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223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Sheet tabs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9206"/>
          <a:stretch/>
        </p:blipFill>
        <p:spPr>
          <a:xfrm>
            <a:off x="1118937" y="1774006"/>
            <a:ext cx="6427876" cy="3874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68268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create a new spreadsheet</a:t>
            </a:r>
          </a:p>
          <a:p>
            <a:pPr lvl="1"/>
            <a:r>
              <a:rPr lang="en-US" dirty="0" smtClean="0"/>
              <a:t>Open </a:t>
            </a:r>
            <a:r>
              <a:rPr lang="en-US" b="1" i="1" dirty="0" smtClean="0"/>
              <a:t>File</a:t>
            </a:r>
            <a:r>
              <a:rPr lang="en-US" dirty="0" smtClean="0"/>
              <a:t> menu and choose </a:t>
            </a:r>
            <a:r>
              <a:rPr lang="en-US" b="1" i="1" dirty="0" smtClean="0"/>
              <a:t>New</a:t>
            </a:r>
            <a:r>
              <a:rPr lang="en-US" dirty="0" smtClean="0"/>
              <a:t> or press </a:t>
            </a:r>
            <a:r>
              <a:rPr lang="en-US" b="1" i="1" dirty="0" smtClean="0"/>
              <a:t>CTRL+N</a:t>
            </a:r>
          </a:p>
          <a:p>
            <a:pPr lvl="1"/>
            <a:r>
              <a:rPr lang="en-US" dirty="0" smtClean="0"/>
              <a:t>A new excel workbook will be open with “</a:t>
            </a:r>
            <a:r>
              <a:rPr lang="en-US" i="1" dirty="0" smtClean="0"/>
              <a:t>three</a:t>
            </a:r>
            <a:r>
              <a:rPr lang="en-US" dirty="0" smtClean="0"/>
              <a:t> </a:t>
            </a:r>
            <a:r>
              <a:rPr lang="en-US" i="1" dirty="0" smtClean="0"/>
              <a:t>default sheets”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4910" y="3286375"/>
            <a:ext cx="3234090" cy="330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190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a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open an existing spreadsheet</a:t>
            </a:r>
          </a:p>
          <a:p>
            <a:pPr lvl="1"/>
            <a:r>
              <a:rPr lang="en-US" dirty="0" smtClean="0"/>
              <a:t>Open </a:t>
            </a:r>
            <a:r>
              <a:rPr lang="en-US" b="1" i="1" dirty="0" smtClean="0"/>
              <a:t>File</a:t>
            </a:r>
            <a:r>
              <a:rPr lang="en-US" dirty="0" smtClean="0"/>
              <a:t> menu and choose </a:t>
            </a:r>
            <a:r>
              <a:rPr lang="en-US" b="1" i="1" dirty="0" smtClean="0"/>
              <a:t>Open</a:t>
            </a:r>
            <a:r>
              <a:rPr lang="en-US" dirty="0" smtClean="0"/>
              <a:t> or press </a:t>
            </a:r>
            <a:r>
              <a:rPr lang="en-US" b="1" i="1" dirty="0" smtClean="0"/>
              <a:t>CTRL+O</a:t>
            </a:r>
          </a:p>
          <a:p>
            <a:pPr lvl="1"/>
            <a:r>
              <a:rPr lang="en-US" i="1" dirty="0" smtClean="0">
                <a:solidFill>
                  <a:schemeClr val="accent2"/>
                </a:solidFill>
              </a:rPr>
              <a:t>Open dialog box</a:t>
            </a:r>
            <a:r>
              <a:rPr lang="en-US" dirty="0" smtClean="0"/>
              <a:t> appears, select the desired file and then click </a:t>
            </a:r>
            <a:r>
              <a:rPr lang="en-US" b="1" i="1" dirty="0" smtClean="0"/>
              <a:t>Open</a:t>
            </a:r>
            <a:r>
              <a:rPr lang="en-US" dirty="0" smtClean="0"/>
              <a:t> button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32996" y="3807333"/>
            <a:ext cx="4406004" cy="231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734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a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save a file</a:t>
            </a:r>
          </a:p>
          <a:p>
            <a:pPr lvl="1"/>
            <a:r>
              <a:rPr lang="en-US" dirty="0" smtClean="0"/>
              <a:t>Select 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File</a:t>
            </a:r>
            <a:r>
              <a:rPr lang="en-US" dirty="0" smtClean="0"/>
              <a:t> menu and choose 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Save</a:t>
            </a:r>
            <a:r>
              <a:rPr lang="en-US" dirty="0" smtClean="0"/>
              <a:t> or press 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CTRL+s</a:t>
            </a:r>
          </a:p>
          <a:p>
            <a:pPr lvl="1"/>
            <a:r>
              <a:rPr lang="en-US" b="1" i="1" dirty="0" smtClean="0"/>
              <a:t>Save</a:t>
            </a:r>
            <a:r>
              <a:rPr lang="en-US" dirty="0" smtClean="0"/>
              <a:t> dialog box appears, the default name like book1, book2 will appear</a:t>
            </a:r>
          </a:p>
          <a:p>
            <a:pPr lvl="1"/>
            <a:r>
              <a:rPr lang="en-US" dirty="0" smtClean="0"/>
              <a:t>You can change this name according to your requirements like </a:t>
            </a:r>
            <a:r>
              <a:rPr lang="en-US" i="1" dirty="0" smtClean="0"/>
              <a:t>Result sheet</a:t>
            </a:r>
          </a:p>
          <a:p>
            <a:r>
              <a:rPr lang="en-US" dirty="0" smtClean="0"/>
              <a:t>Save As function</a:t>
            </a:r>
          </a:p>
          <a:p>
            <a:pPr lvl="1"/>
            <a:r>
              <a:rPr lang="en-US" dirty="0" smtClean="0"/>
              <a:t>Once you saved a file then you can create its different versions with different names</a:t>
            </a:r>
          </a:p>
          <a:p>
            <a:pPr lvl="1"/>
            <a:r>
              <a:rPr lang="en-US" b="1" i="1" dirty="0" smtClean="0"/>
              <a:t>File&gt;&gt;Save 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194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a file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5009" y="1704892"/>
            <a:ext cx="6524625" cy="4724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160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worksheets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restructure a workbook by </a:t>
            </a:r>
          </a:p>
          <a:p>
            <a:pPr lvl="1"/>
            <a:r>
              <a:rPr lang="en-US" dirty="0" smtClean="0"/>
              <a:t>Adding, copying, moving or deleting worksheets</a:t>
            </a:r>
          </a:p>
          <a:p>
            <a:r>
              <a:rPr lang="en-US" dirty="0" smtClean="0"/>
              <a:t>To make a sheet easier to identify</a:t>
            </a:r>
          </a:p>
          <a:p>
            <a:pPr lvl="1"/>
            <a:r>
              <a:rPr lang="en-US" dirty="0" smtClean="0"/>
              <a:t>Rename the worksheet and change the color of sheet tab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306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the no. of default 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595360" cy="4883817"/>
          </a:xfrm>
        </p:spPr>
        <p:txBody>
          <a:bodyPr>
            <a:normAutofit/>
          </a:bodyPr>
          <a:lstStyle/>
          <a:p>
            <a:r>
              <a:rPr lang="en-US" dirty="0" smtClean="0"/>
              <a:t>You may increase or decrease no. of worksheets in a workbook.</a:t>
            </a:r>
          </a:p>
          <a:p>
            <a:r>
              <a:rPr lang="en-US" b="1" i="1" dirty="0" smtClean="0"/>
              <a:t>Procedure:</a:t>
            </a:r>
          </a:p>
          <a:p>
            <a:pPr lvl="1"/>
            <a:r>
              <a:rPr lang="en-US" b="1" i="1" dirty="0" smtClean="0"/>
              <a:t>File</a:t>
            </a:r>
            <a:r>
              <a:rPr lang="en-US" dirty="0" smtClean="0"/>
              <a:t>&gt;&gt;</a:t>
            </a:r>
            <a:r>
              <a:rPr lang="en-US" b="1" i="1" dirty="0" smtClean="0"/>
              <a:t>options</a:t>
            </a:r>
          </a:p>
          <a:p>
            <a:pPr lvl="1"/>
            <a:r>
              <a:rPr lang="en-US" dirty="0" smtClean="0"/>
              <a:t>Click on </a:t>
            </a:r>
            <a:r>
              <a:rPr lang="en-US" b="1" i="1" dirty="0" smtClean="0"/>
              <a:t>General</a:t>
            </a:r>
            <a:r>
              <a:rPr lang="en-US" dirty="0" smtClean="0"/>
              <a:t> Tab</a:t>
            </a:r>
          </a:p>
          <a:p>
            <a:pPr lvl="1"/>
            <a:r>
              <a:rPr lang="en-US" dirty="0" smtClean="0"/>
              <a:t>Change the number of sheets in new workbook and choose </a:t>
            </a:r>
            <a:r>
              <a:rPr lang="en-US" b="1" i="1" dirty="0" smtClean="0"/>
              <a:t>OK</a:t>
            </a:r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77049" y="4696494"/>
            <a:ext cx="3182530" cy="201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380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default sheets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656" y="1625630"/>
            <a:ext cx="6796958" cy="508381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982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Renaming worksheets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Procedure:</a:t>
            </a:r>
          </a:p>
          <a:p>
            <a:pPr lvl="1"/>
            <a:r>
              <a:rPr lang="en-US" dirty="0" smtClean="0"/>
              <a:t>Double-click on the </a:t>
            </a:r>
            <a:r>
              <a:rPr lang="en-US" b="1" i="1" dirty="0" smtClean="0"/>
              <a:t>sheet</a:t>
            </a:r>
            <a:r>
              <a:rPr lang="en-US" dirty="0" smtClean="0"/>
              <a:t> tab </a:t>
            </a:r>
            <a:r>
              <a:rPr lang="en-US" b="1" dirty="0" smtClean="0">
                <a:solidFill>
                  <a:schemeClr val="accent2"/>
                </a:solidFill>
              </a:rPr>
              <a:t>OR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Right </a:t>
            </a:r>
            <a:r>
              <a:rPr lang="en-US" dirty="0"/>
              <a:t>click on the </a:t>
            </a:r>
            <a:r>
              <a:rPr lang="en-US" b="1" i="1" dirty="0"/>
              <a:t>sheet</a:t>
            </a:r>
            <a:r>
              <a:rPr lang="en-US" dirty="0"/>
              <a:t> </a:t>
            </a:r>
            <a:r>
              <a:rPr lang="en-US" dirty="0" smtClean="0"/>
              <a:t>tab and Choose </a:t>
            </a:r>
            <a:r>
              <a:rPr lang="en-US" b="1" i="1" dirty="0"/>
              <a:t>Rename </a:t>
            </a:r>
            <a:r>
              <a:rPr lang="en-US" dirty="0"/>
              <a:t>from the menu</a:t>
            </a:r>
          </a:p>
          <a:p>
            <a:pPr lvl="1"/>
            <a:r>
              <a:rPr lang="en-US" dirty="0" smtClean="0"/>
              <a:t>Type the new name</a:t>
            </a:r>
          </a:p>
          <a:p>
            <a:pPr lvl="1"/>
            <a:r>
              <a:rPr lang="en-US" dirty="0" smtClean="0"/>
              <a:t>Press </a:t>
            </a:r>
            <a:r>
              <a:rPr lang="en-US" b="1" i="1" dirty="0" smtClean="0"/>
              <a:t>Enter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7538" y="3201069"/>
            <a:ext cx="3914775" cy="3143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08142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Right click</a:t>
            </a:r>
            <a:r>
              <a:rPr lang="en-US" dirty="0" smtClean="0"/>
              <a:t> on the </a:t>
            </a:r>
            <a:r>
              <a:rPr lang="en-US" b="1" i="1" dirty="0" smtClean="0"/>
              <a:t>sheet</a:t>
            </a:r>
            <a:r>
              <a:rPr lang="en-US" dirty="0" smtClean="0"/>
              <a:t> tab and choose insert OR </a:t>
            </a:r>
          </a:p>
          <a:p>
            <a:r>
              <a:rPr lang="en-US" i="1" dirty="0" smtClean="0"/>
              <a:t>Insert&gt;&gt;Worksheet</a:t>
            </a:r>
          </a:p>
          <a:p>
            <a:r>
              <a:rPr lang="en-US" b="1" i="1" dirty="0" smtClean="0"/>
              <a:t>Insert dialog box</a:t>
            </a:r>
            <a:r>
              <a:rPr lang="en-US" dirty="0" smtClean="0"/>
              <a:t> appears, select Worksheet and click </a:t>
            </a:r>
            <a:r>
              <a:rPr lang="en-US" b="1" i="1" dirty="0" smtClean="0"/>
              <a:t>OK</a:t>
            </a:r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431" y="4023811"/>
            <a:ext cx="4483569" cy="22700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82291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row or column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672" y="1709488"/>
            <a:ext cx="8650702" cy="4883817"/>
          </a:xfrm>
        </p:spPr>
        <p:txBody>
          <a:bodyPr/>
          <a:lstStyle/>
          <a:p>
            <a:r>
              <a:rPr lang="en-US" dirty="0" smtClean="0"/>
              <a:t>Select the row or column where you want to insert new row or column</a:t>
            </a:r>
          </a:p>
          <a:p>
            <a:r>
              <a:rPr lang="en-US" dirty="0" smtClean="0"/>
              <a:t>Right click the selection and from shortcut menu select </a:t>
            </a:r>
            <a:r>
              <a:rPr lang="en-US" b="1" i="1" dirty="0" smtClean="0"/>
              <a:t>Insert</a:t>
            </a:r>
            <a:r>
              <a:rPr lang="en-US" dirty="0" smtClean="0"/>
              <a:t> OR </a:t>
            </a:r>
          </a:p>
          <a:p>
            <a:r>
              <a:rPr lang="en-US" dirty="0" smtClean="0"/>
              <a:t>Press </a:t>
            </a:r>
            <a:r>
              <a:rPr lang="en-US" b="1" dirty="0" smtClean="0"/>
              <a:t>CTRL</a:t>
            </a:r>
            <a:r>
              <a:rPr lang="en-US" dirty="0" smtClean="0">
                <a:solidFill>
                  <a:schemeClr val="accent2"/>
                </a:solidFill>
              </a:rPr>
              <a:t>+</a:t>
            </a:r>
            <a:r>
              <a:rPr lang="en-US" b="1" dirty="0" smtClean="0"/>
              <a:t>+</a:t>
            </a:r>
          </a:p>
          <a:p>
            <a:r>
              <a:rPr lang="en-US" i="1" dirty="0" smtClean="0"/>
              <a:t>OR</a:t>
            </a:r>
            <a:r>
              <a:rPr lang="en-US" b="1" dirty="0" smtClean="0"/>
              <a:t> Home&gt;&gt;Insert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04893" y="4309234"/>
            <a:ext cx="4701481" cy="1823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89779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Deleting a row/column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the columns or rows to delete</a:t>
            </a:r>
          </a:p>
          <a:p>
            <a:r>
              <a:rPr lang="en-US" b="1" i="1" dirty="0" smtClean="0"/>
              <a:t>Right click</a:t>
            </a:r>
            <a:r>
              <a:rPr lang="en-US" dirty="0" smtClean="0"/>
              <a:t> on the selection and select </a:t>
            </a:r>
            <a:r>
              <a:rPr lang="en-US" b="1" i="1" dirty="0" smtClean="0"/>
              <a:t>Delete</a:t>
            </a:r>
            <a:r>
              <a:rPr lang="en-US" dirty="0" smtClean="0"/>
              <a:t> or </a:t>
            </a:r>
          </a:p>
          <a:p>
            <a:r>
              <a:rPr lang="en-US" dirty="0" smtClean="0"/>
              <a:t>Press </a:t>
            </a:r>
            <a:r>
              <a:rPr lang="en-US" b="1" i="1" dirty="0" smtClean="0"/>
              <a:t>CTRL</a:t>
            </a:r>
            <a:r>
              <a:rPr lang="en-US" b="1" i="1" dirty="0" smtClean="0">
                <a:solidFill>
                  <a:schemeClr val="accent2"/>
                </a:solidFill>
              </a:rPr>
              <a:t>+</a:t>
            </a:r>
            <a:r>
              <a:rPr lang="en-US" b="1" i="1" dirty="0" smtClean="0"/>
              <a:t>-</a:t>
            </a:r>
          </a:p>
          <a:p>
            <a:r>
              <a:rPr lang="en-US" dirty="0" smtClean="0"/>
              <a:t>OR </a:t>
            </a:r>
            <a:r>
              <a:rPr lang="en-US" b="1" i="1" dirty="0" smtClean="0"/>
              <a:t>Home&gt;&gt;Delete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76500" y="2915319"/>
            <a:ext cx="47625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034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and copying 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Moving sheets</a:t>
            </a:r>
          </a:p>
          <a:p>
            <a:pPr lvl="1"/>
            <a:r>
              <a:rPr lang="en-US" dirty="0" smtClean="0"/>
              <a:t>Select the </a:t>
            </a:r>
            <a:r>
              <a:rPr lang="en-US" b="1" i="1" dirty="0" smtClean="0"/>
              <a:t>sheet</a:t>
            </a:r>
            <a:r>
              <a:rPr lang="en-US" dirty="0" smtClean="0"/>
              <a:t> tab to be moved</a:t>
            </a:r>
          </a:p>
          <a:p>
            <a:pPr lvl="1"/>
            <a:r>
              <a:rPr lang="en-US" b="1" i="1" dirty="0" smtClean="0"/>
              <a:t>Hold</a:t>
            </a:r>
            <a:r>
              <a:rPr lang="en-US" dirty="0" smtClean="0"/>
              <a:t> the mouse button down, </a:t>
            </a:r>
            <a:r>
              <a:rPr lang="en-US" b="1" i="1" dirty="0" smtClean="0"/>
              <a:t>drag</a:t>
            </a:r>
            <a:r>
              <a:rPr lang="en-US" dirty="0" smtClean="0"/>
              <a:t> the sheet to new location</a:t>
            </a:r>
          </a:p>
          <a:p>
            <a:r>
              <a:rPr lang="en-US" dirty="0" smtClean="0"/>
              <a:t>Copying</a:t>
            </a:r>
          </a:p>
          <a:p>
            <a:pPr lvl="1"/>
            <a:r>
              <a:rPr lang="en-US" dirty="0" smtClean="0"/>
              <a:t>Select the </a:t>
            </a:r>
            <a:r>
              <a:rPr lang="en-US" b="1" i="1" dirty="0" smtClean="0"/>
              <a:t>sheet </a:t>
            </a:r>
            <a:r>
              <a:rPr lang="en-US" dirty="0" smtClean="0"/>
              <a:t>tab to be copied</a:t>
            </a:r>
          </a:p>
          <a:p>
            <a:pPr lvl="1"/>
            <a:r>
              <a:rPr lang="en-US" b="1" i="1" dirty="0" smtClean="0"/>
              <a:t>Right click</a:t>
            </a:r>
            <a:r>
              <a:rPr lang="en-US" dirty="0" smtClean="0"/>
              <a:t> on the </a:t>
            </a:r>
            <a:r>
              <a:rPr lang="en-US" b="1" i="1" dirty="0" smtClean="0"/>
              <a:t>sheet </a:t>
            </a:r>
            <a:r>
              <a:rPr lang="en-US" dirty="0" smtClean="0"/>
              <a:t>tab and choose </a:t>
            </a:r>
            <a:r>
              <a:rPr lang="en-US" b="1" i="1" dirty="0" smtClean="0"/>
              <a:t>Move or Copy</a:t>
            </a:r>
          </a:p>
          <a:p>
            <a:pPr lvl="1"/>
            <a:r>
              <a:rPr lang="en-US" b="1" i="1" dirty="0" smtClean="0"/>
              <a:t>Move or Copy</a:t>
            </a:r>
            <a:r>
              <a:rPr lang="en-US" dirty="0" smtClean="0"/>
              <a:t> dialog box appears, select the checkbox of </a:t>
            </a:r>
            <a:r>
              <a:rPr lang="en-US" b="1" i="1" dirty="0" smtClean="0"/>
              <a:t>create a copy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9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Move or copy sheets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04347" y="1700630"/>
            <a:ext cx="4134653" cy="3919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640" y="1700629"/>
            <a:ext cx="3899368" cy="3087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28262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Activity-(20 minutes)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View and explore components of MS Excel window</a:t>
            </a:r>
            <a:r>
              <a:rPr lang="en-US" dirty="0" smtClean="0"/>
              <a:t>.</a:t>
            </a:r>
          </a:p>
          <a:p>
            <a:r>
              <a:rPr lang="en-US" dirty="0" smtClean="0"/>
              <a:t>Create and save a new excel file with your name.</a:t>
            </a:r>
          </a:p>
          <a:p>
            <a:r>
              <a:rPr lang="en-US" dirty="0" smtClean="0"/>
              <a:t>Open a spreadsheet file.</a:t>
            </a:r>
          </a:p>
          <a:p>
            <a:r>
              <a:rPr lang="en-US" dirty="0" smtClean="0"/>
              <a:t>Perform these operations on worksheets.</a:t>
            </a:r>
          </a:p>
          <a:p>
            <a:pPr lvl="1"/>
            <a:r>
              <a:rPr lang="en-US" dirty="0" smtClean="0"/>
              <a:t>Insert a new worksheet</a:t>
            </a:r>
          </a:p>
          <a:p>
            <a:pPr lvl="1"/>
            <a:r>
              <a:rPr lang="en-US" dirty="0" smtClean="0"/>
              <a:t>Delete a worksheet</a:t>
            </a:r>
          </a:p>
          <a:p>
            <a:pPr lvl="1"/>
            <a:r>
              <a:rPr lang="en-US" dirty="0" smtClean="0"/>
              <a:t>Copy and move a worksheet</a:t>
            </a:r>
          </a:p>
          <a:p>
            <a:pPr lvl="1"/>
            <a:r>
              <a:rPr lang="en-US" dirty="0" smtClean="0"/>
              <a:t>Insert/delete a row or column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17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computers, 7/e by Peter Norton</a:t>
            </a:r>
          </a:p>
          <a:p>
            <a:pPr lvl="1"/>
            <a:r>
              <a:rPr lang="en-US" dirty="0" smtClean="0"/>
              <a:t>Chapter 10A: Productivity Software</a:t>
            </a:r>
          </a:p>
          <a:p>
            <a:pPr lvl="2"/>
            <a:r>
              <a:rPr lang="en-US" b="1" i="1" dirty="0" smtClean="0"/>
              <a:t>Topic: Spreadsheet programs</a:t>
            </a:r>
          </a:p>
          <a:p>
            <a:r>
              <a:rPr lang="en-US" dirty="0" smtClean="0"/>
              <a:t>Computer applications in Business by </a:t>
            </a:r>
            <a:r>
              <a:rPr lang="en-US" dirty="0" err="1" smtClean="0"/>
              <a:t>Tasleem</a:t>
            </a:r>
            <a:r>
              <a:rPr lang="en-US" dirty="0" smtClean="0"/>
              <a:t> Mustafa</a:t>
            </a:r>
          </a:p>
          <a:p>
            <a:pPr lvl="1"/>
            <a:r>
              <a:rPr lang="en-US" dirty="0" smtClean="0"/>
              <a:t>Chapter 13: Understanding MS Excel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449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General introduction to spreadsheets </a:t>
            </a:r>
            <a:r>
              <a:rPr lang="en-US" dirty="0" smtClean="0"/>
              <a:t>interface</a:t>
            </a:r>
          </a:p>
          <a:p>
            <a:pPr lvl="1"/>
            <a:r>
              <a:rPr lang="en-US" dirty="0" smtClean="0"/>
              <a:t>Menu bar, toolbar, active cell, status bar, etc.</a:t>
            </a:r>
            <a:endParaRPr lang="en-US" dirty="0" smtClean="0"/>
          </a:p>
          <a:p>
            <a:pPr lvl="0"/>
            <a:r>
              <a:rPr lang="en-US" dirty="0" smtClean="0"/>
              <a:t>Creating, saving and opening </a:t>
            </a:r>
            <a:r>
              <a:rPr lang="en-US" dirty="0" smtClean="0"/>
              <a:t>spreadsheet</a:t>
            </a:r>
          </a:p>
          <a:p>
            <a:pPr lvl="1"/>
            <a:r>
              <a:rPr lang="en-US" dirty="0" smtClean="0"/>
              <a:t>Creating a file</a:t>
            </a:r>
          </a:p>
          <a:p>
            <a:pPr lvl="1"/>
            <a:r>
              <a:rPr lang="en-US" dirty="0" smtClean="0"/>
              <a:t>Saving a file</a:t>
            </a:r>
          </a:p>
          <a:p>
            <a:pPr lvl="1"/>
            <a:r>
              <a:rPr lang="en-US" dirty="0" smtClean="0"/>
              <a:t>Opening a file</a:t>
            </a:r>
            <a:endParaRPr lang="en-US" dirty="0" smtClean="0"/>
          </a:p>
          <a:p>
            <a:r>
              <a:rPr lang="en-US" dirty="0" smtClean="0"/>
              <a:t>Using </a:t>
            </a:r>
            <a:r>
              <a:rPr lang="en-US" dirty="0" smtClean="0"/>
              <a:t>worksheets</a:t>
            </a:r>
          </a:p>
          <a:p>
            <a:pPr lvl="1"/>
            <a:r>
              <a:rPr lang="en-US" dirty="0" smtClean="0"/>
              <a:t>Adding, copying, moving or deleting </a:t>
            </a:r>
            <a:r>
              <a:rPr lang="en-US" dirty="0" smtClean="0"/>
              <a:t>worksheets</a:t>
            </a:r>
          </a:p>
          <a:p>
            <a:pPr lvl="1"/>
            <a:r>
              <a:rPr lang="en-US" dirty="0" smtClean="0"/>
              <a:t>Renaming a worksheet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 excel</a:t>
            </a:r>
          </a:p>
          <a:p>
            <a:pPr lvl="1"/>
            <a:r>
              <a:rPr lang="en-US" dirty="0" smtClean="0"/>
              <a:t>Try to play with the computer like games</a:t>
            </a:r>
          </a:p>
          <a:p>
            <a:pPr lvl="1"/>
            <a:r>
              <a:rPr lang="en-US" dirty="0" smtClean="0"/>
              <a:t>Play, play, play……..</a:t>
            </a:r>
          </a:p>
          <a:p>
            <a:pPr lvl="1"/>
            <a:r>
              <a:rPr lang="en-US" dirty="0" smtClean="0"/>
              <a:t>Develop documents like result sheet, award list, time table,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</a:t>
            </a:r>
            <a:r>
              <a:rPr lang="en-US" dirty="0" smtClean="0"/>
              <a:t>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004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867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DE Temp 2" id="{31CEF575-6705-4A51-8C93-6B8C10C6D902}" vid="{70BAF0F6-AF5D-4AC5-9DF0-1EAC8F9EFB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2</Template>
  <TotalTime>323</TotalTime>
  <Words>850</Words>
  <Application>Microsoft Office PowerPoint</Application>
  <PresentationFormat>On-screen Show (4:3)</PresentationFormat>
  <Paragraphs>182</Paragraphs>
  <Slides>34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ADE Temp 2</vt:lpstr>
      <vt:lpstr>Using Productivity Application- Spreadsheet </vt:lpstr>
      <vt:lpstr>Knowledge test</vt:lpstr>
      <vt:lpstr>Topics covered</vt:lpstr>
      <vt:lpstr>Spreadsheet </vt:lpstr>
      <vt:lpstr>Advantages of spreadsheet </vt:lpstr>
      <vt:lpstr>Microsoft Excel</vt:lpstr>
      <vt:lpstr>MS Excel Interface</vt:lpstr>
      <vt:lpstr>MS Excel Window</vt:lpstr>
      <vt:lpstr>Active cell</vt:lpstr>
      <vt:lpstr>Ribbon </vt:lpstr>
      <vt:lpstr>Menu bar</vt:lpstr>
      <vt:lpstr>Toolbars </vt:lpstr>
      <vt:lpstr>Formula bar</vt:lpstr>
      <vt:lpstr>Row/column headings</vt:lpstr>
      <vt:lpstr>Sheet tabs</vt:lpstr>
      <vt:lpstr>Creating a file</vt:lpstr>
      <vt:lpstr>Opening a file</vt:lpstr>
      <vt:lpstr>Saving a file</vt:lpstr>
      <vt:lpstr>Saving a file</vt:lpstr>
      <vt:lpstr>Using worksheets</vt:lpstr>
      <vt:lpstr>Changing the no. of default sheets</vt:lpstr>
      <vt:lpstr>Changing default sheets</vt:lpstr>
      <vt:lpstr>Renaming worksheets</vt:lpstr>
      <vt:lpstr>Inserting sheets</vt:lpstr>
      <vt:lpstr>Inserting row or column</vt:lpstr>
      <vt:lpstr>Deleting a row/column</vt:lpstr>
      <vt:lpstr>Moving and copying sheets</vt:lpstr>
      <vt:lpstr>Move or copy sheets</vt:lpstr>
      <vt:lpstr>Activity-(20 minutes) </vt:lpstr>
      <vt:lpstr>Further reading</vt:lpstr>
      <vt:lpstr>Summary </vt:lpstr>
      <vt:lpstr>Tips </vt:lpstr>
      <vt:lpstr>Thanks </vt:lpstr>
      <vt:lpstr>Allah Hafiz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Productivity Application- Spreadsheet </dc:title>
  <dc:creator>Sajid</dc:creator>
  <cp:lastModifiedBy>Administrator</cp:lastModifiedBy>
  <cp:revision>110</cp:revision>
  <dcterms:created xsi:type="dcterms:W3CDTF">2014-05-31T12:09:57Z</dcterms:created>
  <dcterms:modified xsi:type="dcterms:W3CDTF">2014-06-04T10:10:37Z</dcterms:modified>
</cp:coreProperties>
</file>