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0"/>
  </p:notesMasterIdLst>
  <p:sldIdLst>
    <p:sldId id="256" r:id="rId2"/>
    <p:sldId id="279" r:id="rId3"/>
    <p:sldId id="257" r:id="rId4"/>
    <p:sldId id="258" r:id="rId5"/>
    <p:sldId id="267" r:id="rId6"/>
    <p:sldId id="266" r:id="rId7"/>
    <p:sldId id="268" r:id="rId8"/>
    <p:sldId id="259" r:id="rId9"/>
    <p:sldId id="269" r:id="rId10"/>
    <p:sldId id="270" r:id="rId11"/>
    <p:sldId id="272" r:id="rId12"/>
    <p:sldId id="273" r:id="rId13"/>
    <p:sldId id="280" r:id="rId14"/>
    <p:sldId id="275" r:id="rId15"/>
    <p:sldId id="260" r:id="rId16"/>
    <p:sldId id="283" r:id="rId17"/>
    <p:sldId id="276" r:id="rId18"/>
    <p:sldId id="277" r:id="rId19"/>
    <p:sldId id="282" r:id="rId20"/>
    <p:sldId id="278" r:id="rId21"/>
    <p:sldId id="284" r:id="rId22"/>
    <p:sldId id="261" r:id="rId23"/>
    <p:sldId id="285" r:id="rId24"/>
    <p:sldId id="287" r:id="rId25"/>
    <p:sldId id="262" r:id="rId26"/>
    <p:sldId id="265" r:id="rId27"/>
    <p:sldId id="263" r:id="rId28"/>
    <p:sldId id="26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2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4D358-6407-4B7B-BDCB-16A9E76F7037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68570-A6F3-4E0C-8EA4-7B0D95C302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18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68570-A6F3-4E0C-8EA4-7B0D95C3026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1532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3454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5001" y="6308223"/>
            <a:ext cx="2057400" cy="365125"/>
          </a:xfrm>
        </p:spPr>
        <p:txBody>
          <a:bodyPr/>
          <a:lstStyle>
            <a:lvl1pPr>
              <a:defRPr sz="1600"/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859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8540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180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4285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9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0414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97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831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815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936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726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Word Processing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13</a:t>
            </a:r>
            <a:endParaRPr lang="en-US" b="1" i="1" dirty="0"/>
          </a:p>
        </p:txBody>
      </p:sp>
    </p:spTree>
    <p:extLst>
      <p:ext uri="{BB962C8B-B14F-4D97-AF65-F5344CB8AC3E}">
        <p14:creationId xmlns="" xmlns:p14="http://schemas.microsoft.com/office/powerpoint/2010/main" val="175842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purpose of page range?</a:t>
            </a:r>
          </a:p>
          <a:p>
            <a:r>
              <a:rPr lang="en-US" dirty="0" smtClean="0"/>
              <a:t>What is direct printing?</a:t>
            </a:r>
          </a:p>
          <a:p>
            <a:r>
              <a:rPr lang="en-US" dirty="0" smtClean="0"/>
              <a:t>What is the purpose of collate in printing?</a:t>
            </a:r>
          </a:p>
          <a:p>
            <a:r>
              <a:rPr lang="en-US" dirty="0" smtClean="0"/>
              <a:t>What is the importance of print preview?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677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Adding pictures to pages (from clipart &amp; file)</a:t>
            </a:r>
          </a:p>
          <a:p>
            <a:r>
              <a:rPr lang="en-US" dirty="0" smtClean="0"/>
              <a:t>Working with tables, charts and graphs</a:t>
            </a:r>
          </a:p>
          <a:p>
            <a:r>
              <a:rPr lang="en-US" dirty="0" smtClean="0"/>
              <a:t>Working with diagrams (using ‘draw’ feature)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363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Inserting image from ClipArt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ClipArt</a:t>
            </a:r>
          </a:p>
          <a:p>
            <a:pPr lvl="1"/>
            <a:r>
              <a:rPr lang="en-US" dirty="0" smtClean="0"/>
              <a:t>Gallery of pictures, sounds, and video clips that can be inserted in the document</a:t>
            </a:r>
          </a:p>
          <a:p>
            <a:pPr lvl="1"/>
            <a:r>
              <a:rPr lang="en-US" dirty="0" smtClean="0"/>
              <a:t>MS word has a library of Clip Art images</a:t>
            </a:r>
          </a:p>
          <a:p>
            <a:r>
              <a:rPr lang="en-US" dirty="0" smtClean="0"/>
              <a:t>To insert a ClipArt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Insert&gt;&gt;pictures</a:t>
            </a:r>
            <a:r>
              <a:rPr lang="en-US" dirty="0" smtClean="0"/>
              <a:t>, a submenu appears</a:t>
            </a:r>
          </a:p>
          <a:p>
            <a:pPr lvl="1"/>
            <a:r>
              <a:rPr lang="en-US" dirty="0" smtClean="0"/>
              <a:t>Choose clip art from submenu, the Insert Clip Art dialog box appears</a:t>
            </a:r>
          </a:p>
          <a:p>
            <a:pPr lvl="1"/>
            <a:r>
              <a:rPr lang="en-US" dirty="0" smtClean="0"/>
              <a:t>Search the image and select it</a:t>
            </a:r>
          </a:p>
          <a:p>
            <a:pPr lvl="1"/>
            <a:r>
              <a:rPr lang="en-US" dirty="0" smtClean="0"/>
              <a:t>Click once on the image you want to insert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43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ClipArt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5972"/>
          <a:stretch/>
        </p:blipFill>
        <p:spPr>
          <a:xfrm>
            <a:off x="1559995" y="1658668"/>
            <a:ext cx="5962650" cy="139461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020" y="3225798"/>
            <a:ext cx="4800600" cy="305752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144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image from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image or picture stored on the hard disk can be added in the word document.</a:t>
            </a:r>
          </a:p>
          <a:p>
            <a:r>
              <a:rPr lang="en-US" b="1" i="1" dirty="0" smtClean="0"/>
              <a:t>Procedure: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Insert&gt;&gt;Pictures</a:t>
            </a:r>
          </a:p>
          <a:p>
            <a:pPr lvl="1"/>
            <a:r>
              <a:rPr lang="en-US" dirty="0" smtClean="0"/>
              <a:t>Insert picture dialog box appears</a:t>
            </a:r>
          </a:p>
          <a:p>
            <a:pPr lvl="1"/>
            <a:r>
              <a:rPr lang="en-US" dirty="0" smtClean="0"/>
              <a:t>Search and select an image file from the disk</a:t>
            </a:r>
          </a:p>
          <a:p>
            <a:pPr lvl="1"/>
            <a:r>
              <a:rPr lang="en-US" dirty="0" smtClean="0"/>
              <a:t>Double click the file or select and click insert button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66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picture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10" y="1810014"/>
            <a:ext cx="6928252" cy="4101801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737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Table</a:t>
            </a:r>
          </a:p>
          <a:p>
            <a:pPr lvl="1"/>
            <a:r>
              <a:rPr lang="en-US" dirty="0" smtClean="0"/>
              <a:t>A tool used to organize data in rows and columns</a:t>
            </a:r>
          </a:p>
          <a:p>
            <a:pPr lvl="1"/>
            <a:r>
              <a:rPr lang="en-US" dirty="0" smtClean="0"/>
              <a:t>Consist of series of rows and columns</a:t>
            </a:r>
          </a:p>
          <a:p>
            <a:pPr lvl="1"/>
            <a:r>
              <a:rPr lang="en-US" dirty="0" smtClean="0"/>
              <a:t>Intersection of a row and column is called a cell</a:t>
            </a:r>
          </a:p>
          <a:p>
            <a:pPr lvl="1"/>
            <a:r>
              <a:rPr lang="en-US" dirty="0" smtClean="0"/>
              <a:t>Data is written inside the cell</a:t>
            </a:r>
          </a:p>
          <a:p>
            <a:pPr lvl="1"/>
            <a:r>
              <a:rPr lang="en-US" dirty="0" smtClean="0"/>
              <a:t>Formatting can be applied on the table using borders</a:t>
            </a:r>
            <a:r>
              <a:rPr lang="en-US" dirty="0"/>
              <a:t> </a:t>
            </a:r>
            <a:r>
              <a:rPr lang="en-US" dirty="0" smtClean="0"/>
              <a:t>and shading colors.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31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Tables can be inserted anywhere in the document.</a:t>
            </a:r>
          </a:p>
          <a:p>
            <a:r>
              <a:rPr lang="en-US" dirty="0" smtClean="0"/>
              <a:t>Different ways to insert tables:</a:t>
            </a:r>
          </a:p>
          <a:p>
            <a:pPr lvl="1"/>
            <a:r>
              <a:rPr lang="en-US" dirty="0" smtClean="0"/>
              <a:t>From Insert Table</a:t>
            </a:r>
          </a:p>
          <a:p>
            <a:pPr lvl="1"/>
            <a:r>
              <a:rPr lang="en-US" dirty="0" smtClean="0"/>
              <a:t>From Draw table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8459" b="35390"/>
          <a:stretch/>
        </p:blipFill>
        <p:spPr>
          <a:xfrm>
            <a:off x="4065591" y="3502945"/>
            <a:ext cx="4773409" cy="291055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589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Creating from Insert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547360" cy="4931944"/>
          </a:xfrm>
        </p:spPr>
        <p:txBody>
          <a:bodyPr/>
          <a:lstStyle/>
          <a:p>
            <a:r>
              <a:rPr lang="en-US" dirty="0" smtClean="0"/>
              <a:t>Place the insertion point at the position where you want to insert a table</a:t>
            </a:r>
          </a:p>
          <a:p>
            <a:r>
              <a:rPr lang="en-US" b="1" i="1" dirty="0" smtClean="0">
                <a:solidFill>
                  <a:schemeClr val="accent2"/>
                </a:solidFill>
              </a:rPr>
              <a:t>Insert&gt;&gt;Table&gt;&gt;Insert Table</a:t>
            </a:r>
            <a:r>
              <a:rPr lang="en-US" i="1" dirty="0" smtClean="0"/>
              <a:t> </a:t>
            </a:r>
            <a:endParaRPr lang="en-US" dirty="0" smtClean="0"/>
          </a:p>
          <a:p>
            <a:r>
              <a:rPr lang="en-US" i="1" dirty="0" smtClean="0"/>
              <a:t>Insert table dialog box appears, specify no. of rows and columns</a:t>
            </a:r>
          </a:p>
          <a:p>
            <a:r>
              <a:rPr lang="en-US" i="1" dirty="0" smtClean="0"/>
              <a:t>Click OK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00" y="1616075"/>
            <a:ext cx="3048000" cy="40576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984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from Draw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595360" cy="1910012"/>
          </a:xfrm>
        </p:spPr>
        <p:txBody>
          <a:bodyPr/>
          <a:lstStyle/>
          <a:p>
            <a:r>
              <a:rPr lang="en-US" b="1" i="1" dirty="0" smtClean="0">
                <a:solidFill>
                  <a:schemeClr val="accent2"/>
                </a:solidFill>
              </a:rPr>
              <a:t>Insert</a:t>
            </a:r>
            <a:r>
              <a:rPr lang="en-US" b="1" i="1" dirty="0">
                <a:solidFill>
                  <a:schemeClr val="accent2"/>
                </a:solidFill>
              </a:rPr>
              <a:t>&gt;&gt;Table</a:t>
            </a:r>
            <a:r>
              <a:rPr lang="en-US" b="1" i="1" dirty="0" smtClean="0">
                <a:solidFill>
                  <a:schemeClr val="accent2"/>
                </a:solidFill>
              </a:rPr>
              <a:t>&gt;&gt;Draw </a:t>
            </a:r>
            <a:r>
              <a:rPr lang="en-US" b="1" i="1" dirty="0">
                <a:solidFill>
                  <a:schemeClr val="accent2"/>
                </a:solidFill>
              </a:rPr>
              <a:t>Table</a:t>
            </a:r>
            <a:r>
              <a:rPr lang="en-US" i="1" dirty="0"/>
              <a:t> </a:t>
            </a:r>
            <a:endParaRPr lang="en-US" dirty="0"/>
          </a:p>
          <a:p>
            <a:r>
              <a:rPr lang="en-US" i="1" dirty="0" smtClean="0"/>
              <a:t>The cursor pointer will change like pencil</a:t>
            </a:r>
          </a:p>
          <a:p>
            <a:r>
              <a:rPr lang="en-US" i="1" dirty="0" smtClean="0"/>
              <a:t>Now you can draw the table rows and columns</a:t>
            </a:r>
            <a:endParaRPr lang="en-US" i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616" r="29595" b="5402"/>
          <a:stretch/>
        </p:blipFill>
        <p:spPr>
          <a:xfrm>
            <a:off x="5407213" y="3505200"/>
            <a:ext cx="3431787" cy="30353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025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&amp; deleting rows/columns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Place your cursor in the row or column, below or above where you want to enter new row or column.</a:t>
            </a:r>
          </a:p>
          <a:p>
            <a:r>
              <a:rPr lang="en-US" dirty="0" smtClean="0"/>
              <a:t>Inserting a row/column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/>
              <a:t>Layout</a:t>
            </a:r>
            <a:r>
              <a:rPr lang="en-US" dirty="0" smtClean="0"/>
              <a:t> tab and choose insert below or insert above icon</a:t>
            </a:r>
          </a:p>
          <a:p>
            <a:r>
              <a:rPr lang="en-US" dirty="0" smtClean="0"/>
              <a:t>Deleting a row/column</a:t>
            </a:r>
          </a:p>
          <a:p>
            <a:pPr lvl="1"/>
            <a:r>
              <a:rPr lang="en-US" dirty="0"/>
              <a:t>Select </a:t>
            </a:r>
            <a:r>
              <a:rPr lang="en-US" b="1" i="1" dirty="0"/>
              <a:t>Layout</a:t>
            </a:r>
            <a:r>
              <a:rPr lang="en-US" dirty="0"/>
              <a:t> tab and choose </a:t>
            </a:r>
            <a:r>
              <a:rPr lang="en-US" dirty="0" smtClean="0"/>
              <a:t>Delete icon</a:t>
            </a:r>
          </a:p>
          <a:p>
            <a:pPr lvl="1"/>
            <a:r>
              <a:rPr lang="en-US" dirty="0" smtClean="0"/>
              <a:t>Click it, a dropdown menu will open</a:t>
            </a:r>
          </a:p>
          <a:p>
            <a:pPr lvl="1"/>
            <a:r>
              <a:rPr lang="en-US" dirty="0" smtClean="0"/>
              <a:t>Select delete rows or delete columns</a:t>
            </a:r>
          </a:p>
          <a:p>
            <a:pPr lvl="1"/>
            <a:r>
              <a:rPr lang="en-US" dirty="0" smtClean="0"/>
              <a:t>Selected columns or rows will be deleted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87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row/column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09" y="1707356"/>
            <a:ext cx="7803111" cy="399494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8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table </a:t>
            </a:r>
            <a:r>
              <a:rPr lang="en-US" b="1" i="1" dirty="0" smtClean="0"/>
              <a:t>Design</a:t>
            </a:r>
            <a:r>
              <a:rPr lang="en-US" dirty="0" smtClean="0"/>
              <a:t> tab</a:t>
            </a:r>
          </a:p>
          <a:p>
            <a:pPr lvl="1"/>
            <a:r>
              <a:rPr lang="en-US" dirty="0" smtClean="0"/>
              <a:t>Several design templates for tables are available</a:t>
            </a:r>
          </a:p>
          <a:p>
            <a:pPr lvl="1"/>
            <a:r>
              <a:rPr lang="en-US" dirty="0" smtClean="0"/>
              <a:t>Choose anyone style to apply on your table</a:t>
            </a:r>
          </a:p>
          <a:p>
            <a:pPr lvl="1"/>
            <a:r>
              <a:rPr lang="en-US" dirty="0" smtClean="0"/>
              <a:t>Apply borders and shading using toolbar options like shading, pen color, etc.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2692"/>
          <a:stretch/>
        </p:blipFill>
        <p:spPr>
          <a:xfrm>
            <a:off x="635952" y="4175460"/>
            <a:ext cx="7810736" cy="15996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72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Charts &amp;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746372" cy="4931944"/>
          </a:xfrm>
        </p:spPr>
        <p:txBody>
          <a:bodyPr>
            <a:normAutofit/>
          </a:bodyPr>
          <a:lstStyle/>
          <a:p>
            <a:r>
              <a:rPr lang="en-US" dirty="0" smtClean="0"/>
              <a:t>Charts</a:t>
            </a:r>
          </a:p>
          <a:p>
            <a:pPr lvl="1"/>
            <a:r>
              <a:rPr lang="en-US" dirty="0" smtClean="0"/>
              <a:t>Present data in a visual format in the form of symbols like bars.</a:t>
            </a:r>
          </a:p>
          <a:p>
            <a:pPr lvl="1"/>
            <a:r>
              <a:rPr lang="en-US" dirty="0" smtClean="0"/>
              <a:t>Many types of charts like pie chart, bar chart, etc.</a:t>
            </a:r>
          </a:p>
          <a:p>
            <a:r>
              <a:rPr lang="en-US" dirty="0" smtClean="0"/>
              <a:t>Graphs</a:t>
            </a:r>
          </a:p>
          <a:p>
            <a:pPr lvl="1"/>
            <a:r>
              <a:rPr lang="en-US" dirty="0" smtClean="0"/>
              <a:t>It is just one type of chart.</a:t>
            </a:r>
          </a:p>
          <a:p>
            <a:pPr lvl="1"/>
            <a:r>
              <a:rPr lang="en-US" dirty="0" smtClean="0"/>
              <a:t>Data is represented in the form of lines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860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Charts and graphs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30" y="1633756"/>
            <a:ext cx="7339179" cy="504644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608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a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Plot area</a:t>
            </a:r>
          </a:p>
          <a:p>
            <a:pPr lvl="1"/>
            <a:r>
              <a:rPr lang="en-US" dirty="0" smtClean="0"/>
              <a:t>The area in which values are plotted. It contains data points and gridlines</a:t>
            </a:r>
          </a:p>
          <a:p>
            <a:r>
              <a:rPr lang="en-US" dirty="0" smtClean="0"/>
              <a:t>Chart area</a:t>
            </a:r>
          </a:p>
          <a:p>
            <a:pPr lvl="1"/>
            <a:r>
              <a:rPr lang="en-US" dirty="0" smtClean="0"/>
              <a:t>The object in which the chart, legend, title and your custom objects reside.</a:t>
            </a:r>
          </a:p>
          <a:p>
            <a:r>
              <a:rPr lang="en-US" dirty="0" smtClean="0"/>
              <a:t>Series</a:t>
            </a:r>
          </a:p>
          <a:p>
            <a:pPr lvl="1"/>
            <a:r>
              <a:rPr lang="en-US" dirty="0" smtClean="0"/>
              <a:t>Collection of related data values</a:t>
            </a:r>
          </a:p>
          <a:p>
            <a:r>
              <a:rPr lang="en-US" dirty="0" smtClean="0"/>
              <a:t>X-Axis</a:t>
            </a:r>
          </a:p>
          <a:p>
            <a:pPr lvl="1"/>
            <a:r>
              <a:rPr lang="en-US" dirty="0" smtClean="0"/>
              <a:t>The horizontal axis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096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Charts &amp;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Y-Axis</a:t>
            </a:r>
          </a:p>
          <a:p>
            <a:pPr lvl="1"/>
            <a:r>
              <a:rPr lang="en-US" dirty="0"/>
              <a:t>The vertical axis</a:t>
            </a:r>
          </a:p>
          <a:p>
            <a:r>
              <a:rPr lang="en-US" dirty="0" smtClean="0"/>
              <a:t>Legend</a:t>
            </a:r>
          </a:p>
          <a:p>
            <a:pPr lvl="1"/>
            <a:r>
              <a:rPr lang="en-US" dirty="0" smtClean="0"/>
              <a:t>A box often located to the right of the chart</a:t>
            </a:r>
          </a:p>
          <a:p>
            <a:pPr lvl="1"/>
            <a:r>
              <a:rPr lang="en-US" dirty="0" smtClean="0"/>
              <a:t>Indicates the name of each series along the color scheme used by the series</a:t>
            </a:r>
          </a:p>
          <a:p>
            <a:pPr lvl="1"/>
            <a:r>
              <a:rPr lang="en-US" dirty="0" smtClean="0"/>
              <a:t>Use a legend if two or more series</a:t>
            </a:r>
            <a:endParaRPr lang="en-US" dirty="0"/>
          </a:p>
          <a:p>
            <a:r>
              <a:rPr lang="en-US" dirty="0"/>
              <a:t>Chart toolbar </a:t>
            </a:r>
            <a:endParaRPr lang="en-US" dirty="0" smtClean="0"/>
          </a:p>
          <a:p>
            <a:pPr lvl="1"/>
            <a:r>
              <a:rPr lang="en-US" dirty="0" smtClean="0"/>
              <a:t>Allows to select any object in the chart</a:t>
            </a:r>
          </a:p>
          <a:p>
            <a:pPr lvl="1"/>
            <a:r>
              <a:rPr lang="en-US" dirty="0" smtClean="0"/>
              <a:t>You can change the chart type or may reverse some features of charts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702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a chart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687132"/>
            <a:ext cx="6680200" cy="502052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639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chart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Pie charts</a:t>
            </a:r>
          </a:p>
          <a:p>
            <a:pPr lvl="1"/>
            <a:r>
              <a:rPr lang="en-US" dirty="0" smtClean="0"/>
              <a:t>Used to compare parts of a whole</a:t>
            </a:r>
          </a:p>
          <a:p>
            <a:pPr lvl="1"/>
            <a:r>
              <a:rPr lang="en-US" dirty="0" smtClean="0"/>
              <a:t>Help to divide the groups into the components that make it up</a:t>
            </a:r>
          </a:p>
          <a:p>
            <a:r>
              <a:rPr lang="en-US" dirty="0" smtClean="0"/>
              <a:t>Line graphs</a:t>
            </a:r>
          </a:p>
          <a:p>
            <a:pPr lvl="1"/>
            <a:r>
              <a:rPr lang="en-US" dirty="0" smtClean="0"/>
              <a:t>Used to indicate the relationship of one variable with another</a:t>
            </a:r>
          </a:p>
          <a:p>
            <a:pPr lvl="1"/>
            <a:r>
              <a:rPr lang="en-US" dirty="0" smtClean="0"/>
              <a:t>Created using straight or curved lines</a:t>
            </a:r>
          </a:p>
          <a:p>
            <a:r>
              <a:rPr lang="en-US" dirty="0" smtClean="0"/>
              <a:t>Bar charts</a:t>
            </a:r>
          </a:p>
          <a:p>
            <a:pPr lvl="1"/>
            <a:r>
              <a:rPr lang="en-US" dirty="0" smtClean="0"/>
              <a:t>Used to emphasize the contrast between quantities</a:t>
            </a:r>
          </a:p>
          <a:p>
            <a:pPr lvl="1"/>
            <a:r>
              <a:rPr lang="en-US" dirty="0" smtClean="0"/>
              <a:t>Two types are used: vertical and horizontal bars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086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 types</a:t>
            </a:r>
            <a:endParaRPr lang="en-US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30" y="1633756"/>
            <a:ext cx="7339179" cy="50464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873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Diagrams- using </a:t>
            </a:r>
            <a:r>
              <a:rPr lang="en-US" b="1" i="1" dirty="0" smtClean="0">
                <a:solidFill>
                  <a:schemeClr val="accent2"/>
                </a:solidFill>
              </a:rPr>
              <a:t>draw</a:t>
            </a:r>
            <a:r>
              <a:rPr lang="en-US" dirty="0" smtClean="0"/>
              <a:t>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Drawing objects</a:t>
            </a:r>
          </a:p>
          <a:p>
            <a:pPr lvl="1"/>
            <a:r>
              <a:rPr lang="en-US" dirty="0" smtClean="0"/>
              <a:t>Objects that are created using built-in tools like lines, curves</a:t>
            </a:r>
            <a:r>
              <a:rPr lang="en-US" dirty="0"/>
              <a:t> </a:t>
            </a:r>
            <a:r>
              <a:rPr lang="en-US" dirty="0" smtClean="0"/>
              <a:t>and other shapes.</a:t>
            </a:r>
          </a:p>
          <a:p>
            <a:r>
              <a:rPr lang="en-US" dirty="0" smtClean="0"/>
              <a:t>Draw textbox</a:t>
            </a:r>
          </a:p>
          <a:p>
            <a:pPr lvl="1"/>
            <a:r>
              <a:rPr lang="en-US" dirty="0" smtClean="0"/>
              <a:t>Choose Insert&gt;&gt;Textbox&gt;&gt;Draw Textbox</a:t>
            </a:r>
          </a:p>
          <a:p>
            <a:r>
              <a:rPr lang="en-US" dirty="0" smtClean="0"/>
              <a:t>Draw shapes</a:t>
            </a:r>
          </a:p>
          <a:p>
            <a:pPr lvl="1"/>
            <a:r>
              <a:rPr lang="en-US" dirty="0" smtClean="0"/>
              <a:t>Choose Insert&gt;&gt;Shapes</a:t>
            </a:r>
          </a:p>
          <a:p>
            <a:pPr lvl="1"/>
            <a:r>
              <a:rPr lang="en-US" dirty="0" smtClean="0"/>
              <a:t>Select a shape and then draw it on the document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352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feature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420" y="1658144"/>
            <a:ext cx="4531560" cy="24220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99" y="4379172"/>
            <a:ext cx="5085602" cy="2185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16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684088"/>
            <a:ext cx="8650702" cy="493194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Adding pictures to pages </a:t>
            </a:r>
          </a:p>
          <a:p>
            <a:pPr lvl="1"/>
            <a:r>
              <a:rPr lang="en-US" dirty="0" smtClean="0"/>
              <a:t>from clipart </a:t>
            </a:r>
          </a:p>
          <a:p>
            <a:pPr lvl="1"/>
            <a:r>
              <a:rPr lang="en-US" dirty="0" smtClean="0"/>
              <a:t>From file</a:t>
            </a:r>
          </a:p>
          <a:p>
            <a:r>
              <a:rPr lang="en-US" dirty="0" smtClean="0"/>
              <a:t>Working with tables</a:t>
            </a:r>
            <a:endParaRPr lang="en-US" dirty="0"/>
          </a:p>
          <a:p>
            <a:pPr lvl="1"/>
            <a:r>
              <a:rPr lang="en-US" dirty="0" smtClean="0"/>
              <a:t>Creating table from menu &amp; draw</a:t>
            </a:r>
          </a:p>
          <a:p>
            <a:pPr lvl="1"/>
            <a:r>
              <a:rPr lang="en-US" dirty="0" smtClean="0"/>
              <a:t>Inserting/deleting rows and columns</a:t>
            </a:r>
          </a:p>
          <a:p>
            <a:pPr lvl="1"/>
            <a:r>
              <a:rPr lang="en-US" dirty="0" smtClean="0"/>
              <a:t>Table design</a:t>
            </a:r>
          </a:p>
          <a:p>
            <a:r>
              <a:rPr lang="en-US" dirty="0" smtClean="0"/>
              <a:t>Charts and graphs</a:t>
            </a:r>
          </a:p>
          <a:p>
            <a:pPr lvl="1"/>
            <a:r>
              <a:rPr lang="en-US" dirty="0" smtClean="0"/>
              <a:t>Elements of charts</a:t>
            </a:r>
          </a:p>
          <a:p>
            <a:pPr lvl="1"/>
            <a:r>
              <a:rPr lang="en-US" dirty="0" smtClean="0"/>
              <a:t>Important types of charts</a:t>
            </a:r>
          </a:p>
          <a:p>
            <a:r>
              <a:rPr lang="en-US" dirty="0" smtClean="0"/>
              <a:t>Working with diagrams </a:t>
            </a:r>
          </a:p>
          <a:p>
            <a:pPr lvl="1"/>
            <a:r>
              <a:rPr lang="en-US" dirty="0" smtClean="0"/>
              <a:t>Drawing shapes and textboxes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525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(20 minutes)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 a table in the word document. Apply some table design.</a:t>
            </a:r>
          </a:p>
          <a:p>
            <a:pPr lvl="1"/>
            <a:r>
              <a:rPr lang="en-US" dirty="0"/>
              <a:t>Enter data in the rows and columns of table.</a:t>
            </a:r>
          </a:p>
          <a:p>
            <a:pPr lvl="1"/>
            <a:r>
              <a:rPr lang="en-US" dirty="0"/>
              <a:t>View and explore table properties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Apply some formatting on the table.</a:t>
            </a:r>
          </a:p>
          <a:p>
            <a:pPr lvl="1"/>
            <a:r>
              <a:rPr lang="en-US" dirty="0" smtClean="0"/>
              <a:t>Insert a row and column.</a:t>
            </a:r>
          </a:p>
          <a:p>
            <a:pPr lvl="1"/>
            <a:r>
              <a:rPr lang="en-US" dirty="0" smtClean="0"/>
              <a:t>Delete a row and column.</a:t>
            </a:r>
          </a:p>
          <a:p>
            <a:pPr lvl="1"/>
            <a:r>
              <a:rPr lang="en-US" dirty="0" smtClean="0"/>
              <a:t>Merge and split some cells in the table.</a:t>
            </a:r>
          </a:p>
          <a:p>
            <a:r>
              <a:rPr lang="en-US" dirty="0" smtClean="0"/>
              <a:t>Insert a textbox and shapes using draw feature.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361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accent2"/>
                </a:solidFill>
              </a:rPr>
              <a:t>Computer Applications in Business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by </a:t>
            </a:r>
            <a:r>
              <a:rPr lang="en-US" i="1" dirty="0" err="1" smtClean="0"/>
              <a:t>Tasleem</a:t>
            </a:r>
            <a:r>
              <a:rPr lang="en-US" i="1" dirty="0" smtClean="0"/>
              <a:t> Mustafa</a:t>
            </a:r>
          </a:p>
          <a:p>
            <a:pPr lvl="1"/>
            <a:r>
              <a:rPr lang="en-US" dirty="0" smtClean="0"/>
              <a:t>Chapter 12: Using tables in documents</a:t>
            </a:r>
          </a:p>
          <a:p>
            <a:r>
              <a:rPr lang="en-US" dirty="0" smtClean="0"/>
              <a:t>PM Series- </a:t>
            </a:r>
            <a:r>
              <a:rPr lang="en-US" b="1" i="1" dirty="0" smtClean="0">
                <a:solidFill>
                  <a:schemeClr val="accent2"/>
                </a:solidFill>
              </a:rPr>
              <a:t>Introduction to Information </a:t>
            </a:r>
            <a:r>
              <a:rPr lang="en-US" b="1" i="1" dirty="0">
                <a:solidFill>
                  <a:schemeClr val="accent2"/>
                </a:solidFill>
              </a:rPr>
              <a:t>T</a:t>
            </a:r>
            <a:r>
              <a:rPr lang="en-US" b="1" i="1" dirty="0" smtClean="0">
                <a:solidFill>
                  <a:schemeClr val="accent2"/>
                </a:solidFill>
              </a:rPr>
              <a:t>echnology</a:t>
            </a:r>
            <a:r>
              <a:rPr lang="en-US" dirty="0" smtClean="0"/>
              <a:t> by </a:t>
            </a:r>
            <a:r>
              <a:rPr lang="en-US" i="1" dirty="0" err="1" smtClean="0"/>
              <a:t>Riaz</a:t>
            </a:r>
            <a:r>
              <a:rPr lang="en-US" i="1" dirty="0" smtClean="0"/>
              <a:t> </a:t>
            </a:r>
            <a:r>
              <a:rPr lang="en-US" i="1" dirty="0" err="1" smtClean="0"/>
              <a:t>shahid</a:t>
            </a:r>
            <a:endParaRPr lang="en-US" i="1" dirty="0" smtClean="0"/>
          </a:p>
          <a:p>
            <a:pPr lvl="1"/>
            <a:r>
              <a:rPr lang="en-US" dirty="0" smtClean="0"/>
              <a:t>Chapter8: Microsoft Word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171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442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420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320</TotalTime>
  <Words>893</Words>
  <Application>Microsoft Office PowerPoint</Application>
  <PresentationFormat>On-screen Show (4:3)</PresentationFormat>
  <Paragraphs>173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ADE Temp 2</vt:lpstr>
      <vt:lpstr>Word Processing </vt:lpstr>
      <vt:lpstr>Knowledge test</vt:lpstr>
      <vt:lpstr>Topics covered</vt:lpstr>
      <vt:lpstr>Inserting image from ClipArt</vt:lpstr>
      <vt:lpstr>Inserting ClipArt</vt:lpstr>
      <vt:lpstr>Inserting image from File</vt:lpstr>
      <vt:lpstr>Inserting a picture</vt:lpstr>
      <vt:lpstr>Tables </vt:lpstr>
      <vt:lpstr>Creating tables</vt:lpstr>
      <vt:lpstr>Creating from Insert Table</vt:lpstr>
      <vt:lpstr>Creating from Draw Table</vt:lpstr>
      <vt:lpstr>Inserting &amp; deleting rows/columns</vt:lpstr>
      <vt:lpstr>Inserting a row/column</vt:lpstr>
      <vt:lpstr>Table Design</vt:lpstr>
      <vt:lpstr>Charts &amp; graphs</vt:lpstr>
      <vt:lpstr>Charts and graphs</vt:lpstr>
      <vt:lpstr>Elements of a chart</vt:lpstr>
      <vt:lpstr>Charts &amp; graphs</vt:lpstr>
      <vt:lpstr>Elements of a chart</vt:lpstr>
      <vt:lpstr>Important chart types</vt:lpstr>
      <vt:lpstr>Chart types</vt:lpstr>
      <vt:lpstr>Diagrams- using draw feature</vt:lpstr>
      <vt:lpstr>Draw feature</vt:lpstr>
      <vt:lpstr>Summary </vt:lpstr>
      <vt:lpstr>Activity- (20 minutes) </vt:lpstr>
      <vt:lpstr>Further reading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Processing </dc:title>
  <dc:creator>Sajid</dc:creator>
  <cp:lastModifiedBy>Administrator</cp:lastModifiedBy>
  <cp:revision>100</cp:revision>
  <dcterms:created xsi:type="dcterms:W3CDTF">2014-06-03T10:23:20Z</dcterms:created>
  <dcterms:modified xsi:type="dcterms:W3CDTF">2014-06-04T08:45:36Z</dcterms:modified>
</cp:coreProperties>
</file>