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Default Extension="wdp" ContentType="image/vnd.ms-photo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6"/>
  </p:notesMasterIdLst>
  <p:sldIdLst>
    <p:sldId id="256" r:id="rId2"/>
    <p:sldId id="257" r:id="rId3"/>
    <p:sldId id="326" r:id="rId4"/>
    <p:sldId id="259" r:id="rId5"/>
    <p:sldId id="350" r:id="rId6"/>
    <p:sldId id="262" r:id="rId7"/>
    <p:sldId id="263" r:id="rId8"/>
    <p:sldId id="264" r:id="rId9"/>
    <p:sldId id="267" r:id="rId10"/>
    <p:sldId id="268" r:id="rId11"/>
    <p:sldId id="323" r:id="rId12"/>
    <p:sldId id="272" r:id="rId13"/>
    <p:sldId id="273" r:id="rId14"/>
    <p:sldId id="277" r:id="rId15"/>
    <p:sldId id="278" r:id="rId16"/>
    <p:sldId id="279" r:id="rId17"/>
    <p:sldId id="280" r:id="rId18"/>
    <p:sldId id="282" r:id="rId19"/>
    <p:sldId id="283" r:id="rId20"/>
    <p:sldId id="286" r:id="rId21"/>
    <p:sldId id="284" r:id="rId22"/>
    <p:sldId id="285" r:id="rId23"/>
    <p:sldId id="287" r:id="rId24"/>
    <p:sldId id="288" r:id="rId25"/>
    <p:sldId id="329" r:id="rId26"/>
    <p:sldId id="289" r:id="rId27"/>
    <p:sldId id="290" r:id="rId28"/>
    <p:sldId id="291" r:id="rId29"/>
    <p:sldId id="292" r:id="rId30"/>
    <p:sldId id="293" r:id="rId31"/>
    <p:sldId id="294" r:id="rId32"/>
    <p:sldId id="299" r:id="rId33"/>
    <p:sldId id="351" r:id="rId34"/>
    <p:sldId id="317" r:id="rId35"/>
    <p:sldId id="314" r:id="rId36"/>
    <p:sldId id="308" r:id="rId37"/>
    <p:sldId id="309" r:id="rId38"/>
    <p:sldId id="310" r:id="rId39"/>
    <p:sldId id="311" r:id="rId40"/>
    <p:sldId id="312" r:id="rId41"/>
    <p:sldId id="313" r:id="rId42"/>
    <p:sldId id="337" r:id="rId43"/>
    <p:sldId id="269" r:id="rId44"/>
    <p:sldId id="352" r:id="rId4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3" autoAdjust="0"/>
    <p:restoredTop sz="94737" autoAdjust="0"/>
  </p:normalViewPr>
  <p:slideViewPr>
    <p:cSldViewPr snapToGrid="0">
      <p:cViewPr varScale="1">
        <p:scale>
          <a:sx n="67" d="100"/>
          <a:sy n="67" d="100"/>
        </p:scale>
        <p:origin x="-137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7312"/>
    </p:cViewPr>
  </p:sorterViewPr>
  <p:notesViewPr>
    <p:cSldViewPr snapToGrid="0">
      <p:cViewPr varScale="1">
        <p:scale>
          <a:sx n="60" d="100"/>
          <a:sy n="60" d="100"/>
        </p:scale>
        <p:origin x="2484" y="42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1353CE-211A-43E2-8656-227E9499EB89}" type="datetimeFigureOut">
              <a:rPr lang="en-US" smtClean="0"/>
              <a:pPr/>
              <a:t>6/25/2014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4B97E5-20C7-457A-BC5B-0C3A2CA82A3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305488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114C902-F603-40D2-A163-224C9E179DAE}" type="slidenum">
              <a:rPr lang="en-US" smtClean="0"/>
              <a:pPr eaLnBrk="1" hangingPunct="1"/>
              <a:t>28</a:t>
            </a:fld>
            <a:endParaRPr lang="en-US" smtClean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b="1" i="1" smtClean="0">
                <a:cs typeface="Times New Roman" pitchFamily="18" charset="0"/>
              </a:rPr>
              <a:t>Insider information</a:t>
            </a:r>
          </a:p>
          <a:p>
            <a:pPr eaLnBrk="1" hangingPunct="1"/>
            <a:r>
              <a:rPr lang="en-US" smtClean="0"/>
              <a:t>System units are commonly called cases. Many computer enthusiasts customize or ‘mod’ their cases with windows and lights. See www.casemodgod.com for examples of cases and products. </a:t>
            </a:r>
          </a:p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Sun Microsystems makes the most popular workstations on the planet. Sun’s systems are used in diverse applications such as medical imaging and CGI (computer generated image) animation. </a:t>
            </a:r>
          </a:p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39000712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F13AA68-E922-42C7-B99F-A958995A2A09}" type="slidenum">
              <a:rPr lang="en-US" smtClean="0"/>
              <a:pPr eaLnBrk="1" hangingPunct="1"/>
              <a:t>29</a:t>
            </a:fld>
            <a:endParaRPr lang="en-US" smtClean="0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b="1" i="1" smtClean="0">
                <a:cs typeface="Times New Roman" pitchFamily="18" charset="0"/>
              </a:rPr>
              <a:t>Discussion point</a:t>
            </a:r>
          </a:p>
          <a:p>
            <a:pPr eaLnBrk="1" hangingPunct="1"/>
            <a:r>
              <a:rPr lang="en-US" smtClean="0"/>
              <a:t>Have students contrast desktop and notebook computers. Focus on the pros and cons of each type of computer. </a:t>
            </a:r>
          </a:p>
        </p:txBody>
      </p:sp>
    </p:spTree>
    <p:extLst>
      <p:ext uri="{BB962C8B-B14F-4D97-AF65-F5344CB8AC3E}">
        <p14:creationId xmlns="" xmlns:p14="http://schemas.microsoft.com/office/powerpoint/2010/main" val="38290414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01069EE-BC3C-418A-8F97-1E9C76E452E9}" type="slidenum">
              <a:rPr lang="en-US" smtClean="0"/>
              <a:pPr eaLnBrk="1" hangingPunct="1"/>
              <a:t>30</a:t>
            </a:fld>
            <a:endParaRPr lang="en-US" smtClean="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b="1" i="1" smtClean="0">
                <a:cs typeface="Times New Roman" pitchFamily="18" charset="0"/>
              </a:rPr>
              <a:t>Teaching tip</a:t>
            </a:r>
          </a:p>
          <a:p>
            <a:pPr eaLnBrk="1" hangingPunct="1"/>
            <a:r>
              <a:rPr lang="en-US" i="1" smtClean="0">
                <a:cs typeface="Times New Roman" pitchFamily="18" charset="0"/>
              </a:rPr>
              <a:t>The tablet PC was designed to simulate a piece of paper. Users interact with the tablet as if it was an unlimited paper notebook.</a:t>
            </a:r>
          </a:p>
          <a:p>
            <a:pPr eaLnBrk="1" hangingPunct="1"/>
            <a:r>
              <a:rPr lang="en-US" b="1" i="1" smtClean="0">
                <a:cs typeface="Times New Roman" pitchFamily="18" charset="0"/>
              </a:rPr>
              <a:t>For more information</a:t>
            </a:r>
          </a:p>
          <a:p>
            <a:pPr eaLnBrk="1" hangingPunct="1"/>
            <a:r>
              <a:rPr lang="en-US" smtClean="0"/>
              <a:t>See www.microsoft.com/windowsxp/tabletpc/evaluation/tours/default.mspx for an example of the Tablet PC in action. </a:t>
            </a:r>
          </a:p>
        </p:txBody>
      </p:sp>
    </p:spTree>
    <p:extLst>
      <p:ext uri="{BB962C8B-B14F-4D97-AF65-F5344CB8AC3E}">
        <p14:creationId xmlns="" xmlns:p14="http://schemas.microsoft.com/office/powerpoint/2010/main" val="26083869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6D9B9BE-8D8B-49D7-9690-5D95D8014F43}" type="slidenum">
              <a:rPr lang="en-US" smtClean="0"/>
              <a:pPr eaLnBrk="1" hangingPunct="1"/>
              <a:t>31</a:t>
            </a:fld>
            <a:endParaRPr lang="en-US" smtClean="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b="1" i="1" smtClean="0">
                <a:cs typeface="Times New Roman" pitchFamily="18" charset="0"/>
              </a:rPr>
              <a:t>Teaching tip</a:t>
            </a:r>
          </a:p>
          <a:p>
            <a:pPr eaLnBrk="1" hangingPunct="1"/>
            <a:r>
              <a:rPr lang="en-US" smtClean="0"/>
              <a:t>At this point, refer the students to the productivity tip on page 13. This tip helps the student determine what type of PC is best for them. </a:t>
            </a:r>
          </a:p>
        </p:txBody>
      </p:sp>
    </p:spTree>
    <p:extLst>
      <p:ext uri="{BB962C8B-B14F-4D97-AF65-F5344CB8AC3E}">
        <p14:creationId xmlns="" xmlns:p14="http://schemas.microsoft.com/office/powerpoint/2010/main" val="36973836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7988" y="1540629"/>
            <a:ext cx="7656285" cy="1861046"/>
          </a:xfrm>
        </p:spPr>
        <p:txBody>
          <a:bodyPr anchor="b">
            <a:normAutofit/>
          </a:bodyPr>
          <a:lstStyle>
            <a:lvl1pPr algn="ctr">
              <a:defRPr sz="5400" b="0">
                <a:solidFill>
                  <a:srgbClr val="0070C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38134"/>
            <a:ext cx="6858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3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B94B8-06EF-4E1E-B5DE-62F6FF58A731}" type="datetime1">
              <a:rPr lang="en-US" smtClean="0"/>
              <a:pPr/>
              <a:t>6/25/2014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 flipV="1">
            <a:off x="15033" y="3517825"/>
            <a:ext cx="9121140" cy="0"/>
          </a:xfrm>
          <a:prstGeom prst="line">
            <a:avLst/>
          </a:prstGeom>
          <a:ln w="98425">
            <a:solidFill>
              <a:schemeClr val="accent2"/>
            </a:solidFill>
            <a:prstDash val="solid"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4031054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260" y="121920"/>
            <a:ext cx="8709660" cy="1039384"/>
          </a:xfrm>
        </p:spPr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8555" y="1287380"/>
            <a:ext cx="8778240" cy="4889584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600"/>
              </a:spcBef>
              <a:defRPr sz="3200" i="0"/>
            </a:lvl1pPr>
            <a:lvl2pPr>
              <a:lnSpc>
                <a:spcPct val="100000"/>
              </a:lnSpc>
              <a:spcBef>
                <a:spcPts val="600"/>
              </a:spcBef>
              <a:defRPr sz="2800">
                <a:solidFill>
                  <a:srgbClr val="0070C0"/>
                </a:solidFill>
              </a:defRPr>
            </a:lvl2pPr>
            <a:lvl3pPr>
              <a:lnSpc>
                <a:spcPct val="100000"/>
              </a:lnSpc>
              <a:spcBef>
                <a:spcPts val="600"/>
              </a:spcBef>
              <a:defRPr sz="2400">
                <a:solidFill>
                  <a:srgbClr val="C00000"/>
                </a:solidFill>
              </a:defRPr>
            </a:lvl3pPr>
            <a:lvl4pPr>
              <a:lnSpc>
                <a:spcPct val="100000"/>
              </a:lnSpc>
              <a:spcBef>
                <a:spcPts val="600"/>
              </a:spcBef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lnSpc>
                <a:spcPct val="100000"/>
              </a:lnSpc>
              <a:spcBef>
                <a:spcPts val="600"/>
              </a:spcBef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11686-8192-4AD6-83D8-F0D57DE46E9A}" type="datetime1">
              <a:rPr lang="en-US" smtClean="0"/>
              <a:pPr/>
              <a:t>6/25/2014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35487" y="1161304"/>
            <a:ext cx="9052560" cy="0"/>
          </a:xfrm>
          <a:prstGeom prst="line">
            <a:avLst/>
          </a:prstGeom>
          <a:ln w="92075" cmpd="sng">
            <a:solidFill>
              <a:schemeClr val="accent2"/>
            </a:solidFill>
            <a:prstDash val="solid"/>
            <a:miter lim="800000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503194506"/>
      </p:ext>
    </p:extLst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2596438"/>
            <a:ext cx="7886700" cy="1797601"/>
          </a:xfrm>
        </p:spPr>
        <p:txBody>
          <a:bodyPr anchor="b"/>
          <a:lstStyle>
            <a:lvl1pPr>
              <a:defRPr sz="6000" b="0">
                <a:solidFill>
                  <a:srgbClr val="0070C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686958"/>
            <a:ext cx="7886700" cy="1402692"/>
          </a:xfrm>
        </p:spPr>
        <p:txBody>
          <a:bodyPr/>
          <a:lstStyle>
            <a:lvl1pPr marL="0" indent="0">
              <a:buNone/>
              <a:defRPr sz="2400" b="1">
                <a:solidFill>
                  <a:srgbClr val="C0000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87525-FEF7-4A70-92D5-218033BDD2DE}" type="datetime1">
              <a:rPr lang="en-US" smtClean="0"/>
              <a:pPr/>
              <a:t>6/25/2014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 flipV="1">
            <a:off x="15033" y="4540497"/>
            <a:ext cx="9121140" cy="0"/>
          </a:xfrm>
          <a:prstGeom prst="line">
            <a:avLst/>
          </a:prstGeom>
          <a:ln w="98425">
            <a:solidFill>
              <a:schemeClr val="accent2"/>
            </a:solidFill>
            <a:prstDash val="solid"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5718898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88F89-19AE-4808-AE43-1CA7E69FB7C7}" type="datetime1">
              <a:rPr lang="en-US" smtClean="0"/>
              <a:pPr/>
              <a:t>6/25/2014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39948461"/>
      </p:ext>
    </p:extLst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365127"/>
            <a:ext cx="7886700" cy="1325563"/>
          </a:xfrm>
        </p:spPr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54195-C9A6-45D1-916C-BED0B10814F8}" type="datetime1">
              <a:rPr lang="en-US" smtClean="0"/>
              <a:pPr/>
              <a:t>6/25/2014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01394244"/>
      </p:ext>
    </p:extLst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99E52-FB8A-4DBA-B9C2-F702F3779A1C}" type="datetime1">
              <a:rPr lang="en-US" smtClean="0"/>
              <a:pPr/>
              <a:t>6/25/2014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29179574"/>
      </p:ext>
    </p:extLst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03C41-8E80-4624-9599-9CD68A38C1AA}" type="datetime1">
              <a:rPr lang="en-US" smtClean="0"/>
              <a:pPr/>
              <a:t>6/25/2014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73796699"/>
      </p:ext>
    </p:extLst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7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0F4CB-C95F-48D0-89C1-7CBB5C637A50}" type="datetime1">
              <a:rPr lang="en-US" smtClean="0"/>
              <a:pPr/>
              <a:t>6/25/2014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09719185"/>
      </p:ext>
    </p:extLst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7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51FF4-1092-40DE-9F6A-264B9122F554}" type="datetime1">
              <a:rPr lang="en-US" smtClean="0"/>
              <a:pPr/>
              <a:t>6/25/2014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93106974"/>
      </p:ext>
    </p:extLst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9E300-6C80-47DD-99C7-69CDD66BCA6A}" type="datetime1">
              <a:rPr lang="en-US" smtClean="0"/>
              <a:pPr/>
              <a:t>6/25/2014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48263615"/>
      </p:ext>
    </p:extLst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7C696-9295-47A7-A9D1-ECF30CDBED95}" type="datetime1">
              <a:rPr lang="en-US" smtClean="0"/>
              <a:pPr/>
              <a:t>6/25/2014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54338056"/>
      </p:ext>
    </p:extLst>
  </p:cSld>
  <p:clrMapOvr>
    <a:masterClrMapping/>
  </p:clrMapOvr>
  <p:transition>
    <p:wipe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534400" cy="990600"/>
          </a:xfrm>
        </p:spPr>
        <p:txBody>
          <a:bodyPr/>
          <a:lstStyle>
            <a:lvl1pPr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43000" y="1295400"/>
            <a:ext cx="3848100" cy="5410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5143500" y="1295400"/>
            <a:ext cx="3848100" cy="5410200"/>
          </a:xfrm>
        </p:spPr>
        <p:txBody>
          <a:bodyPr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-1371600" y="6381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1A-</a:t>
            </a:r>
            <a:fld id="{2E6BCAD2-0F2A-4C4B-B10C-BAB0DD7E9C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43401545"/>
      </p:ext>
    </p:extLst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1" y="365127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9021B7-6B04-47D3-B9C6-4DDFEED6C7CA}" type="datetime1">
              <a:rPr lang="en-US" smtClean="0"/>
              <a:pPr/>
              <a:t>6/25/2014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1" y="6356352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67404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>
    <p:wipe dir="r"/>
  </p:transition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6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20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2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Computer Literacy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Associate Degree in Education (ADE)</a:t>
            </a:r>
          </a:p>
          <a:p>
            <a:r>
              <a:rPr lang="en-US" b="1" i="1" dirty="0" smtClean="0"/>
              <a:t>Lecture 01</a:t>
            </a:r>
            <a:endParaRPr lang="en-US" b="1" i="1" dirty="0"/>
          </a:p>
        </p:txBody>
      </p:sp>
    </p:spTree>
    <p:extLst>
      <p:ext uri="{BB962C8B-B14F-4D97-AF65-F5344CB8AC3E}">
        <p14:creationId xmlns="" xmlns:p14="http://schemas.microsoft.com/office/powerpoint/2010/main" val="364762257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My introduction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err="1" smtClean="0">
                <a:solidFill>
                  <a:srgbClr val="00B0F0"/>
                </a:solidFill>
              </a:rPr>
              <a:t>Sajid</a:t>
            </a:r>
            <a:r>
              <a:rPr lang="en-US" b="1" dirty="0" smtClean="0">
                <a:solidFill>
                  <a:srgbClr val="00B0F0"/>
                </a:solidFill>
              </a:rPr>
              <a:t> </a:t>
            </a:r>
            <a:r>
              <a:rPr lang="en-US" b="1" dirty="0" err="1" smtClean="0">
                <a:solidFill>
                  <a:srgbClr val="00B0F0"/>
                </a:solidFill>
              </a:rPr>
              <a:t>Riaz</a:t>
            </a:r>
            <a:endParaRPr lang="en-US" b="1" dirty="0" smtClean="0">
              <a:solidFill>
                <a:srgbClr val="00B0F0"/>
              </a:solidFill>
            </a:endParaRPr>
          </a:p>
          <a:p>
            <a:r>
              <a:rPr lang="en-US" dirty="0" smtClean="0"/>
              <a:t>MSSE- IIU Islamabad</a:t>
            </a:r>
          </a:p>
          <a:p>
            <a:r>
              <a:rPr lang="en-US" dirty="0" smtClean="0"/>
              <a:t>MCS- SUIT Peshawar </a:t>
            </a:r>
          </a:p>
          <a:p>
            <a:r>
              <a:rPr lang="en-US" dirty="0" smtClean="0"/>
              <a:t>PGDIT- UCAT Rawalpindi</a:t>
            </a:r>
          </a:p>
          <a:p>
            <a:r>
              <a:rPr lang="en-US" dirty="0" smtClean="0"/>
              <a:t>English diploma- NUML Islamabad</a:t>
            </a:r>
          </a:p>
          <a:p>
            <a:r>
              <a:rPr lang="en-US" b="1" dirty="0" smtClean="0">
                <a:solidFill>
                  <a:srgbClr val="00B0F0"/>
                </a:solidFill>
              </a:rPr>
              <a:t>Lecturer</a:t>
            </a:r>
            <a:r>
              <a:rPr lang="en-US" dirty="0" smtClean="0"/>
              <a:t>, </a:t>
            </a:r>
            <a:r>
              <a:rPr lang="en-US" b="1" dirty="0" smtClean="0">
                <a:solidFill>
                  <a:srgbClr val="00B0F0"/>
                </a:solidFill>
              </a:rPr>
              <a:t>Computer Science</a:t>
            </a:r>
          </a:p>
          <a:p>
            <a:r>
              <a:rPr lang="en-US" dirty="0" smtClean="0"/>
              <a:t>Global College of Sciences, Rawalpindi</a:t>
            </a:r>
          </a:p>
          <a:p>
            <a:r>
              <a:rPr lang="en-US" dirty="0" smtClean="0"/>
              <a:t>University of </a:t>
            </a:r>
            <a:r>
              <a:rPr lang="en-US" dirty="0" err="1" smtClean="0"/>
              <a:t>Wah</a:t>
            </a:r>
            <a:r>
              <a:rPr lang="en-US" dirty="0" smtClean="0"/>
              <a:t>, </a:t>
            </a:r>
            <a:r>
              <a:rPr lang="en-US" dirty="0" err="1" smtClean="0"/>
              <a:t>Wah</a:t>
            </a:r>
            <a:r>
              <a:rPr lang="en-US" dirty="0" smtClean="0"/>
              <a:t> </a:t>
            </a:r>
            <a:r>
              <a:rPr lang="en-US" dirty="0" err="1" smtClean="0"/>
              <a:t>Cantt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Bahria</a:t>
            </a:r>
            <a:r>
              <a:rPr lang="en-US" dirty="0" smtClean="0"/>
              <a:t> College Islamabad</a:t>
            </a:r>
          </a:p>
          <a:p>
            <a:r>
              <a:rPr lang="en-US" dirty="0" smtClean="0"/>
              <a:t>IQRA University Peshawar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985430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Teaching job requirements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8555" y="1287380"/>
            <a:ext cx="8873177" cy="5390146"/>
          </a:xfrm>
        </p:spPr>
        <p:txBody>
          <a:bodyPr>
            <a:normAutofit/>
          </a:bodyPr>
          <a:lstStyle/>
          <a:p>
            <a:r>
              <a:rPr lang="en-US" dirty="0"/>
              <a:t>Job </a:t>
            </a:r>
            <a:r>
              <a:rPr lang="en-US" dirty="0" smtClean="0"/>
              <a:t>requirements of a teacher are:</a:t>
            </a:r>
          </a:p>
          <a:p>
            <a:pPr lvl="1"/>
            <a:r>
              <a:rPr lang="en-US" dirty="0" smtClean="0"/>
              <a:t>Create your CV</a:t>
            </a:r>
            <a:r>
              <a:rPr lang="en-US" dirty="0"/>
              <a:t> </a:t>
            </a:r>
            <a:r>
              <a:rPr lang="en-US" dirty="0" smtClean="0"/>
              <a:t>and write job application</a:t>
            </a:r>
          </a:p>
          <a:p>
            <a:pPr lvl="1"/>
            <a:r>
              <a:rPr lang="en-US" dirty="0" smtClean="0"/>
              <a:t>Send CV through email or apply online</a:t>
            </a:r>
          </a:p>
          <a:p>
            <a:pPr lvl="1"/>
            <a:r>
              <a:rPr lang="en-US" dirty="0" smtClean="0"/>
              <a:t>Prepare lesson plans, </a:t>
            </a:r>
            <a:r>
              <a:rPr lang="en-US" dirty="0"/>
              <a:t>result </a:t>
            </a:r>
            <a:r>
              <a:rPr lang="en-US" dirty="0" smtClean="0"/>
              <a:t>sheets, papers</a:t>
            </a:r>
          </a:p>
          <a:p>
            <a:pPr lvl="1"/>
            <a:r>
              <a:rPr lang="en-US" dirty="0" smtClean="0"/>
              <a:t>Gather material for your lecture using internet</a:t>
            </a:r>
          </a:p>
          <a:p>
            <a:pPr lvl="1"/>
            <a:r>
              <a:rPr lang="en-US" dirty="0" smtClean="0"/>
              <a:t>Printing the required information</a:t>
            </a:r>
          </a:p>
          <a:p>
            <a:pPr lvl="1"/>
            <a:r>
              <a:rPr lang="en-US" dirty="0" smtClean="0"/>
              <a:t>Keep your knowledge up to date reading online material.</a:t>
            </a:r>
          </a:p>
          <a:p>
            <a:pPr lvl="1"/>
            <a:r>
              <a:rPr lang="en-US" dirty="0" smtClean="0"/>
              <a:t>Preparing your own notes for your class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26705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Course introduction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smtClean="0">
                <a:solidFill>
                  <a:srgbClr val="0070C0"/>
                </a:solidFill>
              </a:rPr>
              <a:t>Programme:</a:t>
            </a:r>
            <a:r>
              <a:rPr lang="en-US" b="1" smtClean="0"/>
              <a:t> </a:t>
            </a:r>
            <a:r>
              <a:rPr lang="en-US" smtClean="0"/>
              <a:t>Associate Degree Education (ADE)</a:t>
            </a:r>
          </a:p>
          <a:p>
            <a:r>
              <a:rPr lang="en-US" b="1" smtClean="0">
                <a:solidFill>
                  <a:srgbClr val="0070C0"/>
                </a:solidFill>
              </a:rPr>
              <a:t>Course Title:</a:t>
            </a:r>
            <a:r>
              <a:rPr lang="en-US" smtClean="0">
                <a:solidFill>
                  <a:srgbClr val="0070C0"/>
                </a:solidFill>
              </a:rPr>
              <a:t> </a:t>
            </a:r>
            <a:r>
              <a:rPr lang="en-US" smtClean="0"/>
              <a:t>Computer Literacy</a:t>
            </a:r>
          </a:p>
          <a:p>
            <a:r>
              <a:rPr lang="en-US" b="1" smtClean="0">
                <a:solidFill>
                  <a:srgbClr val="0070C0"/>
                </a:solidFill>
              </a:rPr>
              <a:t>Course Code:</a:t>
            </a:r>
            <a:r>
              <a:rPr lang="en-US" smtClean="0"/>
              <a:t> ADE</a:t>
            </a:r>
            <a:r>
              <a:rPr lang="en-US" smtClean="0">
                <a:latin typeface="Arial Narrow" panose="020B0606020202030204" pitchFamily="34" charset="0"/>
              </a:rPr>
              <a:t>100</a:t>
            </a:r>
          </a:p>
          <a:p>
            <a:r>
              <a:rPr lang="en-US" b="1" smtClean="0">
                <a:solidFill>
                  <a:srgbClr val="0070C0"/>
                </a:solidFill>
              </a:rPr>
              <a:t>Credit Value:</a:t>
            </a:r>
            <a:r>
              <a:rPr lang="en-US" smtClean="0"/>
              <a:t> </a:t>
            </a:r>
            <a:r>
              <a:rPr lang="en-US" smtClean="0">
                <a:latin typeface="Arial Narrow" panose="020B0606020202030204" pitchFamily="34" charset="0"/>
              </a:rPr>
              <a:t>3 Hours</a:t>
            </a:r>
          </a:p>
          <a:p>
            <a:r>
              <a:rPr lang="en-US" b="1" smtClean="0">
                <a:solidFill>
                  <a:srgbClr val="0070C0"/>
                </a:solidFill>
              </a:rPr>
              <a:t>Prerequisites:</a:t>
            </a:r>
            <a:r>
              <a:rPr lang="en-US" smtClean="0"/>
              <a:t> F.A./F.Sc.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2861055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Recommended books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691" y="1273092"/>
            <a:ext cx="8886149" cy="5413458"/>
          </a:xfrm>
        </p:spPr>
        <p:txBody>
          <a:bodyPr>
            <a:noAutofit/>
          </a:bodyPr>
          <a:lstStyle/>
          <a:p>
            <a:r>
              <a:rPr lang="en-US" sz="2800" dirty="0"/>
              <a:t>Textbooks:</a:t>
            </a:r>
          </a:p>
          <a:p>
            <a:pPr lvl="1"/>
            <a:r>
              <a:rPr lang="en-US" sz="2400" dirty="0"/>
              <a:t>Ann Ambrose, 2005. </a:t>
            </a:r>
            <a:r>
              <a:rPr lang="en-US" sz="2400" dirty="0">
                <a:solidFill>
                  <a:srgbClr val="C00000"/>
                </a:solidFill>
              </a:rPr>
              <a:t>Computer Literacy Basics</a:t>
            </a:r>
            <a:r>
              <a:rPr lang="en-US" sz="2400" dirty="0"/>
              <a:t>, </a:t>
            </a:r>
            <a:r>
              <a:rPr lang="en-US" sz="2400" dirty="0" err="1"/>
              <a:t>Cengage</a:t>
            </a:r>
            <a:r>
              <a:rPr lang="en-US" sz="2400" dirty="0"/>
              <a:t> Learning, CEP, Inc, </a:t>
            </a:r>
            <a:r>
              <a:rPr lang="en-US" sz="2400" dirty="0" err="1"/>
              <a:t>Marly</a:t>
            </a:r>
            <a:r>
              <a:rPr lang="en-US" sz="2400" dirty="0"/>
              <a:t> </a:t>
            </a:r>
            <a:r>
              <a:rPr lang="en-US" sz="2400" dirty="0" err="1"/>
              <a:t>Bergerud</a:t>
            </a:r>
            <a:r>
              <a:rPr lang="en-US" sz="2400" dirty="0"/>
              <a:t> BASICS Series</a:t>
            </a:r>
          </a:p>
          <a:p>
            <a:pPr lvl="1"/>
            <a:r>
              <a:rPr lang="en-US" sz="2400" dirty="0"/>
              <a:t>Helene G. </a:t>
            </a:r>
            <a:r>
              <a:rPr lang="en-US" sz="2400" dirty="0" err="1"/>
              <a:t>Kershner</a:t>
            </a:r>
            <a:r>
              <a:rPr lang="en-US" sz="2400" dirty="0"/>
              <a:t>, 2011. </a:t>
            </a:r>
            <a:r>
              <a:rPr lang="en-US" sz="2400" dirty="0">
                <a:solidFill>
                  <a:srgbClr val="C00000"/>
                </a:solidFill>
              </a:rPr>
              <a:t>Computer Literacy</a:t>
            </a:r>
            <a:r>
              <a:rPr lang="en-US" sz="2400" dirty="0"/>
              <a:t> D.C. Heath, 1992, original from Pennsylvania State University</a:t>
            </a:r>
          </a:p>
          <a:p>
            <a:r>
              <a:rPr lang="en-US" sz="2800" dirty="0"/>
              <a:t>Reference books:</a:t>
            </a:r>
          </a:p>
          <a:p>
            <a:pPr lvl="1"/>
            <a:r>
              <a:rPr lang="en-US" sz="2400" dirty="0">
                <a:solidFill>
                  <a:srgbClr val="C00000"/>
                </a:solidFill>
              </a:rPr>
              <a:t>Introduction to computers</a:t>
            </a:r>
            <a:r>
              <a:rPr lang="en-US" sz="2400" dirty="0"/>
              <a:t>, 7</a:t>
            </a:r>
            <a:r>
              <a:rPr lang="en-US" sz="2400" baseline="30000" dirty="0"/>
              <a:t>th</a:t>
            </a:r>
            <a:r>
              <a:rPr lang="en-US" sz="2400" dirty="0"/>
              <a:t> edition by Peter Norton</a:t>
            </a:r>
          </a:p>
          <a:p>
            <a:pPr lvl="1"/>
            <a:r>
              <a:rPr lang="en-US" sz="2400" dirty="0">
                <a:solidFill>
                  <a:srgbClr val="C00000"/>
                </a:solidFill>
              </a:rPr>
              <a:t>PM Series- Introduction to Information Technology</a:t>
            </a:r>
            <a:r>
              <a:rPr lang="en-US" sz="2400" dirty="0"/>
              <a:t>, by </a:t>
            </a:r>
            <a:r>
              <a:rPr lang="en-US" sz="2400" dirty="0" err="1"/>
              <a:t>Riaz</a:t>
            </a:r>
            <a:r>
              <a:rPr lang="en-US" sz="2400" dirty="0"/>
              <a:t> </a:t>
            </a:r>
            <a:r>
              <a:rPr lang="en-US" sz="2400" dirty="0" err="1"/>
              <a:t>Shahid</a:t>
            </a:r>
            <a:r>
              <a:rPr lang="en-US" sz="2400" dirty="0"/>
              <a:t>, CM </a:t>
            </a:r>
            <a:r>
              <a:rPr lang="en-US" sz="2400" dirty="0" err="1"/>
              <a:t>Aslam</a:t>
            </a:r>
            <a:r>
              <a:rPr lang="en-US" sz="2400" dirty="0"/>
              <a:t> &amp; </a:t>
            </a:r>
            <a:r>
              <a:rPr lang="en-US" sz="2400" dirty="0" err="1"/>
              <a:t>Safia</a:t>
            </a:r>
            <a:r>
              <a:rPr lang="en-US" sz="2400" dirty="0"/>
              <a:t> </a:t>
            </a:r>
            <a:r>
              <a:rPr lang="en-US" sz="2400" dirty="0" err="1"/>
              <a:t>Iftikhar</a:t>
            </a:r>
            <a:r>
              <a:rPr lang="en-US" sz="2400" dirty="0"/>
              <a:t>, </a:t>
            </a:r>
            <a:r>
              <a:rPr lang="en-US" sz="2400" dirty="0" err="1"/>
              <a:t>Majeed</a:t>
            </a:r>
            <a:r>
              <a:rPr lang="en-US" sz="2400" dirty="0"/>
              <a:t> Sons publication.</a:t>
            </a:r>
          </a:p>
          <a:p>
            <a:pPr lvl="1"/>
            <a:r>
              <a:rPr lang="en-US" sz="2400" dirty="0">
                <a:solidFill>
                  <a:srgbClr val="C00000"/>
                </a:solidFill>
              </a:rPr>
              <a:t>IT Series- Computer applications in business</a:t>
            </a:r>
            <a:r>
              <a:rPr lang="en-US" sz="2400" dirty="0"/>
              <a:t> by </a:t>
            </a:r>
            <a:r>
              <a:rPr lang="en-US" sz="2400" dirty="0" err="1"/>
              <a:t>Tasleem</a:t>
            </a:r>
            <a:r>
              <a:rPr lang="en-US" sz="2400" dirty="0"/>
              <a:t> Mustafa, Tariq </a:t>
            </a:r>
            <a:r>
              <a:rPr lang="en-US" sz="2400" dirty="0" err="1"/>
              <a:t>Mahmood</a:t>
            </a:r>
            <a:r>
              <a:rPr lang="en-US" sz="2400" dirty="0"/>
              <a:t>, </a:t>
            </a:r>
            <a:r>
              <a:rPr lang="en-US" sz="2400" dirty="0" err="1"/>
              <a:t>Imran</a:t>
            </a:r>
            <a:r>
              <a:rPr lang="en-US" sz="2400" dirty="0"/>
              <a:t> </a:t>
            </a:r>
            <a:r>
              <a:rPr lang="en-US" sz="2400" dirty="0" err="1"/>
              <a:t>Saeed</a:t>
            </a:r>
            <a:r>
              <a:rPr lang="en-US" sz="2400" dirty="0"/>
              <a:t>   &amp; </a:t>
            </a:r>
            <a:r>
              <a:rPr lang="en-US" sz="2400" dirty="0" err="1"/>
              <a:t>Wasi</a:t>
            </a:r>
            <a:r>
              <a:rPr lang="en-US" sz="2400" dirty="0"/>
              <a:t> Ahmed. </a:t>
            </a:r>
            <a:endParaRPr lang="en-US" sz="2400" dirty="0" smtClean="0"/>
          </a:p>
          <a:p>
            <a:r>
              <a:rPr lang="en-US" sz="2800" dirty="0" smtClean="0"/>
              <a:t>Internet resources, computer magazines, newspapers</a:t>
            </a:r>
            <a:endParaRPr lang="en-US" sz="28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17488756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Course outline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8555" y="1270000"/>
            <a:ext cx="8851620" cy="5448300"/>
          </a:xfrm>
        </p:spPr>
        <p:txBody>
          <a:bodyPr>
            <a:noAutofit/>
          </a:bodyPr>
          <a:lstStyle/>
          <a:p>
            <a:r>
              <a:rPr lang="en-US" sz="2800" dirty="0" smtClean="0"/>
              <a:t>Introduction to computers</a:t>
            </a:r>
          </a:p>
          <a:p>
            <a:pPr lvl="1"/>
            <a:r>
              <a:rPr lang="en-US" sz="2400" dirty="0" smtClean="0"/>
              <a:t>History, classification, hardware components</a:t>
            </a:r>
          </a:p>
          <a:p>
            <a:r>
              <a:rPr lang="en-US" sz="2800" dirty="0" smtClean="0"/>
              <a:t>Operating System</a:t>
            </a:r>
          </a:p>
          <a:p>
            <a:pPr lvl="1"/>
            <a:r>
              <a:rPr lang="en-US" sz="2400" dirty="0" smtClean="0"/>
              <a:t>Computer software, using Microsoft Windows</a:t>
            </a:r>
          </a:p>
          <a:p>
            <a:r>
              <a:rPr lang="en-US" sz="2800" dirty="0" smtClean="0"/>
              <a:t>Internet Basics</a:t>
            </a:r>
          </a:p>
          <a:p>
            <a:pPr lvl="1"/>
            <a:r>
              <a:rPr lang="en-US" sz="2400" dirty="0" smtClean="0"/>
              <a:t>Introduction to internet, browsing, web addresses &amp; links</a:t>
            </a:r>
          </a:p>
          <a:p>
            <a:r>
              <a:rPr lang="en-US" sz="2800" dirty="0" smtClean="0"/>
              <a:t>Computer Networks</a:t>
            </a:r>
          </a:p>
          <a:p>
            <a:pPr lvl="1"/>
            <a:r>
              <a:rPr lang="en-US" sz="2400" dirty="0" smtClean="0"/>
              <a:t>Types of networks, security issues like virus protection</a:t>
            </a:r>
          </a:p>
          <a:p>
            <a:r>
              <a:rPr lang="en-US" sz="2800" dirty="0" smtClean="0"/>
              <a:t>Troubleshooting</a:t>
            </a:r>
          </a:p>
          <a:p>
            <a:pPr lvl="1"/>
            <a:r>
              <a:rPr lang="en-US" sz="2400" dirty="0" smtClean="0"/>
              <a:t>Software installation, file compression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3523871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Course outline 2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8556" y="1284170"/>
            <a:ext cx="8740364" cy="5446830"/>
          </a:xfrm>
        </p:spPr>
        <p:txBody>
          <a:bodyPr>
            <a:noAutofit/>
          </a:bodyPr>
          <a:lstStyle/>
          <a:p>
            <a:r>
              <a:rPr lang="en-US" sz="3200" dirty="0"/>
              <a:t>Word processing</a:t>
            </a:r>
          </a:p>
          <a:p>
            <a:pPr lvl="1"/>
            <a:r>
              <a:rPr lang="en-US" sz="2800" dirty="0"/>
              <a:t>Tool used: Microsoft word</a:t>
            </a:r>
          </a:p>
          <a:p>
            <a:r>
              <a:rPr lang="en-US" sz="3200" dirty="0"/>
              <a:t>Spreadsheet</a:t>
            </a:r>
          </a:p>
          <a:p>
            <a:pPr lvl="1"/>
            <a:r>
              <a:rPr lang="en-US" sz="2800" dirty="0"/>
              <a:t>Tool used: Microsoft </a:t>
            </a:r>
            <a:r>
              <a:rPr lang="en-US" sz="2800" dirty="0" smtClean="0"/>
              <a:t>Excel</a:t>
            </a:r>
          </a:p>
          <a:p>
            <a:r>
              <a:rPr lang="en-US" sz="3200" dirty="0" smtClean="0"/>
              <a:t>Multimedia</a:t>
            </a:r>
          </a:p>
          <a:p>
            <a:pPr lvl="1"/>
            <a:r>
              <a:rPr lang="en-US" sz="2800" dirty="0" smtClean="0"/>
              <a:t>Tool used: Microsoft Power Point</a:t>
            </a:r>
          </a:p>
          <a:p>
            <a:r>
              <a:rPr lang="en-US" sz="3200" dirty="0" smtClean="0"/>
              <a:t>Searching &amp; Saving web resources</a:t>
            </a:r>
          </a:p>
          <a:p>
            <a:pPr lvl="1"/>
            <a:r>
              <a:rPr lang="en-US" sz="2800" dirty="0" smtClean="0"/>
              <a:t>Images, videos, audios</a:t>
            </a:r>
          </a:p>
          <a:p>
            <a:r>
              <a:rPr lang="en-US" sz="3200" dirty="0" smtClean="0"/>
              <a:t>Communication through internet</a:t>
            </a:r>
          </a:p>
          <a:p>
            <a:pPr lvl="1"/>
            <a:r>
              <a:rPr lang="en-US" sz="2800" dirty="0" smtClean="0"/>
              <a:t>Sending and checking email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01210493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Course outline 3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8556" y="1287380"/>
            <a:ext cx="8740364" cy="5354720"/>
          </a:xfrm>
        </p:spPr>
        <p:txBody>
          <a:bodyPr>
            <a:noAutofit/>
          </a:bodyPr>
          <a:lstStyle/>
          <a:p>
            <a:r>
              <a:rPr lang="en-US" sz="2400" dirty="0"/>
              <a:t>Online collaboration applications</a:t>
            </a:r>
          </a:p>
          <a:p>
            <a:pPr lvl="1"/>
            <a:r>
              <a:rPr lang="en-US" sz="2000" dirty="0"/>
              <a:t>Working with an online collaboration application e.g. Google docs</a:t>
            </a:r>
          </a:p>
          <a:p>
            <a:r>
              <a:rPr lang="en-US" sz="2400" dirty="0"/>
              <a:t>Using digital devices with a computer</a:t>
            </a:r>
          </a:p>
          <a:p>
            <a:pPr lvl="1"/>
            <a:r>
              <a:rPr lang="en-US" sz="2000" dirty="0"/>
              <a:t>Using Digital cameras and other devices</a:t>
            </a:r>
          </a:p>
          <a:p>
            <a:pPr lvl="1"/>
            <a:r>
              <a:rPr lang="en-US" sz="2000" dirty="0"/>
              <a:t>Transferring file to/from computer to/from digital </a:t>
            </a:r>
            <a:r>
              <a:rPr lang="en-US" sz="2000" dirty="0" smtClean="0"/>
              <a:t>devices e.g. camera &amp; mobiles</a:t>
            </a:r>
          </a:p>
          <a:p>
            <a:r>
              <a:rPr lang="en-US" sz="2400" dirty="0" smtClean="0"/>
              <a:t>Working in the information society</a:t>
            </a:r>
          </a:p>
          <a:p>
            <a:pPr lvl="1"/>
            <a:r>
              <a:rPr lang="en-US" sz="2000" dirty="0" smtClean="0"/>
              <a:t>Using computers at workplace, in community, education, entertainment, research</a:t>
            </a:r>
          </a:p>
          <a:p>
            <a:r>
              <a:rPr lang="en-US" sz="2400" dirty="0" smtClean="0"/>
              <a:t>Computer ethics</a:t>
            </a:r>
          </a:p>
          <a:p>
            <a:pPr lvl="1"/>
            <a:r>
              <a:rPr lang="en-US" sz="2000" dirty="0" smtClean="0"/>
              <a:t>Computer crime, copyright law, fair-use guidelines and plagiarism</a:t>
            </a:r>
          </a:p>
          <a:p>
            <a:r>
              <a:rPr lang="en-US" sz="2400" dirty="0" smtClean="0"/>
              <a:t>Computer-Assisted Instructions (CAI)</a:t>
            </a:r>
          </a:p>
          <a:p>
            <a:pPr lvl="1"/>
            <a:r>
              <a:rPr lang="en-US" sz="2000" dirty="0" smtClean="0"/>
              <a:t>Online education e.g. virtual university of Pakistan, computer as a teacher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96814346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01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smtClean="0"/>
              <a:t>Topics:</a:t>
            </a:r>
          </a:p>
          <a:p>
            <a:r>
              <a:rPr lang="en-US" b="0" smtClean="0"/>
              <a:t>Introduction to computers</a:t>
            </a:r>
          </a:p>
          <a:p>
            <a:r>
              <a:rPr lang="en-US" b="0" smtClean="0"/>
              <a:t>History &amp; classification of computers</a:t>
            </a:r>
          </a:p>
          <a:p>
            <a:r>
              <a:rPr lang="en-US" b="0" smtClean="0"/>
              <a:t>Input devices</a:t>
            </a:r>
            <a:endParaRPr lang="en-US" b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98062296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Topics covered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68556" y="1287380"/>
            <a:ext cx="8740364" cy="5430920"/>
          </a:xfrm>
        </p:spPr>
        <p:txBody>
          <a:bodyPr>
            <a:normAutofit/>
          </a:bodyPr>
          <a:lstStyle/>
          <a:p>
            <a:r>
              <a:rPr lang="en-US" dirty="0" smtClean="0"/>
              <a:t>What is computer?</a:t>
            </a:r>
          </a:p>
          <a:p>
            <a:r>
              <a:rPr lang="en-US" dirty="0" smtClean="0"/>
              <a:t>History and classification of computers</a:t>
            </a:r>
          </a:p>
          <a:p>
            <a:pPr lvl="1"/>
            <a:r>
              <a:rPr lang="en-US" dirty="0" smtClean="0"/>
              <a:t>Examples of computer</a:t>
            </a:r>
          </a:p>
          <a:p>
            <a:pPr lvl="1"/>
            <a:r>
              <a:rPr lang="en-US" dirty="0" smtClean="0"/>
              <a:t>Brief history of computers with timeline </a:t>
            </a:r>
          </a:p>
          <a:p>
            <a:r>
              <a:rPr lang="en-US" dirty="0" smtClean="0"/>
              <a:t>Introduction to computers- learning about input devices</a:t>
            </a:r>
          </a:p>
          <a:p>
            <a:pPr lvl="1"/>
            <a:r>
              <a:rPr lang="en-US" dirty="0" smtClean="0"/>
              <a:t>Input devices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8408556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Knowledge test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type of computers you have seen?</a:t>
            </a:r>
          </a:p>
          <a:p>
            <a:r>
              <a:rPr lang="en-US" dirty="0" smtClean="0"/>
              <a:t>Which types of computers you used ever?</a:t>
            </a:r>
          </a:p>
          <a:p>
            <a:r>
              <a:rPr lang="en-US" dirty="0"/>
              <a:t>What is your concept about computer</a:t>
            </a:r>
            <a:r>
              <a:rPr lang="en-US" dirty="0" smtClean="0"/>
              <a:t>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6980570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What is computer?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600" dirty="0" smtClean="0"/>
              <a:t>Computer</a:t>
            </a:r>
          </a:p>
          <a:p>
            <a:pPr lvl="1"/>
            <a:r>
              <a:rPr lang="en-US" sz="3200" dirty="0" smtClean="0"/>
              <a:t>An electronic device used to solve various problems according to a set of instructions given to it.</a:t>
            </a:r>
          </a:p>
          <a:p>
            <a:pPr lvl="1"/>
            <a:r>
              <a:rPr lang="en-US" sz="3200" dirty="0" smtClean="0"/>
              <a:t>Origin from the word </a:t>
            </a:r>
            <a:r>
              <a:rPr lang="en-US" sz="3200" dirty="0" smtClean="0">
                <a:solidFill>
                  <a:srgbClr val="FF0000"/>
                </a:solidFill>
              </a:rPr>
              <a:t>compute</a:t>
            </a:r>
            <a:r>
              <a:rPr lang="en-US" sz="3200" dirty="0" smtClean="0"/>
              <a:t> means to calculate</a:t>
            </a:r>
          </a:p>
          <a:p>
            <a:pPr lvl="1"/>
            <a:r>
              <a:rPr lang="en-US" sz="3200" dirty="0" smtClean="0"/>
              <a:t>Converts </a:t>
            </a:r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</a:rPr>
              <a:t>data into information</a:t>
            </a:r>
            <a:r>
              <a:rPr lang="en-US" sz="3200" dirty="0" smtClean="0"/>
              <a:t> which is useful for us</a:t>
            </a:r>
          </a:p>
          <a:p>
            <a:pPr lvl="1"/>
            <a:r>
              <a:rPr lang="en-US" sz="3200" dirty="0" smtClean="0"/>
              <a:t>Used to perform </a:t>
            </a:r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</a:rPr>
              <a:t>mathematical work</a:t>
            </a:r>
          </a:p>
          <a:p>
            <a:pPr lvl="1"/>
            <a:r>
              <a:rPr lang="en-US" sz="3200" dirty="0" smtClean="0"/>
              <a:t>Calculation is not the only use of computer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2903179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Components of computer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8556" y="1287380"/>
            <a:ext cx="8740364" cy="5356308"/>
          </a:xfrm>
        </p:spPr>
        <p:txBody>
          <a:bodyPr>
            <a:noAutofit/>
          </a:bodyPr>
          <a:lstStyle/>
          <a:p>
            <a:r>
              <a:rPr lang="en-US" sz="3600" dirty="0"/>
              <a:t>Components of computer</a:t>
            </a:r>
          </a:p>
          <a:p>
            <a:pPr lvl="1"/>
            <a:r>
              <a:rPr lang="en-US" sz="3200" dirty="0"/>
              <a:t>Computer is controlled by programmed instructions called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software</a:t>
            </a:r>
            <a:r>
              <a:rPr lang="en-US" sz="3200" dirty="0" smtClean="0"/>
              <a:t>.</a:t>
            </a:r>
          </a:p>
          <a:p>
            <a:pPr lvl="2"/>
            <a:r>
              <a:rPr lang="en-US" sz="2800" dirty="0" smtClean="0"/>
              <a:t>Tells the computer </a:t>
            </a:r>
            <a:r>
              <a:rPr lang="en-US" sz="2800" b="1" i="1" dirty="0"/>
              <a:t>what to do</a:t>
            </a:r>
            <a:r>
              <a:rPr lang="en-US" sz="2800" dirty="0" smtClean="0"/>
              <a:t>. </a:t>
            </a:r>
          </a:p>
          <a:p>
            <a:pPr lvl="2"/>
            <a:r>
              <a:rPr lang="en-US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example</a:t>
            </a:r>
            <a:r>
              <a:rPr lang="en-US" sz="2800" dirty="0" smtClean="0"/>
              <a:t>, Microsoft windows, </a:t>
            </a:r>
            <a:r>
              <a:rPr lang="en-US" sz="2800" dirty="0" err="1" smtClean="0"/>
              <a:t>microsoft</a:t>
            </a:r>
            <a:r>
              <a:rPr lang="en-US" sz="2800" dirty="0" smtClean="0"/>
              <a:t> office, etc.</a:t>
            </a:r>
          </a:p>
          <a:p>
            <a:pPr lvl="1"/>
            <a:r>
              <a:rPr lang="en-US" sz="3200" dirty="0" smtClean="0"/>
              <a:t>Physical </a:t>
            </a:r>
            <a:r>
              <a:rPr lang="en-US" sz="3200" dirty="0"/>
              <a:t>components of computer are called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hardware</a:t>
            </a:r>
            <a:r>
              <a:rPr lang="en-US" sz="3200" dirty="0" smtClean="0"/>
              <a:t>.</a:t>
            </a:r>
          </a:p>
          <a:p>
            <a:pPr lvl="2"/>
            <a:r>
              <a:rPr lang="en-US" sz="2800" dirty="0" smtClean="0"/>
              <a:t>Hardware is lifeless without programs.</a:t>
            </a:r>
          </a:p>
          <a:p>
            <a:pPr lvl="2"/>
            <a:r>
              <a:rPr lang="en-US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example</a:t>
            </a:r>
            <a:r>
              <a:rPr lang="en-US" sz="2800" dirty="0" smtClean="0"/>
              <a:t>, mouse keyboard, scanner, etc.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6909080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 of computers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8556" y="1287380"/>
            <a:ext cx="5941297" cy="4889584"/>
          </a:xfrm>
        </p:spPr>
        <p:txBody>
          <a:bodyPr>
            <a:normAutofit lnSpcReduction="10000"/>
          </a:bodyPr>
          <a:lstStyle/>
          <a:p>
            <a:r>
              <a:rPr lang="en-US" sz="3600" smtClean="0"/>
              <a:t>Abacus- </a:t>
            </a:r>
            <a:r>
              <a:rPr lang="en-US" sz="3600" smtClean="0">
                <a:latin typeface="+mj-lt"/>
                <a:cs typeface="Arial" panose="020B0604020202020204" pitchFamily="34" charset="0"/>
              </a:rPr>
              <a:t>1300</a:t>
            </a:r>
            <a:endParaRPr lang="en-US" sz="3600" dirty="0" smtClean="0">
              <a:latin typeface="+mj-lt"/>
              <a:cs typeface="Arial" panose="020B0604020202020204" pitchFamily="34" charset="0"/>
            </a:endParaRPr>
          </a:p>
          <a:p>
            <a:pPr lvl="1"/>
            <a:r>
              <a:rPr lang="en-US" sz="3200" dirty="0" smtClean="0"/>
              <a:t>First computing device</a:t>
            </a:r>
          </a:p>
          <a:p>
            <a:pPr lvl="1"/>
            <a:r>
              <a:rPr lang="en-US" sz="3200" dirty="0" smtClean="0"/>
              <a:t>Developed in 600 B.C.</a:t>
            </a:r>
          </a:p>
          <a:p>
            <a:pPr lvl="1"/>
            <a:r>
              <a:rPr lang="en-US" sz="3200" dirty="0" smtClean="0"/>
              <a:t>Perform simple addition and subtraction</a:t>
            </a:r>
          </a:p>
          <a:p>
            <a:pPr lvl="1"/>
            <a:r>
              <a:rPr lang="en-US" sz="3200" dirty="0" smtClean="0"/>
              <a:t>Consists of wooden beads which are moveable</a:t>
            </a:r>
          </a:p>
          <a:p>
            <a:pPr lvl="1"/>
            <a:r>
              <a:rPr lang="en-US" sz="3200" dirty="0" smtClean="0"/>
              <a:t>Calculation is done by moving these beads properly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/>
          <a:srcRect l="65446" t="4623" r="5799" b="39748"/>
          <a:stretch/>
        </p:blipFill>
        <p:spPr>
          <a:xfrm>
            <a:off x="6109853" y="1287382"/>
            <a:ext cx="2836943" cy="2223459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43405868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Napier’s Bone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8555" y="1287380"/>
            <a:ext cx="5065182" cy="4889584"/>
          </a:xfrm>
        </p:spPr>
        <p:txBody>
          <a:bodyPr>
            <a:normAutofit/>
          </a:bodyPr>
          <a:lstStyle/>
          <a:p>
            <a:r>
              <a:rPr lang="en-US" sz="3600" dirty="0" smtClean="0"/>
              <a:t>John </a:t>
            </a:r>
            <a:r>
              <a:rPr lang="en-US" sz="3600" smtClean="0"/>
              <a:t>Napier’s Bone- 1614</a:t>
            </a:r>
            <a:endParaRPr lang="en-US" sz="3600" dirty="0" smtClean="0"/>
          </a:p>
          <a:p>
            <a:pPr lvl="1"/>
            <a:r>
              <a:rPr lang="en-US" sz="3200" dirty="0" smtClean="0"/>
              <a:t>Another manual calculating device</a:t>
            </a:r>
          </a:p>
          <a:p>
            <a:pPr lvl="1"/>
            <a:r>
              <a:rPr lang="en-US" sz="3200" dirty="0" smtClean="0"/>
              <a:t>Cardboard </a:t>
            </a:r>
            <a:r>
              <a:rPr lang="en-US" sz="3200" smtClean="0"/>
              <a:t>multiplication calculator</a:t>
            </a:r>
            <a:endParaRPr lang="en-US" sz="3200" dirty="0" smtClean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9790" y="1377615"/>
            <a:ext cx="3269958" cy="4024564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84917055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Pascal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8555" y="1287380"/>
            <a:ext cx="5489295" cy="4889584"/>
          </a:xfrm>
        </p:spPr>
        <p:txBody>
          <a:bodyPr>
            <a:normAutofit/>
          </a:bodyPr>
          <a:lstStyle/>
          <a:p>
            <a:r>
              <a:rPr lang="en-US" sz="3600" err="1" smtClean="0"/>
              <a:t>Blaise</a:t>
            </a:r>
            <a:r>
              <a:rPr lang="en-US" sz="3600" smtClean="0"/>
              <a:t> Pascal- 1643</a:t>
            </a:r>
            <a:endParaRPr lang="en-US" sz="3600" dirty="0" smtClean="0"/>
          </a:p>
          <a:p>
            <a:pPr lvl="1"/>
            <a:r>
              <a:rPr lang="en-US" sz="3200" dirty="0" smtClean="0"/>
              <a:t>First mathematical adding machine</a:t>
            </a:r>
          </a:p>
          <a:p>
            <a:pPr lvl="1"/>
            <a:r>
              <a:rPr lang="en-US" sz="3200" smtClean="0"/>
              <a:t>Only </a:t>
            </a:r>
            <a:r>
              <a:rPr lang="en-US" sz="3200" dirty="0" smtClean="0"/>
              <a:t>add &amp; subtract numbers</a:t>
            </a:r>
          </a:p>
          <a:p>
            <a:pPr lvl="1"/>
            <a:r>
              <a:rPr lang="en-US" sz="3200" dirty="0" smtClean="0"/>
              <a:t>Division and multiplication was done by repeated addition and subtraction.</a:t>
            </a:r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9897" y="1287380"/>
            <a:ext cx="2939022" cy="3236494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10162283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Von Leibniz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8555" y="1287380"/>
            <a:ext cx="5769030" cy="4889584"/>
          </a:xfrm>
        </p:spPr>
        <p:txBody>
          <a:bodyPr>
            <a:normAutofit/>
          </a:bodyPr>
          <a:lstStyle/>
          <a:p>
            <a:r>
              <a:rPr lang="en-US" sz="3600" smtClean="0"/>
              <a:t>Von Leibniz- 1694</a:t>
            </a:r>
            <a:endParaRPr lang="en-US" sz="3600" dirty="0" smtClean="0"/>
          </a:p>
          <a:p>
            <a:pPr lvl="1"/>
            <a:r>
              <a:rPr lang="en-US" sz="3200" dirty="0" smtClean="0"/>
              <a:t>A German scientist</a:t>
            </a:r>
          </a:p>
          <a:p>
            <a:pPr lvl="1"/>
            <a:r>
              <a:rPr lang="en-US" sz="3200" dirty="0" smtClean="0"/>
              <a:t>Developed a </a:t>
            </a:r>
            <a:r>
              <a:rPr lang="en-US" sz="3200" smtClean="0"/>
              <a:t>calculating machine in 1694</a:t>
            </a:r>
            <a:endParaRPr lang="en-US" sz="3200" dirty="0" smtClean="0"/>
          </a:p>
          <a:p>
            <a:pPr lvl="1"/>
            <a:r>
              <a:rPr lang="en-US" sz="3200" dirty="0" smtClean="0"/>
              <a:t>First calculator that can multiply and divide also.</a:t>
            </a:r>
          </a:p>
          <a:p>
            <a:pPr lvl="1"/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A5AC3C"/>
              </a:clrFrom>
              <a:clrTo>
                <a:srgbClr val="A5AC3C">
                  <a:alpha val="0"/>
                </a:srgbClr>
              </a:clrTo>
            </a:clrChange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7584" y="1287380"/>
            <a:ext cx="3107758" cy="2526632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97871716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Punched board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8555" y="1287380"/>
            <a:ext cx="5975070" cy="5342020"/>
          </a:xfrm>
        </p:spPr>
        <p:txBody>
          <a:bodyPr>
            <a:normAutofit lnSpcReduction="10000"/>
          </a:bodyPr>
          <a:lstStyle/>
          <a:p>
            <a:r>
              <a:rPr lang="en-US" sz="3600" smtClean="0"/>
              <a:t>Punched board- 1801</a:t>
            </a:r>
            <a:endParaRPr lang="en-US" sz="3600" dirty="0" smtClean="0"/>
          </a:p>
          <a:p>
            <a:pPr lvl="1"/>
            <a:r>
              <a:rPr lang="en-US" sz="3200" dirty="0" smtClean="0"/>
              <a:t>A French engineer, Joseph</a:t>
            </a:r>
          </a:p>
          <a:p>
            <a:pPr lvl="1"/>
            <a:r>
              <a:rPr lang="en-US" sz="3200" dirty="0" smtClean="0"/>
              <a:t>Developed punch board system for </a:t>
            </a:r>
            <a:r>
              <a:rPr lang="en-US" sz="3200" smtClean="0"/>
              <a:t>power looms;</a:t>
            </a:r>
          </a:p>
          <a:p>
            <a:pPr lvl="2"/>
            <a:r>
              <a:rPr lang="en-US" sz="2800" smtClean="0"/>
              <a:t>A device </a:t>
            </a:r>
            <a:r>
              <a:rPr lang="en-US" sz="2800"/>
              <a:t>that combined thread to make cloth using steam </a:t>
            </a:r>
            <a:r>
              <a:rPr lang="en-US" sz="2800" smtClean="0"/>
              <a:t>power.</a:t>
            </a:r>
            <a:endParaRPr lang="en-US" dirty="0" smtClean="0"/>
          </a:p>
          <a:p>
            <a:pPr lvl="1"/>
            <a:r>
              <a:rPr lang="en-US" sz="3200" dirty="0" smtClean="0"/>
              <a:t>Used to create specific weaving pattern on cloth</a:t>
            </a:r>
          </a:p>
          <a:p>
            <a:pPr lvl="1"/>
            <a:r>
              <a:rPr lang="en-US" sz="3200" dirty="0" smtClean="0"/>
              <a:t>Later on it was used in computers</a:t>
            </a:r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6721" y="1287381"/>
            <a:ext cx="2680074" cy="3621505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0648876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Charles Babbage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8555" y="1287380"/>
            <a:ext cx="6003645" cy="4889584"/>
          </a:xfrm>
        </p:spPr>
        <p:txBody>
          <a:bodyPr>
            <a:normAutofit/>
          </a:bodyPr>
          <a:lstStyle/>
          <a:p>
            <a:r>
              <a:rPr lang="en-US" sz="3600" dirty="0" smtClean="0"/>
              <a:t>Charles Babbage- (1822-1842)</a:t>
            </a:r>
          </a:p>
          <a:p>
            <a:pPr lvl="1"/>
            <a:r>
              <a:rPr lang="en-US" sz="3200" dirty="0" smtClean="0"/>
              <a:t>A mathematician</a:t>
            </a:r>
          </a:p>
          <a:p>
            <a:pPr lvl="1"/>
            <a:r>
              <a:rPr lang="en-US" sz="3200" dirty="0" smtClean="0"/>
              <a:t>Invented “</a:t>
            </a:r>
            <a:r>
              <a:rPr lang="en-US" sz="3200" i="1" dirty="0" smtClean="0">
                <a:solidFill>
                  <a:srgbClr val="FF0000"/>
                </a:solidFill>
              </a:rPr>
              <a:t>Difference Engine</a:t>
            </a:r>
            <a:r>
              <a:rPr lang="en-US" sz="3200" dirty="0" smtClean="0"/>
              <a:t>” in 1822 for arithmetic calculations</a:t>
            </a:r>
          </a:p>
          <a:p>
            <a:pPr lvl="1"/>
            <a:r>
              <a:rPr lang="en-US" sz="3200" dirty="0" smtClean="0"/>
              <a:t>Developed an automatic “</a:t>
            </a:r>
            <a:r>
              <a:rPr lang="en-US" sz="3200" i="1" dirty="0" smtClean="0">
                <a:solidFill>
                  <a:srgbClr val="FF0000"/>
                </a:solidFill>
              </a:rPr>
              <a:t>Analytical Engine</a:t>
            </a:r>
            <a:r>
              <a:rPr lang="en-US" sz="3200" dirty="0" smtClean="0"/>
              <a:t>” in 1842</a:t>
            </a:r>
          </a:p>
          <a:p>
            <a:pPr lvl="2"/>
            <a:r>
              <a:rPr lang="en-US" sz="2800" dirty="0" smtClean="0"/>
              <a:t>Perform 60 additions per minute.</a:t>
            </a:r>
          </a:p>
          <a:p>
            <a:pPr lvl="1"/>
            <a:endParaRPr lang="en-US" sz="3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5892" y="1287380"/>
            <a:ext cx="2570335" cy="220177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5893" y="3870948"/>
            <a:ext cx="2570334" cy="2133170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61157658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George Boole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8556" y="1287380"/>
            <a:ext cx="5381010" cy="4889584"/>
          </a:xfrm>
        </p:spPr>
        <p:txBody>
          <a:bodyPr/>
          <a:lstStyle/>
          <a:p>
            <a:r>
              <a:rPr lang="en-US" smtClean="0"/>
              <a:t>George Boole- 1854</a:t>
            </a:r>
          </a:p>
          <a:p>
            <a:pPr lvl="1"/>
            <a:r>
              <a:rPr lang="en-US" smtClean="0"/>
              <a:t>Simplified </a:t>
            </a:r>
            <a:r>
              <a:rPr lang="en-US" dirty="0" smtClean="0"/>
              <a:t>binary system of algebra</a:t>
            </a:r>
          </a:p>
          <a:p>
            <a:pPr lvl="1"/>
            <a:r>
              <a:rPr lang="en-US" dirty="0" smtClean="0"/>
              <a:t>His law </a:t>
            </a:r>
            <a:r>
              <a:rPr lang="en-US" smtClean="0"/>
              <a:t>states that: </a:t>
            </a:r>
            <a:r>
              <a:rPr lang="en-US" i="1" smtClean="0"/>
              <a:t>“Any </a:t>
            </a:r>
            <a:r>
              <a:rPr lang="en-US" i="1" dirty="0" smtClean="0"/>
              <a:t>mathematical equation can be stated simply as either </a:t>
            </a:r>
            <a:r>
              <a:rPr lang="en-US" i="1" dirty="0" smtClean="0">
                <a:solidFill>
                  <a:srgbClr val="FF0000"/>
                </a:solidFill>
              </a:rPr>
              <a:t>true</a:t>
            </a:r>
            <a:r>
              <a:rPr lang="en-US" i="1" dirty="0" smtClean="0"/>
              <a:t> </a:t>
            </a:r>
            <a:r>
              <a:rPr lang="en-US" i="1" smtClean="0"/>
              <a:t>or </a:t>
            </a:r>
            <a:r>
              <a:rPr lang="en-US" i="1" smtClean="0">
                <a:solidFill>
                  <a:srgbClr val="FF0000"/>
                </a:solidFill>
              </a:rPr>
              <a:t>false</a:t>
            </a:r>
            <a:r>
              <a:rPr lang="en-US" i="1" smtClean="0"/>
              <a:t>.”</a:t>
            </a:r>
            <a:endParaRPr lang="en-US" i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5226" y="1287381"/>
            <a:ext cx="1393694" cy="227934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4253" y="3706656"/>
            <a:ext cx="3404666" cy="21111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17760544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Herman Hollerith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Herman Hollerith- 1896</a:t>
            </a:r>
          </a:p>
          <a:p>
            <a:pPr lvl="1"/>
            <a:r>
              <a:rPr lang="en-US" smtClean="0"/>
              <a:t>He </a:t>
            </a:r>
            <a:r>
              <a:rPr lang="en-US" dirty="0" smtClean="0"/>
              <a:t>applied the idea of punchboards in computers</a:t>
            </a:r>
          </a:p>
          <a:p>
            <a:pPr lvl="1"/>
            <a:r>
              <a:rPr lang="en-US" dirty="0" smtClean="0"/>
              <a:t>He used </a:t>
            </a:r>
            <a:r>
              <a:rPr lang="en-US" dirty="0" smtClean="0">
                <a:solidFill>
                  <a:srgbClr val="FF0000"/>
                </a:solidFill>
              </a:rPr>
              <a:t>punch cards </a:t>
            </a:r>
            <a:r>
              <a:rPr lang="en-US" dirty="0" smtClean="0"/>
              <a:t>for input and output in computers.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9802" y="3512772"/>
            <a:ext cx="4721642" cy="2664192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48150464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Atanasoff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8555" y="1287380"/>
            <a:ext cx="5218737" cy="4889584"/>
          </a:xfrm>
        </p:spPr>
        <p:txBody>
          <a:bodyPr/>
          <a:lstStyle/>
          <a:p>
            <a:r>
              <a:rPr lang="en-US" smtClean="0"/>
              <a:t>Atanasoff- 1939 </a:t>
            </a:r>
          </a:p>
          <a:p>
            <a:pPr lvl="1"/>
            <a:r>
              <a:rPr lang="en-US" smtClean="0"/>
              <a:t>Professor </a:t>
            </a:r>
            <a:r>
              <a:rPr lang="en-US" dirty="0" smtClean="0"/>
              <a:t>at </a:t>
            </a:r>
            <a:r>
              <a:rPr lang="en-US" dirty="0" err="1" smtClean="0"/>
              <a:t>Lowa</a:t>
            </a:r>
            <a:r>
              <a:rPr lang="en-US" dirty="0" smtClean="0"/>
              <a:t> university</a:t>
            </a:r>
          </a:p>
          <a:p>
            <a:pPr lvl="1"/>
            <a:r>
              <a:rPr lang="en-US" dirty="0" smtClean="0"/>
              <a:t>Invented an </a:t>
            </a:r>
            <a:r>
              <a:rPr lang="en-US" smtClean="0"/>
              <a:t>electronic computer called Atanasoff-Bery computer </a:t>
            </a:r>
            <a:endParaRPr lang="en-US" dirty="0" smtClean="0"/>
          </a:p>
          <a:p>
            <a:pPr lvl="1"/>
            <a:r>
              <a:rPr lang="en-US" dirty="0" smtClean="0"/>
              <a:t>Applied </a:t>
            </a:r>
            <a:r>
              <a:rPr lang="en-US" dirty="0" smtClean="0">
                <a:solidFill>
                  <a:srgbClr val="FF0000"/>
                </a:solidFill>
              </a:rPr>
              <a:t>Boolean algebra </a:t>
            </a:r>
            <a:r>
              <a:rPr lang="en-US" dirty="0" smtClean="0"/>
              <a:t>to computer circuitry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8151" y="3674917"/>
            <a:ext cx="2390769" cy="246264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8076" y="1259672"/>
            <a:ext cx="1450844" cy="232135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04380751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Popular old models of computers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8555" y="1287381"/>
            <a:ext cx="6671398" cy="536608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Mark I (1937-44)</a:t>
            </a:r>
          </a:p>
          <a:p>
            <a:pPr lvl="1"/>
            <a:r>
              <a:rPr lang="en-US" sz="2400" dirty="0" smtClean="0"/>
              <a:t>Also known as Automatic Sequence Controlled </a:t>
            </a:r>
            <a:r>
              <a:rPr lang="en-US" sz="2400" dirty="0"/>
              <a:t>C</a:t>
            </a:r>
            <a:r>
              <a:rPr lang="en-US" sz="2400" dirty="0" smtClean="0"/>
              <a:t>alculator.</a:t>
            </a:r>
          </a:p>
          <a:p>
            <a:pPr lvl="1"/>
            <a:r>
              <a:rPr lang="en-US" sz="2400" dirty="0" smtClean="0"/>
              <a:t>Designed by </a:t>
            </a:r>
            <a:r>
              <a:rPr lang="en-US" sz="2400" dirty="0" smtClean="0">
                <a:solidFill>
                  <a:srgbClr val="FF0000"/>
                </a:solidFill>
              </a:rPr>
              <a:t>Howard A. Aiken</a:t>
            </a:r>
            <a:r>
              <a:rPr lang="en-US" sz="2400" dirty="0" smtClean="0"/>
              <a:t> of Harvard university</a:t>
            </a:r>
          </a:p>
          <a:p>
            <a:pPr lvl="1"/>
            <a:r>
              <a:rPr lang="en-US" sz="2400" dirty="0" smtClean="0"/>
              <a:t>First fully automatic calculating machine.</a:t>
            </a:r>
          </a:p>
          <a:p>
            <a:r>
              <a:rPr lang="en-US" sz="2800" dirty="0" smtClean="0"/>
              <a:t>ENIAC (1943-46)</a:t>
            </a:r>
          </a:p>
          <a:p>
            <a:pPr lvl="1"/>
            <a:r>
              <a:rPr lang="en-US" sz="2400" dirty="0" smtClean="0"/>
              <a:t>Electronic Numerical Integrator and Calculator</a:t>
            </a:r>
          </a:p>
          <a:p>
            <a:pPr lvl="1"/>
            <a:r>
              <a:rPr lang="en-US" sz="2400" dirty="0" smtClean="0"/>
              <a:t>Invented by J. P. Eckert and John </a:t>
            </a:r>
            <a:r>
              <a:rPr lang="en-US" sz="2400" dirty="0" err="1" smtClean="0"/>
              <a:t>Mauchly</a:t>
            </a:r>
            <a:r>
              <a:rPr lang="en-US" sz="2400" dirty="0" smtClean="0"/>
              <a:t> in 1946</a:t>
            </a:r>
          </a:p>
          <a:p>
            <a:pPr lvl="1"/>
            <a:r>
              <a:rPr lang="en-US" sz="2400" dirty="0" smtClean="0"/>
              <a:t>First electronic computer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3798" y="1378369"/>
            <a:ext cx="2175562" cy="193031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2763" y="3835238"/>
            <a:ext cx="2269822" cy="249956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70207"/>
            <a:ext cx="2057400" cy="365125"/>
          </a:xfrm>
        </p:spPr>
        <p:txBody>
          <a:bodyPr/>
          <a:lstStyle/>
          <a:p>
            <a:fld id="{F78C08A7-CB81-4BF9-92C1-1CE5AB029DEC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41408887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Popular old </a:t>
            </a:r>
            <a:r>
              <a:rPr lang="en-US" smtClean="0"/>
              <a:t>computer models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9260" y="1311442"/>
            <a:ext cx="6270722" cy="5394158"/>
          </a:xfrm>
        </p:spPr>
        <p:txBody>
          <a:bodyPr>
            <a:normAutofit/>
          </a:bodyPr>
          <a:lstStyle/>
          <a:p>
            <a:r>
              <a:rPr lang="en-US" dirty="0"/>
              <a:t>UNIVAC (1951)</a:t>
            </a:r>
          </a:p>
          <a:p>
            <a:pPr lvl="1"/>
            <a:r>
              <a:rPr lang="en-US" dirty="0"/>
              <a:t>Universal Automatic Computer</a:t>
            </a:r>
          </a:p>
          <a:p>
            <a:pPr lvl="1"/>
            <a:r>
              <a:rPr lang="en-US" dirty="0"/>
              <a:t>First digital computer</a:t>
            </a:r>
          </a:p>
          <a:p>
            <a:pPr lvl="1"/>
            <a:r>
              <a:rPr lang="en-US" dirty="0"/>
              <a:t>Used in business and </a:t>
            </a:r>
            <a:r>
              <a:rPr lang="en-US" dirty="0" smtClean="0"/>
              <a:t>industries</a:t>
            </a:r>
          </a:p>
          <a:p>
            <a:r>
              <a:rPr lang="en-US" dirty="0" smtClean="0"/>
              <a:t>EDVAC (1946-52)</a:t>
            </a:r>
            <a:endParaRPr lang="en-US" dirty="0"/>
          </a:p>
          <a:p>
            <a:pPr lvl="1"/>
            <a:r>
              <a:rPr lang="en-US" dirty="0"/>
              <a:t>Electronic Discrete Variable Automatic Calculator</a:t>
            </a:r>
          </a:p>
          <a:p>
            <a:pPr lvl="1"/>
            <a:r>
              <a:rPr lang="en-US" dirty="0"/>
              <a:t>Developed by Von Neumann</a:t>
            </a:r>
          </a:p>
          <a:p>
            <a:pPr lvl="1"/>
            <a:r>
              <a:rPr lang="en-US" dirty="0"/>
              <a:t>Could store data and </a:t>
            </a:r>
            <a:r>
              <a:rPr lang="en-US" dirty="0" smtClean="0"/>
              <a:t>instructions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3836" y="3951143"/>
            <a:ext cx="2438938" cy="243579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982" y="1311444"/>
            <a:ext cx="2438938" cy="2512265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84701817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Popular old models 3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8555" y="1287382"/>
            <a:ext cx="4260570" cy="3424319"/>
          </a:xfrm>
        </p:spPr>
        <p:txBody>
          <a:bodyPr>
            <a:normAutofit/>
          </a:bodyPr>
          <a:lstStyle/>
          <a:p>
            <a:r>
              <a:rPr lang="en-US"/>
              <a:t>Commercial </a:t>
            </a:r>
            <a:r>
              <a:rPr lang="en-US" smtClean="0"/>
              <a:t>computers- 1952</a:t>
            </a:r>
            <a:endParaRPr lang="en-US"/>
          </a:p>
          <a:p>
            <a:pPr lvl="1"/>
            <a:r>
              <a:rPr lang="en-US"/>
              <a:t>First commercial computer </a:t>
            </a:r>
            <a:r>
              <a:rPr lang="en-US" smtClean="0"/>
              <a:t>was IBM-701</a:t>
            </a:r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7325" y="1300748"/>
            <a:ext cx="3749090" cy="3410953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7052885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of computers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Personal computers</a:t>
            </a:r>
          </a:p>
          <a:p>
            <a:pPr lvl="1"/>
            <a:r>
              <a:rPr lang="en-US" dirty="0" smtClean="0"/>
              <a:t>For individual or single user</a:t>
            </a:r>
          </a:p>
          <a:p>
            <a:r>
              <a:rPr lang="en-US" dirty="0" smtClean="0"/>
              <a:t>Mainframe computer systems</a:t>
            </a:r>
          </a:p>
          <a:p>
            <a:pPr lvl="1"/>
            <a:r>
              <a:rPr lang="en-US" dirty="0" smtClean="0"/>
              <a:t>For organizations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5267441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108284" y="2"/>
            <a:ext cx="9035716" cy="1227221"/>
          </a:xfrm>
        </p:spPr>
        <p:txBody>
          <a:bodyPr/>
          <a:lstStyle/>
          <a:p>
            <a:r>
              <a:rPr lang="en-US" smtClean="0"/>
              <a:t>Computers for individual use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sz="quarter" idx="1"/>
          </p:nvPr>
        </p:nvSpPr>
        <p:spPr>
          <a:xfrm>
            <a:off x="108284" y="1227223"/>
            <a:ext cx="8924424" cy="5325979"/>
          </a:xfrm>
        </p:spPr>
        <p:txBody>
          <a:bodyPr>
            <a:normAutofit/>
          </a:bodyPr>
          <a:lstStyle/>
          <a:p>
            <a:r>
              <a:rPr lang="en-US" b="1" dirty="0" smtClean="0"/>
              <a:t>Personal computer</a:t>
            </a:r>
          </a:p>
          <a:p>
            <a:pPr lvl="1"/>
            <a:r>
              <a:rPr lang="en-US" dirty="0" smtClean="0"/>
              <a:t>Any computer system used by a single person</a:t>
            </a:r>
          </a:p>
          <a:p>
            <a:pPr lvl="1"/>
            <a:r>
              <a:rPr lang="en-US" dirty="0" smtClean="0"/>
              <a:t>Also called </a:t>
            </a:r>
            <a:r>
              <a:rPr lang="en-US" i="1" dirty="0" smtClean="0">
                <a:solidFill>
                  <a:srgbClr val="C00000"/>
                </a:solidFill>
              </a:rPr>
              <a:t>microcomputers</a:t>
            </a:r>
            <a:r>
              <a:rPr lang="en-US" dirty="0" smtClean="0"/>
              <a:t> due to their small size</a:t>
            </a:r>
          </a:p>
          <a:p>
            <a:r>
              <a:rPr lang="en-US" b="1" dirty="0" smtClean="0"/>
              <a:t>Six types of personal computers- PCs:</a:t>
            </a:r>
          </a:p>
          <a:p>
            <a:pPr lvl="1"/>
            <a:r>
              <a:rPr lang="en-US" dirty="0" smtClean="0"/>
              <a:t>Desktop computers</a:t>
            </a:r>
          </a:p>
          <a:p>
            <a:pPr lvl="1"/>
            <a:r>
              <a:rPr lang="en-US" dirty="0" smtClean="0"/>
              <a:t>Workstations</a:t>
            </a:r>
          </a:p>
          <a:p>
            <a:pPr lvl="1"/>
            <a:r>
              <a:rPr lang="en-US" dirty="0" smtClean="0"/>
              <a:t>Notebook computers</a:t>
            </a:r>
          </a:p>
          <a:p>
            <a:pPr lvl="1"/>
            <a:r>
              <a:rPr lang="en-US" dirty="0" smtClean="0"/>
              <a:t>Tablet computers</a:t>
            </a:r>
          </a:p>
          <a:p>
            <a:pPr lvl="1"/>
            <a:r>
              <a:rPr lang="en-US" dirty="0" smtClean="0"/>
              <a:t>Handheld computers</a:t>
            </a:r>
          </a:p>
          <a:p>
            <a:pPr lvl="1"/>
            <a:r>
              <a:rPr lang="en-US" dirty="0" smtClean="0"/>
              <a:t>Smart phones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1250129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84551" y="2"/>
            <a:ext cx="8971767" cy="1227551"/>
          </a:xfrm>
        </p:spPr>
        <p:txBody>
          <a:bodyPr/>
          <a:lstStyle/>
          <a:p>
            <a:pPr eaLnBrk="1" hangingPunct="1"/>
            <a:r>
              <a:rPr lang="en-US" dirty="0" smtClean="0"/>
              <a:t>Computers for individual use</a:t>
            </a:r>
          </a:p>
        </p:txBody>
      </p:sp>
      <p:sp>
        <p:nvSpPr>
          <p:cNvPr id="23556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50312" y="1300051"/>
            <a:ext cx="8906006" cy="5225441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800" b="1" dirty="0" smtClean="0"/>
              <a:t>Desktop computers</a:t>
            </a:r>
          </a:p>
          <a:p>
            <a:pPr lvl="1" eaLnBrk="1" hangingPunct="1"/>
            <a:r>
              <a:rPr lang="en-US" sz="2400" dirty="0" smtClean="0"/>
              <a:t>The most common type of computer</a:t>
            </a:r>
          </a:p>
          <a:p>
            <a:pPr lvl="1" eaLnBrk="1" hangingPunct="1"/>
            <a:r>
              <a:rPr lang="en-US" sz="2400" dirty="0" smtClean="0"/>
              <a:t>Sits on the desk or floor</a:t>
            </a:r>
          </a:p>
          <a:p>
            <a:pPr lvl="1" eaLnBrk="1" hangingPunct="1"/>
            <a:r>
              <a:rPr lang="en-US" sz="2400" dirty="0" smtClean="0"/>
              <a:t>Performs a variety of tasks</a:t>
            </a:r>
          </a:p>
          <a:p>
            <a:pPr lvl="1" eaLnBrk="1" hangingPunct="1"/>
            <a:r>
              <a:rPr lang="en-US" sz="2400" dirty="0" smtClean="0"/>
              <a:t>The main component is “</a:t>
            </a:r>
            <a:r>
              <a:rPr lang="en-US" sz="2400" i="1" dirty="0" smtClean="0"/>
              <a:t>system unit”</a:t>
            </a:r>
          </a:p>
          <a:p>
            <a:pPr lvl="1" eaLnBrk="1" hangingPunct="1"/>
            <a:r>
              <a:rPr lang="en-US" sz="2400" dirty="0" smtClean="0"/>
              <a:t>Two variations:</a:t>
            </a:r>
            <a:r>
              <a:rPr lang="en-US" sz="2400" i="1" dirty="0" smtClean="0"/>
              <a:t> Desktop model and tower model</a:t>
            </a:r>
          </a:p>
          <a:p>
            <a:pPr eaLnBrk="1" hangingPunct="1"/>
            <a:r>
              <a:rPr lang="en-US" sz="2800" b="1" dirty="0" smtClean="0"/>
              <a:t>Workstations</a:t>
            </a:r>
          </a:p>
          <a:p>
            <a:pPr lvl="1" eaLnBrk="1" hangingPunct="1"/>
            <a:r>
              <a:rPr lang="en-US" sz="2400" dirty="0" smtClean="0"/>
              <a:t>Specialized computers for engineers &amp; designers</a:t>
            </a:r>
          </a:p>
          <a:p>
            <a:pPr lvl="1" eaLnBrk="1" hangingPunct="1"/>
            <a:r>
              <a:rPr lang="en-US" sz="2400" dirty="0" smtClean="0"/>
              <a:t>Optimized for science or graphics</a:t>
            </a:r>
          </a:p>
          <a:p>
            <a:pPr lvl="1" eaLnBrk="1" hangingPunct="1"/>
            <a:r>
              <a:rPr lang="en-US" sz="2400" dirty="0" smtClean="0"/>
              <a:t>More powerful than a desktop computer</a:t>
            </a:r>
          </a:p>
        </p:txBody>
      </p:sp>
      <p:sp>
        <p:nvSpPr>
          <p:cNvPr id="7178" name="Rectangle 10"/>
          <p:cNvSpPr>
            <a:spLocks noChangeArrowheads="1"/>
          </p:cNvSpPr>
          <p:nvPr/>
        </p:nvSpPr>
        <p:spPr bwMode="auto">
          <a:xfrm>
            <a:off x="3629025" y="2566988"/>
            <a:ext cx="6858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5024" y="1327761"/>
            <a:ext cx="1625299" cy="156783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4904" y="4902253"/>
            <a:ext cx="1770369" cy="1484691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1217014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88175" y="2"/>
            <a:ext cx="8968142" cy="1177447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 smtClean="0"/>
              <a:t>Computers for individual use</a:t>
            </a:r>
          </a:p>
        </p:txBody>
      </p:sp>
      <p:sp>
        <p:nvSpPr>
          <p:cNvPr id="24580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88175" y="1287050"/>
            <a:ext cx="8968142" cy="5226484"/>
          </a:xfrm>
        </p:spPr>
        <p:txBody>
          <a:bodyPr>
            <a:normAutofit/>
          </a:bodyPr>
          <a:lstStyle/>
          <a:p>
            <a:pPr eaLnBrk="1" hangingPunct="1"/>
            <a:r>
              <a:rPr lang="en-US" b="1" dirty="0" smtClean="0"/>
              <a:t>Notebook computers</a:t>
            </a:r>
          </a:p>
          <a:p>
            <a:pPr lvl="1" eaLnBrk="1" hangingPunct="1"/>
            <a:r>
              <a:rPr lang="en-US" dirty="0" smtClean="0"/>
              <a:t>Small portable computers</a:t>
            </a:r>
          </a:p>
          <a:p>
            <a:pPr lvl="1" eaLnBrk="1" hangingPunct="1"/>
            <a:r>
              <a:rPr lang="en-US" dirty="0" smtClean="0"/>
              <a:t>Weighs between 3 and 8 pounds</a:t>
            </a:r>
          </a:p>
          <a:p>
            <a:pPr lvl="1" eaLnBrk="1" hangingPunct="1"/>
            <a:r>
              <a:rPr lang="en-US" dirty="0" smtClean="0"/>
              <a:t>About 8 ½ by 11 inches</a:t>
            </a:r>
          </a:p>
          <a:p>
            <a:pPr lvl="1" eaLnBrk="1" hangingPunct="1"/>
            <a:r>
              <a:rPr lang="en-US" dirty="0" smtClean="0"/>
              <a:t>Typically as powerful as a desktop</a:t>
            </a:r>
          </a:p>
          <a:p>
            <a:pPr lvl="1" eaLnBrk="1" hangingPunct="1"/>
            <a:r>
              <a:rPr lang="en-US" dirty="0" smtClean="0"/>
              <a:t>Laptops because people frequently set them on lap</a:t>
            </a:r>
          </a:p>
          <a:p>
            <a:pPr lvl="1" eaLnBrk="1" hangingPunct="1"/>
            <a:r>
              <a:rPr lang="en-US" dirty="0" smtClean="0"/>
              <a:t>Can include a </a:t>
            </a:r>
            <a:r>
              <a:rPr lang="en-US" i="1" dirty="0" smtClean="0"/>
              <a:t>docking station</a:t>
            </a:r>
          </a:p>
          <a:p>
            <a:pPr lvl="2" eaLnBrk="1" hangingPunct="1"/>
            <a:r>
              <a:rPr lang="en-US" dirty="0" smtClean="0"/>
              <a:t>A </a:t>
            </a:r>
            <a:r>
              <a:rPr lang="en-US" b="1" i="1" dirty="0" smtClean="0">
                <a:solidFill>
                  <a:srgbClr val="7030A0"/>
                </a:solidFill>
              </a:rPr>
              <a:t>docking station</a:t>
            </a:r>
            <a:r>
              <a:rPr lang="en-US" dirty="0" smtClean="0">
                <a:solidFill>
                  <a:srgbClr val="7030A0"/>
                </a:solidFill>
              </a:rPr>
              <a:t> </a:t>
            </a:r>
            <a:r>
              <a:rPr lang="en-US" dirty="0" smtClean="0"/>
              <a:t>can make a notebook computers feel like a desktop system with a full size monitor, keyboard and other features.</a:t>
            </a:r>
          </a:p>
        </p:txBody>
      </p:sp>
      <p:pic>
        <p:nvPicPr>
          <p:cNvPr id="24581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9672" y="1379620"/>
            <a:ext cx="1727443" cy="2032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7636467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Computers </a:t>
            </a:r>
            <a:r>
              <a:rPr lang="en-US" dirty="0"/>
              <a:t>f</a:t>
            </a:r>
            <a:r>
              <a:rPr lang="en-US" dirty="0" smtClean="0"/>
              <a:t>or </a:t>
            </a:r>
            <a:r>
              <a:rPr lang="en-US" dirty="0"/>
              <a:t>i</a:t>
            </a:r>
            <a:r>
              <a:rPr lang="en-US" dirty="0" smtClean="0"/>
              <a:t>ndividual </a:t>
            </a:r>
            <a:r>
              <a:rPr lang="en-US" dirty="0"/>
              <a:t>u</a:t>
            </a:r>
            <a:r>
              <a:rPr lang="en-US" dirty="0" smtClean="0"/>
              <a:t>se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168556" y="1287380"/>
            <a:ext cx="5801126" cy="4889584"/>
          </a:xfrm>
        </p:spPr>
        <p:txBody>
          <a:bodyPr/>
          <a:lstStyle/>
          <a:p>
            <a:pPr eaLnBrk="1" hangingPunct="1"/>
            <a:r>
              <a:rPr lang="en-US" b="1" smtClean="0"/>
              <a:t>Tablet computers (Tabs)</a:t>
            </a:r>
            <a:endParaRPr lang="en-US" b="1"/>
          </a:p>
          <a:p>
            <a:pPr lvl="1" eaLnBrk="1" hangingPunct="1"/>
            <a:r>
              <a:rPr lang="en-US"/>
              <a:t>Newest development in portable computers</a:t>
            </a:r>
          </a:p>
          <a:p>
            <a:pPr lvl="1" eaLnBrk="1" hangingPunct="1"/>
            <a:r>
              <a:rPr lang="en-US"/>
              <a:t>Offer all the functionality of a notebook</a:t>
            </a:r>
          </a:p>
          <a:p>
            <a:pPr lvl="1" eaLnBrk="1" hangingPunct="1"/>
            <a:r>
              <a:rPr lang="en-US"/>
              <a:t>Input is through a pen called </a:t>
            </a:r>
            <a:r>
              <a:rPr lang="en-US" i="1" u="sng"/>
              <a:t>stylus or digital pen</a:t>
            </a:r>
          </a:p>
          <a:p>
            <a:pPr lvl="1" eaLnBrk="1" hangingPunct="1"/>
            <a:r>
              <a:rPr lang="en-US"/>
              <a:t>Run specialized versions of office products</a:t>
            </a:r>
          </a:p>
        </p:txBody>
      </p:sp>
      <p:pic>
        <p:nvPicPr>
          <p:cNvPr id="25605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9682" y="1287380"/>
            <a:ext cx="2819387" cy="33929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6335172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Computers for individual use</a:t>
            </a:r>
          </a:p>
        </p:txBody>
      </p:sp>
      <p:sp>
        <p:nvSpPr>
          <p:cNvPr id="26628" name="Rectangle 3"/>
          <p:cNvSpPr>
            <a:spLocks noGrp="1" noChangeArrowheads="1"/>
          </p:cNvSpPr>
          <p:nvPr>
            <p:ph idx="1"/>
          </p:nvPr>
        </p:nvSpPr>
        <p:spPr>
          <a:xfrm>
            <a:off x="168555" y="1287380"/>
            <a:ext cx="6942108" cy="4889584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en-US" b="1" smtClean="0"/>
              <a:t>Handheld computers</a:t>
            </a:r>
          </a:p>
          <a:p>
            <a:pPr lvl="1" eaLnBrk="1" hangingPunct="1"/>
            <a:r>
              <a:rPr lang="en-US" smtClean="0"/>
              <a:t>Very small computers to fit in your hand</a:t>
            </a:r>
          </a:p>
          <a:p>
            <a:pPr lvl="1" eaLnBrk="1" hangingPunct="1"/>
            <a:r>
              <a:rPr lang="en-US" smtClean="0"/>
              <a:t>Popular type is Personal Digital Assistants (PDA)</a:t>
            </a:r>
          </a:p>
          <a:p>
            <a:pPr lvl="1" eaLnBrk="1" hangingPunct="1"/>
            <a:r>
              <a:rPr lang="en-US" smtClean="0"/>
              <a:t>No larger than a small appointment book i.e. note taking or contact (phone/address) management</a:t>
            </a:r>
          </a:p>
          <a:p>
            <a:pPr eaLnBrk="1" hangingPunct="1"/>
            <a:r>
              <a:rPr lang="en-US" b="1" smtClean="0"/>
              <a:t>Smart phones</a:t>
            </a:r>
          </a:p>
          <a:p>
            <a:pPr lvl="1" eaLnBrk="1" hangingPunct="1"/>
            <a:r>
              <a:rPr lang="en-US" smtClean="0"/>
              <a:t>Hybrid of cell phone and PDA</a:t>
            </a:r>
          </a:p>
          <a:p>
            <a:pPr lvl="1" eaLnBrk="1" hangingPunct="1"/>
            <a:r>
              <a:rPr lang="en-US" smtClean="0"/>
              <a:t>More powerful than cellular phones</a:t>
            </a:r>
          </a:p>
          <a:p>
            <a:pPr lvl="1" eaLnBrk="1" hangingPunct="1"/>
            <a:r>
              <a:rPr lang="en-US" smtClean="0"/>
              <a:t>Web surfing, e-mail access</a:t>
            </a:r>
          </a:p>
        </p:txBody>
      </p:sp>
      <p:pic>
        <p:nvPicPr>
          <p:cNvPr id="26629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670" y="1340690"/>
            <a:ext cx="1521114" cy="2028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0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2572" y="3732172"/>
            <a:ext cx="1349426" cy="2163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36871223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Computers For Organizations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199259" y="1251284"/>
            <a:ext cx="5846610" cy="5530516"/>
          </a:xfrm>
        </p:spPr>
        <p:txBody>
          <a:bodyPr>
            <a:normAutofit/>
          </a:bodyPr>
          <a:lstStyle/>
          <a:p>
            <a:pPr eaLnBrk="1" hangingPunct="1"/>
            <a:r>
              <a:rPr lang="en-US" b="1" dirty="0"/>
              <a:t>Mainframes</a:t>
            </a:r>
          </a:p>
          <a:p>
            <a:pPr lvl="1" eaLnBrk="1" hangingPunct="1"/>
            <a:r>
              <a:rPr lang="en-US" dirty="0"/>
              <a:t>Used in large organizations</a:t>
            </a:r>
          </a:p>
          <a:p>
            <a:pPr lvl="1" eaLnBrk="1" hangingPunct="1"/>
            <a:r>
              <a:rPr lang="en-US" dirty="0"/>
              <a:t>Handle thousands </a:t>
            </a:r>
            <a:br>
              <a:rPr lang="en-US" dirty="0"/>
            </a:br>
            <a:r>
              <a:rPr lang="en-US" dirty="0"/>
              <a:t>of users</a:t>
            </a:r>
          </a:p>
          <a:p>
            <a:pPr lvl="1" eaLnBrk="1" hangingPunct="1"/>
            <a:r>
              <a:rPr lang="en-US" dirty="0"/>
              <a:t>Users access through a terminal- </a:t>
            </a:r>
            <a:r>
              <a:rPr lang="en-US" i="1" dirty="0"/>
              <a:t>dumb or intelligent</a:t>
            </a:r>
          </a:p>
          <a:p>
            <a:pPr lvl="2" eaLnBrk="1" hangingPunct="1"/>
            <a:r>
              <a:rPr lang="en-US" i="1" u="sng" dirty="0"/>
              <a:t>Dumb terminal </a:t>
            </a:r>
            <a:r>
              <a:rPr lang="en-US" dirty="0"/>
              <a:t>does not store or process data.</a:t>
            </a:r>
          </a:p>
          <a:p>
            <a:pPr lvl="2" eaLnBrk="1" hangingPunct="1"/>
            <a:r>
              <a:rPr lang="en-US" i="1" u="sng" dirty="0"/>
              <a:t>Intelligent terminal</a:t>
            </a:r>
            <a:r>
              <a:rPr lang="en-US" i="1" dirty="0"/>
              <a:t> </a:t>
            </a:r>
            <a:r>
              <a:rPr lang="en-US" dirty="0"/>
              <a:t>does little processing but does not store data.</a:t>
            </a:r>
          </a:p>
        </p:txBody>
      </p:sp>
      <p:pic>
        <p:nvPicPr>
          <p:cNvPr id="29701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6223" y="1343524"/>
            <a:ext cx="2573358" cy="4946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89141407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Input devices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Input devices</a:t>
            </a:r>
          </a:p>
          <a:p>
            <a:pPr lvl="1"/>
            <a:r>
              <a:rPr lang="en-US" dirty="0" smtClean="0"/>
              <a:t>Used to feed or enter data into the computer</a:t>
            </a:r>
          </a:p>
          <a:p>
            <a:r>
              <a:rPr lang="en-US" dirty="0" smtClean="0"/>
              <a:t>Most common devices</a:t>
            </a:r>
          </a:p>
          <a:p>
            <a:pPr lvl="1"/>
            <a:r>
              <a:rPr lang="en-US" dirty="0" smtClean="0"/>
              <a:t>Mouse, keyboard, scanner, joystick, webcam, digital camera, barcode reader, digital voice recorder 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Mouse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126331" y="1335507"/>
            <a:ext cx="8852234" cy="5065295"/>
          </a:xfrm>
        </p:spPr>
        <p:txBody>
          <a:bodyPr>
            <a:normAutofit/>
          </a:bodyPr>
          <a:lstStyle/>
          <a:p>
            <a:r>
              <a:rPr lang="en-US" smtClean="0"/>
              <a:t>Allows </a:t>
            </a:r>
            <a:r>
              <a:rPr lang="en-US" dirty="0"/>
              <a:t>users to select objects</a:t>
            </a:r>
          </a:p>
          <a:p>
            <a:pPr lvl="1"/>
            <a:r>
              <a:rPr lang="en-US" dirty="0"/>
              <a:t>Pointer moved by the mouse</a:t>
            </a:r>
          </a:p>
          <a:p>
            <a:r>
              <a:rPr lang="en-US" dirty="0"/>
              <a:t>Mechanical mouse</a:t>
            </a:r>
          </a:p>
          <a:p>
            <a:pPr lvl="1"/>
            <a:r>
              <a:rPr lang="en-US" dirty="0"/>
              <a:t>Rubber ball determines direction and speed</a:t>
            </a:r>
          </a:p>
          <a:p>
            <a:pPr lvl="1"/>
            <a:r>
              <a:rPr lang="en-US" dirty="0"/>
              <a:t>The ball often requires </a:t>
            </a:r>
            <a:r>
              <a:rPr lang="en-US" dirty="0" smtClean="0"/>
              <a:t>cleaning</a:t>
            </a:r>
          </a:p>
          <a:p>
            <a:r>
              <a:rPr lang="en-US" dirty="0" smtClean="0"/>
              <a:t>Optical mouse</a:t>
            </a:r>
          </a:p>
          <a:p>
            <a:pPr lvl="1"/>
            <a:r>
              <a:rPr lang="en-US" dirty="0" smtClean="0"/>
              <a:t>Light shown onto mouse pad</a:t>
            </a:r>
          </a:p>
          <a:p>
            <a:pPr lvl="1"/>
            <a:r>
              <a:rPr lang="en-US" dirty="0" smtClean="0"/>
              <a:t>Reflection determines speed and direction</a:t>
            </a:r>
          </a:p>
          <a:p>
            <a:pPr lvl="1"/>
            <a:r>
              <a:rPr lang="en-US" dirty="0" smtClean="0"/>
              <a:t>Requires little maintenance</a:t>
            </a:r>
          </a:p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1738" y="3629860"/>
            <a:ext cx="1375388" cy="134389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6873" y="1316541"/>
            <a:ext cx="1414750" cy="1635866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09644842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Keyboard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135356" y="1299413"/>
            <a:ext cx="8879305" cy="5177589"/>
          </a:xfrm>
        </p:spPr>
        <p:txBody>
          <a:bodyPr>
            <a:normAutofit fontScale="92500" lnSpcReduction="10000"/>
          </a:bodyPr>
          <a:lstStyle/>
          <a:p>
            <a:r>
              <a:rPr lang="en-US" sz="3600" dirty="0"/>
              <a:t>The most common input device</a:t>
            </a:r>
          </a:p>
          <a:p>
            <a:pPr lvl="1"/>
            <a:r>
              <a:rPr lang="en-US" sz="3200" dirty="0" smtClean="0"/>
              <a:t>First peripheral used with computers</a:t>
            </a:r>
          </a:p>
          <a:p>
            <a:pPr lvl="2"/>
            <a:r>
              <a:rPr lang="en-US" sz="2800" dirty="0" smtClean="0"/>
              <a:t>Still </a:t>
            </a:r>
            <a:r>
              <a:rPr lang="en-US" sz="2800" i="1" dirty="0" smtClean="0"/>
              <a:t>primary input device</a:t>
            </a:r>
            <a:r>
              <a:rPr lang="en-US" sz="2800" dirty="0" smtClean="0"/>
              <a:t> to enter text and numbers</a:t>
            </a:r>
          </a:p>
          <a:p>
            <a:pPr lvl="1"/>
            <a:r>
              <a:rPr lang="en-US" sz="3200" dirty="0" smtClean="0"/>
              <a:t>A standard keyboard has 100 keys</a:t>
            </a:r>
          </a:p>
          <a:p>
            <a:pPr lvl="1"/>
            <a:r>
              <a:rPr lang="en-US" sz="3200" dirty="0" smtClean="0"/>
              <a:t>Must </a:t>
            </a:r>
            <a:r>
              <a:rPr lang="en-US" sz="3200" dirty="0"/>
              <a:t>be proficient with keyboard</a:t>
            </a:r>
          </a:p>
          <a:p>
            <a:pPr lvl="1"/>
            <a:r>
              <a:rPr lang="en-US" sz="3200" dirty="0"/>
              <a:t>Skill </a:t>
            </a:r>
            <a:r>
              <a:rPr lang="en-US" sz="3200" dirty="0" smtClean="0"/>
              <a:t>is called </a:t>
            </a:r>
            <a:r>
              <a:rPr lang="en-US" sz="3200" i="1" dirty="0" smtClean="0"/>
              <a:t>typing</a:t>
            </a:r>
            <a:r>
              <a:rPr lang="en-US" sz="3200" dirty="0" smtClean="0"/>
              <a:t> or </a:t>
            </a:r>
            <a:r>
              <a:rPr lang="en-US" sz="3200" i="1" dirty="0" smtClean="0"/>
              <a:t>keyboarding</a:t>
            </a:r>
          </a:p>
          <a:p>
            <a:pPr lvl="2"/>
            <a:r>
              <a:rPr lang="en-US" sz="2800" dirty="0" smtClean="0"/>
              <a:t>The ability to enter text and number with skill and accuracy</a:t>
            </a:r>
          </a:p>
          <a:p>
            <a:pPr lvl="1"/>
            <a:r>
              <a:rPr lang="en-US" sz="3200" dirty="0" smtClean="0"/>
              <a:t>Standard keyboard layouts</a:t>
            </a:r>
          </a:p>
          <a:p>
            <a:pPr lvl="2"/>
            <a:r>
              <a:rPr lang="en-US" sz="2800" i="1" dirty="0" smtClean="0"/>
              <a:t>IBM Enhancement Keyboard</a:t>
            </a:r>
            <a:r>
              <a:rPr lang="en-US" sz="2800" dirty="0" smtClean="0"/>
              <a:t> with 100 keys in five groups</a:t>
            </a:r>
            <a:endParaRPr lang="en-US" sz="2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4218" y="2800179"/>
            <a:ext cx="2197180" cy="1259203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88492167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Scanner 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8556" y="1287381"/>
            <a:ext cx="8740364" cy="5366083"/>
          </a:xfrm>
        </p:spPr>
        <p:txBody>
          <a:bodyPr>
            <a:noAutofit/>
          </a:bodyPr>
          <a:lstStyle/>
          <a:p>
            <a:r>
              <a:rPr lang="en-US" sz="2400" dirty="0"/>
              <a:t>Image scanners</a:t>
            </a:r>
          </a:p>
          <a:p>
            <a:pPr lvl="1"/>
            <a:r>
              <a:rPr lang="en-US" sz="2400" dirty="0"/>
              <a:t>Converts printed media into electronic</a:t>
            </a:r>
          </a:p>
          <a:p>
            <a:pPr lvl="1"/>
            <a:r>
              <a:rPr lang="en-US" sz="2400" dirty="0"/>
              <a:t>Reflects light of the image</a:t>
            </a:r>
          </a:p>
          <a:p>
            <a:pPr lvl="1"/>
            <a:r>
              <a:rPr lang="en-US" sz="2400" dirty="0"/>
              <a:t>Sensors read the intensity</a:t>
            </a:r>
          </a:p>
          <a:p>
            <a:pPr lvl="1"/>
            <a:r>
              <a:rPr lang="en-US" sz="2400" dirty="0"/>
              <a:t>Filters determine color depths</a:t>
            </a:r>
          </a:p>
          <a:p>
            <a:pPr lvl="1"/>
            <a:r>
              <a:rPr lang="en-US" sz="2400" dirty="0"/>
              <a:t>Primary additive colors are red, green, blue (RGB</a:t>
            </a:r>
            <a:r>
              <a:rPr lang="en-US" sz="2400" dirty="0" smtClean="0"/>
              <a:t>)</a:t>
            </a:r>
          </a:p>
          <a:p>
            <a:r>
              <a:rPr lang="en-US" sz="2400" dirty="0"/>
              <a:t>Optical character recognition (OCR)</a:t>
            </a:r>
          </a:p>
          <a:p>
            <a:pPr lvl="1"/>
            <a:r>
              <a:rPr lang="en-US" sz="2400" dirty="0"/>
              <a:t>Converts scanned text into editable text</a:t>
            </a:r>
          </a:p>
          <a:p>
            <a:pPr lvl="1"/>
            <a:r>
              <a:rPr lang="en-US" sz="2400" dirty="0"/>
              <a:t>Each letter is scanned</a:t>
            </a:r>
          </a:p>
          <a:p>
            <a:pPr lvl="1"/>
            <a:r>
              <a:rPr lang="en-US" sz="2400" dirty="0"/>
              <a:t>Letters are compared to known letters</a:t>
            </a:r>
          </a:p>
          <a:p>
            <a:pPr lvl="1"/>
            <a:r>
              <a:rPr lang="en-US" sz="2400" dirty="0"/>
              <a:t>Best match is entered into document</a:t>
            </a:r>
          </a:p>
          <a:p>
            <a:pPr lvl="1"/>
            <a:r>
              <a:rPr lang="en-US" sz="2400" dirty="0"/>
              <a:t>Rarely 100% </a:t>
            </a:r>
            <a:r>
              <a:rPr lang="en-US" sz="2400" dirty="0" smtClean="0"/>
              <a:t>accurate</a:t>
            </a:r>
            <a:endParaRPr lang="en-US" sz="2400" dirty="0"/>
          </a:p>
          <a:p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8946" y="3979604"/>
            <a:ext cx="1665348" cy="2482312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05399163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Joystick 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May </a:t>
            </a:r>
            <a:r>
              <a:rPr lang="en-US"/>
              <a:t>be used with applications other than games.</a:t>
            </a:r>
          </a:p>
          <a:p>
            <a:r>
              <a:rPr lang="en-US"/>
              <a:t>Enable the user to fly or drive through a game, directing a vehicle or a character.</a:t>
            </a:r>
          </a:p>
          <a:p>
            <a:r>
              <a:rPr lang="en-US"/>
              <a:t>Popular in racing and flying games.</a:t>
            </a:r>
          </a:p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6490" y="4048228"/>
            <a:ext cx="1714500" cy="20002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0162" y="4267196"/>
            <a:ext cx="1364456" cy="214251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19990799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Webcam 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/>
              <a:t>W</a:t>
            </a:r>
            <a:r>
              <a:rPr lang="en-US" smtClean="0"/>
              <a:t>ebcam </a:t>
            </a:r>
          </a:p>
          <a:p>
            <a:pPr lvl="1"/>
            <a:r>
              <a:rPr lang="en-US" smtClean="0"/>
              <a:t>A video camera connected to a computer</a:t>
            </a:r>
          </a:p>
          <a:p>
            <a:pPr lvl="1"/>
            <a:r>
              <a:rPr lang="en-US" smtClean="0"/>
              <a:t>Allows its images to be seen by internet users</a:t>
            </a:r>
          </a:p>
          <a:p>
            <a:pPr lvl="1"/>
            <a:r>
              <a:rPr lang="en-US" smtClean="0"/>
              <a:t>Uses USB cable for connection</a:t>
            </a:r>
          </a:p>
          <a:p>
            <a:pPr lvl="1"/>
            <a:r>
              <a:rPr lang="en-US" smtClean="0"/>
              <a:t>Captures still pictures and make videos</a:t>
            </a:r>
          </a:p>
          <a:p>
            <a:pPr lvl="1"/>
            <a:r>
              <a:rPr lang="en-US" smtClean="0"/>
              <a:t>Internet is required to share your video</a:t>
            </a:r>
          </a:p>
          <a:p>
            <a:pPr lvl="1"/>
            <a:r>
              <a:rPr lang="en-US" smtClean="0"/>
              <a:t>Allows computers to act as videophones or video conference stations</a:t>
            </a:r>
          </a:p>
          <a:p>
            <a:pPr lvl="1"/>
            <a:r>
              <a:rPr lang="en-US" smtClean="0"/>
              <a:t>Very cheap source of videotelephony</a:t>
            </a:r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4580" y="1338799"/>
            <a:ext cx="1091033" cy="1723055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75214978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Digital camera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/>
              <a:t>Digital cameras</a:t>
            </a:r>
          </a:p>
          <a:p>
            <a:pPr lvl="1"/>
            <a:r>
              <a:rPr lang="en-US"/>
              <a:t>Capture images electronically</a:t>
            </a:r>
          </a:p>
          <a:p>
            <a:pPr lvl="1"/>
            <a:r>
              <a:rPr lang="en-US"/>
              <a:t>No film is needed</a:t>
            </a:r>
          </a:p>
          <a:p>
            <a:pPr lvl="1"/>
            <a:r>
              <a:rPr lang="en-US"/>
              <a:t>Image is stored as a JPG file</a:t>
            </a:r>
          </a:p>
          <a:p>
            <a:pPr lvl="1"/>
            <a:r>
              <a:rPr lang="en-US"/>
              <a:t>Memory cards store the images</a:t>
            </a:r>
          </a:p>
          <a:p>
            <a:pPr lvl="1"/>
            <a:r>
              <a:rPr lang="en-US"/>
              <a:t>Used in a variety of professions</a:t>
            </a:r>
          </a:p>
          <a:p>
            <a:endParaRPr lang="en-US"/>
          </a:p>
        </p:txBody>
      </p:sp>
      <p:pic>
        <p:nvPicPr>
          <p:cNvPr id="4" name="Picture 4" descr="D:\My Documents\!books\norton im\chapter 3\camera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84453" y="1431757"/>
            <a:ext cx="2809629" cy="2364387"/>
          </a:xfrm>
          <a:prstGeom prst="rect">
            <a:avLst/>
          </a:prstGeom>
          <a:noFill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21543220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Bar-code reader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smtClean="0"/>
              <a:t>‘</a:t>
            </a:r>
            <a:r>
              <a:rPr lang="en-US" i="1"/>
              <a:t>Bar codes’</a:t>
            </a:r>
            <a:r>
              <a:rPr lang="en-US"/>
              <a:t> are patterns of printed bars which identify the product. </a:t>
            </a:r>
          </a:p>
          <a:p>
            <a:r>
              <a:rPr lang="en-US"/>
              <a:t>Converts bar codes </a:t>
            </a:r>
            <a:r>
              <a:rPr lang="en-US" smtClean="0"/>
              <a:t>into </a:t>
            </a:r>
            <a:r>
              <a:rPr lang="en-US"/>
              <a:t>numbers</a:t>
            </a:r>
          </a:p>
          <a:p>
            <a:pPr lvl="1"/>
            <a:r>
              <a:rPr lang="en-US"/>
              <a:t>UPC- Universal Product code</a:t>
            </a:r>
          </a:p>
          <a:p>
            <a:r>
              <a:rPr lang="en-US"/>
              <a:t>Computer find number in a database</a:t>
            </a:r>
          </a:p>
          <a:p>
            <a:r>
              <a:rPr lang="en-US"/>
              <a:t>Works by reflecting light</a:t>
            </a:r>
          </a:p>
          <a:p>
            <a:pPr lvl="1"/>
            <a:r>
              <a:rPr lang="en-US"/>
              <a:t>Amount of reflected light indicates </a:t>
            </a:r>
            <a:r>
              <a:rPr lang="en-US" smtClean="0"/>
              <a:t>number</a:t>
            </a:r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5386" y="2042861"/>
            <a:ext cx="1564550" cy="149004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9528" y="5158531"/>
            <a:ext cx="1572666" cy="147095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48855402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Digital voice recorder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68556" y="1287381"/>
            <a:ext cx="6481900" cy="5317957"/>
          </a:xfrm>
        </p:spPr>
        <p:txBody>
          <a:bodyPr>
            <a:normAutofit/>
          </a:bodyPr>
          <a:lstStyle/>
          <a:p>
            <a:r>
              <a:rPr lang="en-US" dirty="0" smtClean="0"/>
              <a:t>Digital voice recorder</a:t>
            </a:r>
          </a:p>
          <a:p>
            <a:pPr lvl="1"/>
            <a:r>
              <a:rPr lang="en-US" dirty="0" smtClean="0"/>
              <a:t>Converts sound into a digital file that can be moved from one electronic device to another</a:t>
            </a:r>
          </a:p>
          <a:p>
            <a:pPr lvl="1"/>
            <a:r>
              <a:rPr lang="en-US" dirty="0" smtClean="0"/>
              <a:t>Play back by a computer, tablet or smart phone and stored like any other data file.</a:t>
            </a:r>
          </a:p>
          <a:p>
            <a:pPr lvl="1"/>
            <a:r>
              <a:rPr lang="en-US" dirty="0" smtClean="0"/>
              <a:t>Records voice to a memory chip</a:t>
            </a:r>
          </a:p>
          <a:p>
            <a:pPr lvl="1"/>
            <a:r>
              <a:rPr lang="en-US" dirty="0" smtClean="0"/>
              <a:t>It normally stores binary numbers (100100) of audio signals</a:t>
            </a:r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1195" y="1419722"/>
            <a:ext cx="2280377" cy="3193841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43781769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Five tips for course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Learn to play with computers and not to fear that you will break the computer.</a:t>
            </a:r>
          </a:p>
          <a:p>
            <a:r>
              <a:rPr lang="en-US" dirty="0" smtClean="0"/>
              <a:t>There is no shame in making mistakes. </a:t>
            </a:r>
            <a:r>
              <a:rPr lang="en-US" smtClean="0"/>
              <a:t>Mistakes </a:t>
            </a:r>
            <a:r>
              <a:rPr lang="en-US" dirty="0" smtClean="0"/>
              <a:t>are positive learning experiences . 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Remember:</a:t>
            </a:r>
            <a:r>
              <a:rPr lang="en-US" dirty="0" smtClean="0"/>
              <a:t> More risk, more profit.</a:t>
            </a:r>
          </a:p>
          <a:p>
            <a:r>
              <a:rPr lang="en-US" dirty="0" smtClean="0"/>
              <a:t>Don’t cram information. Learn how to use computer. </a:t>
            </a:r>
          </a:p>
          <a:p>
            <a:pPr lvl="1"/>
            <a:r>
              <a:rPr lang="en-US" dirty="0" smtClean="0"/>
              <a:t>Try to use computers and internet. Once you get started you will find your way.</a:t>
            </a:r>
          </a:p>
          <a:p>
            <a:r>
              <a:rPr lang="en-US" dirty="0" smtClean="0"/>
              <a:t>Work in pairs, help others or learn from others.</a:t>
            </a:r>
          </a:p>
          <a:p>
            <a:r>
              <a:rPr lang="en-US" dirty="0" smtClean="0"/>
              <a:t>Don’t fear from typing. With the passage of time you will learn it.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62300783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Thanks</a:t>
            </a:r>
            <a:endParaRPr lang="en-US" sz="72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800" b="1" smtClean="0"/>
              <a:t>End of Lecture 1</a:t>
            </a:r>
            <a:endParaRPr lang="en-US" sz="2800" b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2331914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 smtClean="0"/>
              <a:t>Allah Hafiz</a:t>
            </a:r>
            <a:endParaRPr lang="en-US" sz="6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44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ndara">
      <a:majorFont>
        <a:latin typeface="Candara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1043</TotalTime>
  <Words>1955</Words>
  <Application>Microsoft Office PowerPoint</Application>
  <PresentationFormat>On-screen Show (4:3)</PresentationFormat>
  <Paragraphs>370</Paragraphs>
  <Slides>44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5" baseType="lpstr">
      <vt:lpstr>Office Theme</vt:lpstr>
      <vt:lpstr>Computer Literacy</vt:lpstr>
      <vt:lpstr>My introduction</vt:lpstr>
      <vt:lpstr>Teaching job requirements</vt:lpstr>
      <vt:lpstr>Course introduction</vt:lpstr>
      <vt:lpstr>Recommended books</vt:lpstr>
      <vt:lpstr>Course outline</vt:lpstr>
      <vt:lpstr>Course outline 2</vt:lpstr>
      <vt:lpstr>Course outline 3</vt:lpstr>
      <vt:lpstr>Lecture 01</vt:lpstr>
      <vt:lpstr>Topics covered</vt:lpstr>
      <vt:lpstr>Knowledge test</vt:lpstr>
      <vt:lpstr>What is computer?</vt:lpstr>
      <vt:lpstr>Components of computer</vt:lpstr>
      <vt:lpstr>History of computers</vt:lpstr>
      <vt:lpstr>Napier’s Bone</vt:lpstr>
      <vt:lpstr>Pascal</vt:lpstr>
      <vt:lpstr>Von Leibniz</vt:lpstr>
      <vt:lpstr>Punched board</vt:lpstr>
      <vt:lpstr>Charles Babbage</vt:lpstr>
      <vt:lpstr>George Boole</vt:lpstr>
      <vt:lpstr>Herman Hollerith</vt:lpstr>
      <vt:lpstr>Atanasoff</vt:lpstr>
      <vt:lpstr>Popular old models of computers</vt:lpstr>
      <vt:lpstr>Popular old computer models 2</vt:lpstr>
      <vt:lpstr>Popular old models 3</vt:lpstr>
      <vt:lpstr>Examples of computers</vt:lpstr>
      <vt:lpstr>Computers for individual use</vt:lpstr>
      <vt:lpstr>Computers for individual use</vt:lpstr>
      <vt:lpstr>Computers for individual use</vt:lpstr>
      <vt:lpstr>Computers for individual use</vt:lpstr>
      <vt:lpstr>Computers for individual use</vt:lpstr>
      <vt:lpstr>Computers For Organizations</vt:lpstr>
      <vt:lpstr>Input devices</vt:lpstr>
      <vt:lpstr>The Mouse</vt:lpstr>
      <vt:lpstr>The Keyboard</vt:lpstr>
      <vt:lpstr>Scanner </vt:lpstr>
      <vt:lpstr>Joystick </vt:lpstr>
      <vt:lpstr>Webcam </vt:lpstr>
      <vt:lpstr>Digital camera</vt:lpstr>
      <vt:lpstr>Bar-code reader</vt:lpstr>
      <vt:lpstr>Digital voice recorder</vt:lpstr>
      <vt:lpstr>Five tips for course</vt:lpstr>
      <vt:lpstr>Thanks</vt:lpstr>
      <vt:lpstr>Allah Hafiz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literacy</dc:title>
  <dc:creator>Admin</dc:creator>
  <cp:lastModifiedBy>Administrator</cp:lastModifiedBy>
  <cp:revision>420</cp:revision>
  <dcterms:created xsi:type="dcterms:W3CDTF">2014-04-19T05:22:08Z</dcterms:created>
  <dcterms:modified xsi:type="dcterms:W3CDTF">2014-06-25T10:00:56Z</dcterms:modified>
</cp:coreProperties>
</file>